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70" r:id="rId13"/>
    <p:sldId id="272" r:id="rId14"/>
    <p:sldId id="258" r:id="rId15"/>
    <p:sldId id="265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1A_03_Hlísti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Prezentace seznamuje žáky se skupinou živočichů – hlísti.</a:t>
            </a:r>
          </a:p>
          <a:p>
            <a:r>
              <a:rPr lang="cs-CZ" dirty="0" smtClean="0"/>
              <a:t>Jsou zde popsány základní znaky.</a:t>
            </a:r>
          </a:p>
          <a:p>
            <a:r>
              <a:rPr lang="cs-CZ" dirty="0" smtClean="0"/>
              <a:t>Zástupci jsou doplněny obrázky.</a:t>
            </a:r>
          </a:p>
          <a:p>
            <a:r>
              <a:rPr lang="cs-CZ" dirty="0" smtClean="0"/>
              <a:t>Klademe důraz na nebezpečí hlístů, důležitost hygieny.</a:t>
            </a:r>
          </a:p>
          <a:p>
            <a:r>
              <a:rPr lang="cs-CZ" dirty="0" smtClean="0"/>
              <a:t>6. třída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6600" dirty="0" smtClean="0">
                <a:solidFill>
                  <a:schemeClr val="bg1">
                    <a:lumMod val="50000"/>
                  </a:schemeClr>
                </a:solidFill>
              </a:rPr>
              <a:t>Hlísti</a:t>
            </a:r>
            <a:endParaRPr lang="cs-CZ" sz="166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692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oblé</a:t>
            </a:r>
            <a:r>
              <a:rPr lang="cs-CZ" sz="3600" dirty="0" smtClean="0"/>
              <a:t>, válcovité</a:t>
            </a:r>
            <a:r>
              <a:rPr lang="cs-CZ" sz="3600" dirty="0"/>
              <a:t>, protáhlé tělo, </a:t>
            </a:r>
          </a:p>
          <a:p>
            <a:r>
              <a:rPr lang="cs-CZ" sz="3600" dirty="0" smtClean="0"/>
              <a:t>žijí </a:t>
            </a:r>
            <a:r>
              <a:rPr lang="cs-CZ" sz="3600" dirty="0"/>
              <a:t>volně nebo cizopasí</a:t>
            </a:r>
          </a:p>
          <a:p>
            <a:r>
              <a:rPr lang="cs-CZ" sz="3600" dirty="0" smtClean="0"/>
              <a:t>TS </a:t>
            </a:r>
            <a:r>
              <a:rPr lang="cs-CZ" sz="3600" dirty="0"/>
              <a:t>– ústní otvor, řitní otvor</a:t>
            </a:r>
          </a:p>
          <a:p>
            <a:r>
              <a:rPr lang="cs-CZ" sz="3600" dirty="0" smtClean="0"/>
              <a:t>NS </a:t>
            </a:r>
            <a:r>
              <a:rPr lang="cs-CZ" sz="3600" dirty="0"/>
              <a:t>- žebříčkovitá</a:t>
            </a:r>
          </a:p>
          <a:p>
            <a:r>
              <a:rPr lang="cs-CZ" sz="3600" dirty="0" smtClean="0"/>
              <a:t>RS </a:t>
            </a:r>
            <a:r>
              <a:rPr lang="cs-CZ" sz="3600" dirty="0"/>
              <a:t>- </a:t>
            </a:r>
            <a:r>
              <a:rPr lang="cs-CZ" sz="3600" dirty="0" smtClean="0"/>
              <a:t>odděleného </a:t>
            </a:r>
            <a:r>
              <a:rPr lang="cs-CZ" sz="3600" dirty="0"/>
              <a:t>pohlaví =</a:t>
            </a:r>
            <a:r>
              <a:rPr lang="cs-CZ" sz="3600" dirty="0" smtClean="0"/>
              <a:t> </a:t>
            </a:r>
            <a:r>
              <a:rPr lang="cs-CZ" sz="3600" dirty="0"/>
              <a:t>gonochoristé</a:t>
            </a:r>
          </a:p>
          <a:p>
            <a:r>
              <a:rPr lang="cs-CZ" sz="3600" dirty="0" smtClean="0"/>
              <a:t>DS </a:t>
            </a:r>
            <a:r>
              <a:rPr lang="cs-CZ" sz="3600" dirty="0"/>
              <a:t>– celý povrch těla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05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Zástupci: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Háďátka</a:t>
            </a:r>
            <a:r>
              <a:rPr lang="cs-CZ" dirty="0" smtClean="0"/>
              <a:t> - </a:t>
            </a:r>
            <a:r>
              <a:rPr lang="cs-CZ" dirty="0"/>
              <a:t>cizopasníci rostlin (pšenice, česnek….) nebo volně v půdě</a:t>
            </a:r>
          </a:p>
          <a:p>
            <a:pPr lvl="2"/>
            <a:r>
              <a:rPr lang="cs-CZ" dirty="0" smtClean="0"/>
              <a:t>háďátko </a:t>
            </a:r>
            <a:r>
              <a:rPr lang="cs-CZ" dirty="0"/>
              <a:t>řepné – na cukrovce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3218218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2420888"/>
            <a:ext cx="4800533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6541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Zničení úrody, snížení výnosů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8282386" cy="5632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0725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9549"/>
            <a:ext cx="8424936" cy="632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54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568952" cy="593752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Roupi</a:t>
            </a:r>
            <a:r>
              <a:rPr lang="cs-CZ" dirty="0" smtClean="0"/>
              <a:t> - </a:t>
            </a:r>
            <a:r>
              <a:rPr lang="cs-CZ" dirty="0"/>
              <a:t>cizopasníci obratlovců a hmyzu</a:t>
            </a:r>
          </a:p>
          <a:p>
            <a:pPr marL="800100" lvl="2" indent="0">
              <a:buNone/>
            </a:pPr>
            <a:r>
              <a:rPr lang="cs-CZ" dirty="0"/>
              <a:t>- </a:t>
            </a:r>
            <a:r>
              <a:rPr lang="cs-CZ" b="1" dirty="0"/>
              <a:t>roup dětský </a:t>
            </a:r>
            <a:r>
              <a:rPr lang="cs-CZ" dirty="0"/>
              <a:t>– klade vajíčka v oblasti řitního otvoru - svědění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76375"/>
            <a:ext cx="8424936" cy="5072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848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/>
              <a:t>Škrkavky </a:t>
            </a:r>
          </a:p>
          <a:p>
            <a:pPr marL="0" indent="0">
              <a:buNone/>
            </a:pPr>
            <a:endParaRPr lang="cs-CZ" sz="1600" dirty="0"/>
          </a:p>
          <a:p>
            <a:r>
              <a:rPr lang="cs-CZ" dirty="0" smtClean="0"/>
              <a:t>tělo </a:t>
            </a:r>
            <a:r>
              <a:rPr lang="cs-CZ" dirty="0"/>
              <a:t>pokryté silnou kutikulou = voskovitá vrstva chránící před působením trávicích šťáv</a:t>
            </a:r>
          </a:p>
          <a:p>
            <a:r>
              <a:rPr lang="cs-CZ" dirty="0" smtClean="0"/>
              <a:t>cizopasníci </a:t>
            </a:r>
            <a:r>
              <a:rPr lang="cs-CZ" dirty="0"/>
              <a:t>ve střevě obratlovců</a:t>
            </a:r>
          </a:p>
          <a:p>
            <a:pPr lvl="3">
              <a:buFont typeface="Arial" pitchFamily="34" charset="0"/>
              <a:buChar char="•"/>
            </a:pPr>
            <a:r>
              <a:rPr lang="cs-CZ" sz="3600" dirty="0" smtClean="0"/>
              <a:t>škrkavka </a:t>
            </a:r>
            <a:r>
              <a:rPr lang="cs-CZ" sz="3600" dirty="0"/>
              <a:t>dětská – klade 100-200 tisíc vajíček</a:t>
            </a:r>
          </a:p>
          <a:p>
            <a:pPr lvl="3">
              <a:buFont typeface="Arial" pitchFamily="34" charset="0"/>
              <a:buChar char="•"/>
            </a:pPr>
            <a:r>
              <a:rPr lang="cs-CZ" sz="3600" dirty="0" smtClean="0"/>
              <a:t>škrkavka psí</a:t>
            </a:r>
          </a:p>
          <a:p>
            <a:pPr lvl="3">
              <a:buFont typeface="Arial" pitchFamily="34" charset="0"/>
              <a:buChar char="•"/>
            </a:pPr>
            <a:r>
              <a:rPr lang="cs-CZ" sz="3600" dirty="0" smtClean="0"/>
              <a:t>škrkavka </a:t>
            </a:r>
            <a:r>
              <a:rPr lang="cs-CZ" sz="3600" dirty="0"/>
              <a:t>koňská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198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Škrkavka dětská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54819"/>
            <a:ext cx="5400600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2492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Škrkavka psí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7272808" cy="5066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337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Svalovec stočený </a:t>
            </a:r>
            <a:r>
              <a:rPr lang="cs-CZ" sz="2800" dirty="0"/>
              <a:t>- cizopasí ve střevech, svalech, pro člověka může být smrtelný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772816"/>
            <a:ext cx="3456384" cy="3743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738" y="2033273"/>
            <a:ext cx="4968552" cy="3222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3070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835" y="3356992"/>
            <a:ext cx="5486506" cy="3362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spcAft>
                <a:spcPts val="0"/>
              </a:spcAft>
            </a:pPr>
            <a:r>
              <a:rPr lang="cs-CZ" sz="2800" b="1" dirty="0">
                <a:solidFill>
                  <a:srgbClr val="FF0000"/>
                </a:solidFill>
                <a:latin typeface="Arial"/>
                <a:ea typeface="Times New Roman"/>
              </a:rPr>
              <a:t>!!! HYGIENA – mytí rukou, 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ea typeface="Times New Roman"/>
              </a:rPr>
              <a:t>těla, zeleniny</a:t>
            </a:r>
            <a:r>
              <a:rPr lang="cs-CZ" sz="2800" b="1" dirty="0">
                <a:solidFill>
                  <a:srgbClr val="FF0000"/>
                </a:solidFill>
                <a:latin typeface="Arial"/>
                <a:ea typeface="Times New Roman"/>
              </a:rPr>
              <a:t>….!!!</a:t>
            </a:r>
            <a:r>
              <a:rPr lang="cs-CZ" sz="2800" b="1" dirty="0">
                <a:latin typeface="Times New Roman"/>
                <a:ea typeface="Times New Roman"/>
              </a:rPr>
              <a:t/>
            </a:r>
            <a:br>
              <a:rPr lang="cs-CZ" sz="2800" b="1" dirty="0">
                <a:latin typeface="Times New Roman"/>
                <a:ea typeface="Times New Roman"/>
              </a:rPr>
            </a:br>
            <a:endParaRPr lang="cs-CZ" sz="2800" b="1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09" y="1052736"/>
            <a:ext cx="4834587" cy="3223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4654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Háďátko řepné.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h%C3%A1%C4%8F%C3%A1tko+%C5%99epn%C3%A9&amp;hl=cs&amp;gbv=2&amp;tbm=isch&amp;tbnid=6hak0XJGs7uOOM:&amp;imgrefurl=http://www.guh.cz/edu/bi/biologie_bezobratli/html05/foto_002.html&amp;docid=tCSov6J4j50wfM&amp;imgurl=http://www.guh.cz/edu/bi/biologie_bezobratli/foto05/foto_002.jpg&amp;w=303&amp;h=400&amp;ei=N6rgT5u-Hoek4ASD5_z5DQ&amp;zoom=1&amp;iact=hc&amp;vpx=172&amp;vpy=146&amp;dur=1087&amp;hovh=258&amp;hovw=195&amp;tx=120&amp;ty=130&amp;sig=106598003853866900806&amp;page=1&amp;tbnh=124&amp;tbnw=103&amp;start=0&amp;ndsp=22&amp;ved=1t:429,r:0,s:0,i:74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Háďátko řepné.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h%C3%A1%C4%8F%C3%A1tko+%C5%99epn%C3%A9&amp;hl=cs&amp;gbv=2&amp;tbm=isch&amp;tbnid=5xoZfczPCsg5YM:&amp;imgrefurl=http://etext.czu.cz/php/skripta/kapitola.php%3Ftitul_key%3D5%26idkapitola%3D177&amp;docid=3B7ZJCTebHpMnM&amp;imgurl=http://etext.czu.cz/img/skripta/5/Dscn0918-2.jpg&amp;w=200&amp;h=150&amp;ei=N6rgT5u-Hoek4ASD5_z5DQ&amp;zoom=1&amp;iact=hc&amp;vpx=348&amp;vpy=145&amp;dur=670&amp;hovh=120&amp;hovw=160&amp;tx=111&amp;ty=38&amp;sig=106598003853866900806&amp;page=1&amp;tbnh=120&amp;tbnw=160&amp;start=0&amp;ndsp=22&amp;ved=1t:429,r:1,s:0,i:77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Háďátko řepné.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h%C3%A1%C4%8F%C3%A1tko+%C5%99epn%C3%A9&amp;hl=cs&amp;gbv=2&amp;tbm=isch&amp;tbnid=Skcy3_uHoxUhCM:&amp;imgrefurl=http://internet.spaceboxx1.cz/hadatko/%3Fq%3DH%25C3%25A1%25C4%258F%25C3%25A1tko&amp;docid=7aE2_ptED7ROrM&amp;itg=1&amp;imgurl=http://www.skudci.com/files/hadatko-korenove-1.jpg&amp;w=425&amp;h=289&amp;ei=N6rgT5u-Hoek4ASD5_z5DQ&amp;zoom=1&amp;iact=hc&amp;vpx=682&amp;vpy=366&amp;dur=540&amp;hovh=185&amp;hovw=272&amp;tx=105&amp;ty=99&amp;sig=106598003853866900806&amp;page=2&amp;tbnh=136&amp;tbnw=181&amp;start=22&amp;ndsp=24&amp;ved=1t:429,r:9,s:22,i:173&amp;biw=1333&amp;bi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Háďátko zhoubné.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h%C3%A1%C4%8F%C3%A1tko+zhoubn%C3%A9&amp;hl=cs&amp;gbv=2&amp;tbm=isch&amp;tbnid=m7eBBEfpD7VT7M:&amp;imgrefurl=http://www.skudci.com/hadatko-zhoubne&amp;docid=5a4a_c7ON6sHNM&amp;imgurl=http://www.skudci.com/files/hadatko-zhoubne-2.jpg&amp;w=450&amp;h=338&amp;ei=-6vgT5XqGrL64QS-8YC9DQ&amp;zoom=1&amp;iact=hc&amp;vpx=191&amp;vpy=152&amp;dur=1060&amp;hovh=194&amp;hovw=259&amp;tx=46&amp;ty=84&amp;sig=106598003853866900806&amp;page=1&amp;tbnh=144&amp;tbnw=204&amp;start=0&amp;ndsp=18&amp;ved=1t:429,r:0,s:0,i:71&amp;biw=1333&amp;bih=641 </a:t>
            </a:r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Roup dětský. &lt;i&gt;Www.google.cz&lt;/i&gt; [online]. 2010 [cit. 2011-09-15]. Dostupné z: http://www.google.cz/imgres?q=roup+d%C4%9Btsk%C3%BD&amp;amp;hl=cs&amp;amp;gbv=2&amp;amp;tbm=isch&amp;amp;tbnid=aT6P-X44APmZBM:&amp;amp;imgrefurl=http://www.alternativni-medicina.eu/paraziti-1-s-ing-hanou-blahovou.html&amp;amp;docid=AlBTbiTpBnhyrM&amp;amp;imgurl=http://www.alternativni-medicina.eu/soubory/roup%252520detsky%252520samec%252520samice.jpg&amp;amp;w=681&amp;amp;h=410&amp;amp;ei=_q_gT_CUE-ik4gSA04HuDQ&amp;amp;zoom=1&amp;amp;iact=hc&amp;amp;vpx=369&amp;amp;vpy=172&amp;amp;dur=476&amp;amp;hovh=174&amp;amp;hovw=289&amp;amp;tx=152&amp;amp;ty=68&amp;amp;sig=106598003853866900806&amp;amp;page=1&amp;amp;tbnh=106&amp;amp;tbnw=176&amp;amp;start=0&amp;amp;ndsp=19&amp;amp;ved=1t:429,r:1,s:0,i:74&amp;amp;biw</a:t>
            </a:r>
            <a:r>
              <a:rPr lang="cs-CZ" sz="1200" dirty="0" smtClean="0"/>
              <a:t>=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Škrkavka dětská. </a:t>
            </a:r>
            <a:r>
              <a:rPr lang="cs-CZ" sz="1200" i="1" dirty="0"/>
              <a:t>Www.wikipedia.cz</a:t>
            </a:r>
            <a:r>
              <a:rPr lang="cs-CZ" sz="1200" dirty="0"/>
              <a:t> [online]. 2010 [cit. 2011-03-03]. Dostupné z: http://upload.wikimedia.org/wikipedia/commons/7/7e/Ascaris_lumbricoides.jpeg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Škrkavka psí.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%C5%A1krkavka+ps%C3%AD&amp;hl=cs&amp;gbv=2&amp;tbm=isch&amp;tbnid=QHUgx8CFm2E6VM:&amp;imgrefurl=http://zmolu.vlcak.cz/cs/sav/zdravi.aspx&amp;docid=2VqIwa5WVlmolM&amp;imgurl=http://zmolu.vlcak.cz/files/zdravi/Toxocaracanis.jpg&amp;w=600&amp;h=418&amp;ei=Z6_gT4egOo_24QTs4r3vDQ&amp;zoom=1&amp;iact=hc&amp;vpx=689&amp;vpy=182&amp;dur=3919&amp;hovh=187&amp;hovw=269&amp;tx=148&amp;ty=111&amp;sig=106598003853866900806&amp;page=1&amp;tbnh=125&amp;tbnw=179&amp;start=0&amp;ndsp=18&amp;ved=1t:429,r:3,s:0,i:82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72397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Svalovec stočený.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svalovec+sto%C4%8Den%C3%BD&amp;hl=cs&amp;gbv=2&amp;tbm=isch&amp;tbnid=jx4V0UUUly1J9M:&amp;imgrefurl=http://countryside.blog.cz/en/gallery/mnohobunecni-polycytozoa-rise/triblastica/k-hlisti/picture/73706963&amp;docid=Iu1ickz4GKAVxM&amp;imgurl=http://nd04.jxs.cz/813/682/6f5329ccf6_73706963_u.jpg&amp;w=277&amp;h=300&amp;ei=a7LgT_OMEMKF4gTY-9T4DQ&amp;zoom=1&amp;iact=hc&amp;vpx=169&amp;vpy=128&amp;dur=133&amp;hovh=234&amp;hovw=216&amp;tx=123&amp;ty=154&amp;sig=106598003853866900806&amp;page=1&amp;tbnh=136&amp;tbnw=117&amp;start=0&amp;ndsp=21&amp;ved=1t:429,r:0,s:0,i:71&amp;biw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Svalovec stočený. </a:t>
            </a:r>
            <a:r>
              <a:rPr lang="cs-CZ" sz="1200" i="1" dirty="0"/>
              <a:t>Www.wikipedia.cz</a:t>
            </a:r>
            <a:r>
              <a:rPr lang="cs-CZ" sz="1200" dirty="0"/>
              <a:t> [online]. 2010 [cit. 2012-01-03]. Dostupné z: http://</a:t>
            </a:r>
            <a:r>
              <a:rPr lang="cs-CZ" sz="1200" dirty="0" smtClean="0"/>
              <a:t>upload.wikimedia.org/wikipedia/commons/7/7a/TrichinellaZysten.jpg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Špinavé ruce.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imgres?q=%C5%A1pinav%C3%A9+ruce&amp;hl=cs&amp;gbv=2&amp;tbm=isch&amp;tbnid=l5B7sUqfWLH_DM:&amp;imgrefurl=http://www.pevi.cz/zajimavosti-z-oboru/textilni-cistici-uterky-udrzuji-v-cistote-stroje-i-ruce.html&amp;docid=ICVg2913sLYsPM&amp;imgurl=http://www.pevi.cz/public/userfiles/clanky/spinave-ruce.jpg&amp;w=195&amp;h=130&amp;ei=W7TgT8DPD8nj4QSipqjbDQ&amp;zoom=1&amp;iact=hc&amp;vpx=236&amp;vpy=201&amp;dur=574&amp;hovh=104&amp;hovw=156&amp;tx=104&amp;ty=57&amp;sig=106598003853866900806&amp;page=1&amp;tbnh=104&amp;tbnw=156&amp;start=0&amp;ndsp=18&amp;ved=1t:429,r:0,s:0,i:71&amp;biw=133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Hygienická dezinfekce rukou.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2011-09-15]. Dostupné z: http://www.google.cz/</a:t>
            </a:r>
            <a:r>
              <a:rPr lang="cs-CZ" sz="1200" dirty="0" err="1"/>
              <a:t>imgres?q</a:t>
            </a:r>
            <a:r>
              <a:rPr lang="cs-CZ" sz="1200" dirty="0"/>
              <a:t>=hygienick%C3%A1+dezinfekce+rukou&amp;start=79&amp;hl=</a:t>
            </a:r>
            <a:r>
              <a:rPr lang="cs-CZ" sz="1200" dirty="0" err="1"/>
              <a:t>cs&amp;gbv</a:t>
            </a:r>
            <a:r>
              <a:rPr lang="cs-CZ" sz="1200" dirty="0"/>
              <a:t>=2&amp;tbm=</a:t>
            </a:r>
            <a:r>
              <a:rPr lang="cs-CZ" sz="1200" dirty="0" err="1"/>
              <a:t>isch&amp;tbnid</a:t>
            </a:r>
            <a:r>
              <a:rPr lang="cs-CZ" sz="1200" dirty="0"/>
              <a:t>=FDGCtEp2qR107M:&amp;</a:t>
            </a:r>
            <a:r>
              <a:rPr lang="cs-CZ" sz="1200" dirty="0" err="1"/>
              <a:t>imgrefurl</a:t>
            </a:r>
            <a:r>
              <a:rPr lang="cs-CZ" sz="1200" dirty="0"/>
              <a:t>=http://www.lari.cz/</a:t>
            </a:r>
            <a:r>
              <a:rPr lang="cs-CZ" sz="1200" dirty="0" err="1"/>
              <a:t>vite</a:t>
            </a:r>
            <a:r>
              <a:rPr lang="cs-CZ" sz="1200" dirty="0"/>
              <a:t>-ze----spravna-hygiena-rukou-na-pracovisti-i-doma-je-zaklad-vaseho-celkoveho-zdravi-i-zdravi-vasi-rodiny-&amp;</a:t>
            </a:r>
            <a:r>
              <a:rPr lang="cs-CZ" sz="1200" dirty="0" err="1"/>
              <a:t>docid</a:t>
            </a:r>
            <a:r>
              <a:rPr lang="cs-CZ" sz="1200" dirty="0"/>
              <a:t>=fSYxl6K5pzVIPM&amp;imgurl=http://www.lari.cz/</a:t>
            </a:r>
            <a:r>
              <a:rPr lang="cs-CZ" sz="1200" dirty="0" err="1"/>
              <a:t>userfiles</a:t>
            </a:r>
            <a:r>
              <a:rPr lang="cs-CZ" sz="1200" dirty="0"/>
              <a:t>/image/</a:t>
            </a:r>
            <a:r>
              <a:rPr lang="cs-CZ" sz="1200" dirty="0" err="1"/>
              <a:t>vite_ze</a:t>
            </a:r>
            <a:r>
              <a:rPr lang="cs-CZ" sz="1200" dirty="0"/>
              <a:t>/</a:t>
            </a:r>
            <a:r>
              <a:rPr lang="cs-CZ" sz="1200" dirty="0" err="1"/>
              <a:t>CleanHands.jpg&amp;w</a:t>
            </a:r>
            <a:r>
              <a:rPr lang="cs-CZ" sz="1200" dirty="0"/>
              <a:t>=465&amp;h=285&amp;ei=_7PgT8zCBLOM4gTSyKC3DQ&amp;zoom=1&amp;iact=</a:t>
            </a:r>
            <a:r>
              <a:rPr lang="cs-CZ" sz="1200" dirty="0" err="1"/>
              <a:t>hc&amp;vpx</a:t>
            </a:r>
            <a:r>
              <a:rPr lang="cs-CZ" sz="1200" dirty="0"/>
              <a:t>=1003&amp;vpy=190&amp;dur=674&amp;hovh=176&amp;hovw=287&amp;tx=168&amp;ty=75&amp;sig=106598003853866900806&amp;page=4&amp;tbnh=107&amp;tbnw=174&amp;</a:t>
            </a:r>
          </a:p>
        </p:txBody>
      </p:sp>
    </p:spTree>
    <p:extLst>
      <p:ext uri="{BB962C8B-B14F-4D97-AF65-F5344CB8AC3E}">
        <p14:creationId xmlns:p14="http://schemas.microsoft.com/office/powerpoint/2010/main" val="21739858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487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</vt:lpstr>
      <vt:lpstr>Anotace:</vt:lpstr>
      <vt:lpstr>Prezentace aplikace PowerPoint</vt:lpstr>
      <vt:lpstr>Znaky:</vt:lpstr>
      <vt:lpstr>Zástupci:</vt:lpstr>
      <vt:lpstr>Zničení úrody, snížení výnosů</vt:lpstr>
      <vt:lpstr>Prezentace aplikace PowerPoint</vt:lpstr>
      <vt:lpstr>Prezentace aplikace PowerPoint</vt:lpstr>
      <vt:lpstr>Prezentace aplikace PowerPoint</vt:lpstr>
      <vt:lpstr>Škrkavka dětská</vt:lpstr>
      <vt:lpstr>Škrkavka psí</vt:lpstr>
      <vt:lpstr>Prezentace aplikace PowerPoint</vt:lpstr>
      <vt:lpstr>!!! HYGIENA – mytí rukou, těla, zeleniny….!!! </vt:lpstr>
      <vt:lpstr>Citace:</vt:lpstr>
      <vt:lpstr>Prezentace aplikace PowerPoint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23</cp:revision>
  <cp:lastPrinted>2011-11-28T08:18:46Z</cp:lastPrinted>
  <dcterms:created xsi:type="dcterms:W3CDTF">2011-09-01T06:10:59Z</dcterms:created>
  <dcterms:modified xsi:type="dcterms:W3CDTF">2013-03-03T20:35:14Z</dcterms:modified>
</cp:coreProperties>
</file>