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</p:sld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58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851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9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2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5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2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0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02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34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3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09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grpSp>
        <p:nvGrpSpPr>
          <p:cNvPr id="10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3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5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6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7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9" name="Rectangle 10"/>
          <p:cNvSpPr>
            <a:spLocks noGrp="1" noChangeArrowheads="1"/>
          </p:cNvSpPr>
          <p:nvPr>
            <p:ph type="dt" sz="half" idx="10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0" name="Rectangle 1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1" name="Rectangle 1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D9B621-5736-4CAB-AE64-861702474B85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7942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711ADD-278F-40F0-80CD-FBEDE2748311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654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8282F-B333-4B2B-B129-B65102B65396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062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4FB610-6933-4CF9-B4E1-607621568E78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573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27E821-6BD1-4EFB-9443-5F99F2BCBE7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015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E9847-D547-4428-9AB0-118E052B9386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9474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D3967-8A07-4763-B504-843F30398202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9776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3CC37-4482-4BA7-A695-61FF9B7DA75B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3105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A32890-B72E-4C86-89CC-1C1FAA41DBE0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386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FA25A9-F63E-4022-A1E3-9912F61D7DE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650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47CD2-1861-4E6A-A328-3B473FB70BCA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4662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lt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lt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lt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8" name="AutoShape 6"/>
            <p:cNvSpPr>
              <a:spLocks noChangeArrowheads="1"/>
            </p:cNvSpPr>
            <p:nvPr userDrawn="1"/>
          </p:nvSpPr>
          <p:spPr bwMode="lt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9" name="Rectangle 7" descr="Green marble"/>
            <p:cNvSpPr>
              <a:spLocks noChangeArrowheads="1"/>
            </p:cNvSpPr>
            <p:nvPr userDrawn="1"/>
          </p:nvSpPr>
          <p:spPr bwMode="lt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grpSp>
        <p:nvGrpSpPr>
          <p:cNvPr id="10" name="Group 13"/>
          <p:cNvGrpSpPr>
            <a:grpSpLocks/>
          </p:cNvGrpSpPr>
          <p:nvPr/>
        </p:nvGrpSpPr>
        <p:grpSpPr bwMode="auto">
          <a:xfrm>
            <a:off x="609600" y="3324225"/>
            <a:ext cx="8001000" cy="374650"/>
            <a:chOff x="384" y="2094"/>
            <a:chExt cx="5040" cy="236"/>
          </a:xfrm>
        </p:grpSpPr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384" y="2186"/>
              <a:ext cx="5040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388" y="2094"/>
              <a:ext cx="4941" cy="175"/>
            </a:xfrm>
            <a:prstGeom prst="rect">
              <a:avLst/>
            </a:prstGeom>
            <a:gradFill rotWithShape="0"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27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3" name="Line 16"/>
            <p:cNvSpPr>
              <a:spLocks noChangeShapeType="1"/>
            </p:cNvSpPr>
            <p:nvPr/>
          </p:nvSpPr>
          <p:spPr bwMode="auto">
            <a:xfrm>
              <a:off x="392" y="2138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4" name="Line 17"/>
            <p:cNvSpPr>
              <a:spLocks noChangeShapeType="1"/>
            </p:cNvSpPr>
            <p:nvPr/>
          </p:nvSpPr>
          <p:spPr bwMode="auto">
            <a:xfrm>
              <a:off x="392" y="2186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5" name="Line 18"/>
            <p:cNvSpPr>
              <a:spLocks noChangeShapeType="1"/>
            </p:cNvSpPr>
            <p:nvPr/>
          </p:nvSpPr>
          <p:spPr bwMode="auto">
            <a:xfrm>
              <a:off x="392" y="2234"/>
              <a:ext cx="4939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6" name="Line 19"/>
            <p:cNvSpPr>
              <a:spLocks noChangeShapeType="1"/>
            </p:cNvSpPr>
            <p:nvPr/>
          </p:nvSpPr>
          <p:spPr bwMode="auto">
            <a:xfrm>
              <a:off x="392" y="2129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7" name="Line 20"/>
            <p:cNvSpPr>
              <a:spLocks noChangeShapeType="1"/>
            </p:cNvSpPr>
            <p:nvPr/>
          </p:nvSpPr>
          <p:spPr bwMode="auto">
            <a:xfrm>
              <a:off x="392" y="2177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392" y="2225"/>
              <a:ext cx="4939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3080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9" name="Rectangle 10"/>
          <p:cNvSpPr>
            <a:spLocks noGrp="1" noChangeArrowheads="1"/>
          </p:cNvSpPr>
          <p:nvPr>
            <p:ph type="dt" sz="half" idx="10"/>
          </p:nvPr>
        </p:nvSpPr>
        <p:spPr>
          <a:xfrm>
            <a:off x="6985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0" name="Rectangle 1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6900" y="61547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21" name="Rectangle 12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65900" y="61547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48383A-A30C-4DD0-832C-E8A427758A83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0632C-8804-4568-AB41-C5AFA4BE77C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3746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A1D136-AED8-45A8-A2DF-3D14BEAF5AC7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155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985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0900" y="1665288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895C0-82F8-41FE-AA53-CEE98AA51BB2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0991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CAA98F-E575-481C-BD98-21C114865DE5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41035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C0FCDB-957A-40D9-B88B-983989571438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4080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4B05D-9AEA-413A-842B-4C677AFFD3C7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5201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3790BC-D98F-4262-BFD6-8FE9FBB7C6FC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315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7ED84F-7C26-400A-A18A-9286375504A7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9722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BDF0BB-5256-404C-8B70-4594E64F273D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6243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4625" y="350838"/>
            <a:ext cx="1946275" cy="54292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350838"/>
            <a:ext cx="5686425" cy="54292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E7E6C-64FA-43A8-85EB-F12E486C3364}" type="slidenum">
              <a:rPr lang="cs-CZ">
                <a:solidFill>
                  <a:srgbClr val="EAEAEA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556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5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0A1E51-5415-4661-B919-2286C5072ED0}" type="slidenum">
              <a:rPr lang="cs-CZ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17239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7"/>
          <p:cNvGrpSpPr>
            <a:grpSpLocks/>
          </p:cNvGrpSpPr>
          <p:nvPr/>
        </p:nvGrpSpPr>
        <p:grpSpPr bwMode="auto">
          <a:xfrm>
            <a:off x="-38100" y="-12700"/>
            <a:ext cx="9239250" cy="6940550"/>
            <a:chOff x="-12" y="-10"/>
            <a:chExt cx="5820" cy="4372"/>
          </a:xfrm>
        </p:grpSpPr>
        <p:sp>
          <p:nvSpPr>
            <p:cNvPr id="1032" name="Rectangle 8"/>
            <p:cNvSpPr>
              <a:spLocks noChangeArrowheads="1"/>
            </p:cNvSpPr>
            <p:nvPr userDrawn="1"/>
          </p:nvSpPr>
          <p:spPr bwMode="invGray">
            <a:xfrm>
              <a:off x="5520" y="-8"/>
              <a:ext cx="287" cy="436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 userDrawn="1"/>
          </p:nvSpPr>
          <p:spPr bwMode="invGray">
            <a:xfrm>
              <a:off x="-8" y="-8"/>
              <a:ext cx="288" cy="4368"/>
            </a:xfrm>
            <a:prstGeom prst="rect">
              <a:avLst/>
            </a:pr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4" name="AutoShape 10"/>
            <p:cNvSpPr>
              <a:spLocks noChangeArrowheads="1"/>
            </p:cNvSpPr>
            <p:nvPr userDrawn="1"/>
          </p:nvSpPr>
          <p:spPr bwMode="invGray">
            <a:xfrm rot="-10800000" flipH="1" flipV="1">
              <a:off x="2" y="-10"/>
              <a:ext cx="5798" cy="288"/>
            </a:xfrm>
            <a:custGeom>
              <a:avLst/>
              <a:gdLst>
                <a:gd name="G0" fmla="+- 1089 0 0"/>
                <a:gd name="G1" fmla="+- 21600 0 1089"/>
                <a:gd name="G2" fmla="*/ 1089 1 2"/>
                <a:gd name="G3" fmla="+- 21600 0 G2"/>
                <a:gd name="G4" fmla="+/ 1089 21600 2"/>
                <a:gd name="G5" fmla="+/ G1 0 2"/>
                <a:gd name="G6" fmla="*/ 21600 21600 1089"/>
                <a:gd name="G7" fmla="*/ G6 1 2"/>
                <a:gd name="G8" fmla="+- 21600 0 G7"/>
                <a:gd name="G9" fmla="*/ 21600 1 2"/>
                <a:gd name="G10" fmla="+- 1089 0 G9"/>
                <a:gd name="G11" fmla="?: G10 G8 0"/>
                <a:gd name="G12" fmla="?: G10 G7 21600"/>
                <a:gd name="T0" fmla="*/ 21055 w 21600"/>
                <a:gd name="T1" fmla="*/ 10800 h 21600"/>
                <a:gd name="T2" fmla="*/ 10800 w 21600"/>
                <a:gd name="T3" fmla="*/ 21600 h 21600"/>
                <a:gd name="T4" fmla="*/ 545 w 21600"/>
                <a:gd name="T5" fmla="*/ 10800 h 21600"/>
                <a:gd name="T6" fmla="*/ 10800 w 21600"/>
                <a:gd name="T7" fmla="*/ 0 h 21600"/>
                <a:gd name="T8" fmla="*/ 2345 w 21600"/>
                <a:gd name="T9" fmla="*/ 2345 h 21600"/>
                <a:gd name="T10" fmla="*/ 19255 w 21600"/>
                <a:gd name="T11" fmla="*/ 192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9" y="21600"/>
                  </a:lnTo>
                  <a:lnTo>
                    <a:pt x="2051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6600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5" name="AutoShape 11"/>
            <p:cNvSpPr>
              <a:spLocks noChangeArrowheads="1"/>
            </p:cNvSpPr>
            <p:nvPr userDrawn="1"/>
          </p:nvSpPr>
          <p:spPr bwMode="invGray">
            <a:xfrm flipV="1">
              <a:off x="-12" y="4072"/>
              <a:ext cx="5820" cy="290"/>
            </a:xfrm>
            <a:custGeom>
              <a:avLst/>
              <a:gdLst>
                <a:gd name="G0" fmla="+- 1100 0 0"/>
                <a:gd name="G1" fmla="+- 21600 0 1100"/>
                <a:gd name="G2" fmla="*/ 1100 1 2"/>
                <a:gd name="G3" fmla="+- 21600 0 G2"/>
                <a:gd name="G4" fmla="+/ 1100 21600 2"/>
                <a:gd name="G5" fmla="+/ G1 0 2"/>
                <a:gd name="G6" fmla="*/ 21600 21600 1100"/>
                <a:gd name="G7" fmla="*/ G6 1 2"/>
                <a:gd name="G8" fmla="+- 21600 0 G7"/>
                <a:gd name="G9" fmla="*/ 21600 1 2"/>
                <a:gd name="G10" fmla="+- 1100 0 G9"/>
                <a:gd name="G11" fmla="?: G10 G8 0"/>
                <a:gd name="G12" fmla="?: G10 G7 21600"/>
                <a:gd name="T0" fmla="*/ 21050 w 21600"/>
                <a:gd name="T1" fmla="*/ 10800 h 21600"/>
                <a:gd name="T2" fmla="*/ 10800 w 21600"/>
                <a:gd name="T3" fmla="*/ 21600 h 21600"/>
                <a:gd name="T4" fmla="*/ 550 w 21600"/>
                <a:gd name="T5" fmla="*/ 10800 h 21600"/>
                <a:gd name="T6" fmla="*/ 10800 w 21600"/>
                <a:gd name="T7" fmla="*/ 0 h 21600"/>
                <a:gd name="T8" fmla="*/ 2350 w 21600"/>
                <a:gd name="T9" fmla="*/ 2350 h 21600"/>
                <a:gd name="T10" fmla="*/ 19250 w 21600"/>
                <a:gd name="T11" fmla="*/ 1925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100" y="21600"/>
                  </a:lnTo>
                  <a:lnTo>
                    <a:pt x="205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rgbClr val="006600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  <p:sp>
          <p:nvSpPr>
            <p:cNvPr id="1036" name="Rectangle 12" descr="Green marble"/>
            <p:cNvSpPr>
              <a:spLocks noChangeArrowheads="1"/>
            </p:cNvSpPr>
            <p:nvPr userDrawn="1"/>
          </p:nvSpPr>
          <p:spPr bwMode="invGray">
            <a:xfrm>
              <a:off x="184" y="176"/>
              <a:ext cx="5432" cy="3988"/>
            </a:xfrm>
            <a:prstGeom prst="rect">
              <a:avLst/>
            </a:prstGeom>
            <a:blipFill dpi="0" rotWithShape="0">
              <a:blip r:embed="rId13"/>
              <a:srcRect/>
              <a:tile tx="0" ty="0" sx="100000" sy="100000" flip="none" algn="tl"/>
            </a:blip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EAEAEA"/>
                </a:solidFill>
              </a:endParaRPr>
            </a:p>
          </p:txBody>
        </p:sp>
      </p:grp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5083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8500" y="1665288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6585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EAEAEA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658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983617-498D-447A-85E4-EC590F83261E}" type="slidenum">
              <a:rPr lang="cs-CZ">
                <a:solidFill>
                  <a:srgbClr val="EAEAEA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EAEAE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36522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1A_27_Poznávačka </a:t>
            </a:r>
            <a:r>
              <a:rPr lang="cs-CZ" dirty="0" smtClean="0">
                <a:solidFill>
                  <a:srgbClr val="FFC000"/>
                </a:solidFill>
              </a:rPr>
              <a:t>rostliny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Tento materiál slouží k procvičení druhů rostlin</a:t>
            </a:r>
          </a:p>
          <a:p>
            <a:r>
              <a:rPr lang="cs-CZ" dirty="0" err="1" smtClean="0"/>
              <a:t>Poznávačku</a:t>
            </a:r>
            <a:r>
              <a:rPr lang="cs-CZ" dirty="0" smtClean="0"/>
              <a:t> prezentujeme na interaktivní tabuli nebo si žáci mohou procvičovat sami na počítači.</a:t>
            </a:r>
          </a:p>
          <a:p>
            <a:r>
              <a:rPr lang="cs-CZ" dirty="0" smtClean="0"/>
              <a:t>Učivo je pro 7. třídu.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762000"/>
            <a:ext cx="7772400" cy="1143000"/>
          </a:xfrm>
        </p:spPr>
        <p:txBody>
          <a:bodyPr/>
          <a:lstStyle/>
          <a:p>
            <a:pPr eaLnBrk="1" hangingPunct="1"/>
            <a:r>
              <a:rPr lang="cs-CZ" sz="8800" b="1" i="1" smtClean="0"/>
              <a:t>Poznávačka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209800"/>
            <a:ext cx="6705600" cy="4267200"/>
          </a:xfrm>
          <a:noFill/>
        </p:spPr>
        <p:txBody>
          <a:bodyPr/>
          <a:lstStyle/>
          <a:p>
            <a:pPr eaLnBrk="1" hangingPunct="1"/>
            <a:r>
              <a:rPr lang="cs-CZ" sz="6600" b="1" i="1" dirty="0" smtClean="0"/>
              <a:t>Rostliny</a:t>
            </a:r>
          </a:p>
          <a:p>
            <a:pPr eaLnBrk="1" hangingPunct="1"/>
            <a:endParaRPr lang="cs-CZ" sz="66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2020551874"/>
      </p:ext>
    </p:extLst>
  </p:cSld>
  <p:clrMapOvr>
    <a:masterClrMapping/>
  </p:clrMapOvr>
  <p:transition advTm="468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1.</a:t>
            </a:r>
          </a:p>
        </p:txBody>
      </p:sp>
      <p:pic>
        <p:nvPicPr>
          <p:cNvPr id="4099" name="Obrázek 2" descr="blatouch bahen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13" y="357188"/>
            <a:ext cx="4986337" cy="602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760043"/>
      </p:ext>
    </p:extLst>
  </p:cSld>
  <p:clrMapOvr>
    <a:masterClrMapping/>
  </p:clrMapOvr>
  <p:transition advTm="15264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2.</a:t>
            </a:r>
          </a:p>
        </p:txBody>
      </p:sp>
      <p:pic>
        <p:nvPicPr>
          <p:cNvPr id="5123" name="Obrázek 2" descr="hlaváček jarní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357188"/>
            <a:ext cx="4067175" cy="607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7380507"/>
      </p:ext>
    </p:extLst>
  </p:cSld>
  <p:clrMapOvr>
    <a:masterClrMapping/>
  </p:clrMapOvr>
  <p:transition advTm="1496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3.</a:t>
            </a:r>
          </a:p>
        </p:txBody>
      </p:sp>
      <p:pic>
        <p:nvPicPr>
          <p:cNvPr id="6147" name="Obrázek 2" descr="jaterník trojlaloč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88" y="1285875"/>
            <a:ext cx="7235825" cy="479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1851571"/>
      </p:ext>
    </p:extLst>
  </p:cSld>
  <p:clrMapOvr>
    <a:masterClrMapping/>
  </p:clrMapOvr>
  <p:transition advTm="14912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4.</a:t>
            </a:r>
          </a:p>
        </p:txBody>
      </p:sp>
      <p:pic>
        <p:nvPicPr>
          <p:cNvPr id="7171" name="Obrázek 2" descr="orsej jar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571500"/>
            <a:ext cx="6950075" cy="578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4531006"/>
      </p:ext>
    </p:extLst>
  </p:cSld>
  <p:clrMapOvr>
    <a:masterClrMapping/>
  </p:clrMapOvr>
  <p:transition advTm="15648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5.</a:t>
            </a:r>
          </a:p>
        </p:txBody>
      </p:sp>
      <p:pic>
        <p:nvPicPr>
          <p:cNvPr id="8195" name="Obrázek 2" descr="ostrožka stračk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25" y="285750"/>
            <a:ext cx="4056063" cy="632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5704652"/>
      </p:ext>
    </p:extLst>
  </p:cSld>
  <p:clrMapOvr>
    <a:masterClrMapping/>
  </p:clrMapOvr>
  <p:transition advTm="15232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6.</a:t>
            </a:r>
          </a:p>
        </p:txBody>
      </p:sp>
      <p:pic>
        <p:nvPicPr>
          <p:cNvPr id="9219" name="Obrázek 2" descr="pryskyřník prud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13" y="428625"/>
            <a:ext cx="5597525" cy="607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2069008"/>
      </p:ext>
    </p:extLst>
  </p:cSld>
  <p:clrMapOvr>
    <a:masterClrMapping/>
  </p:clrMapOvr>
  <p:transition advTm="15248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7.</a:t>
            </a:r>
          </a:p>
        </p:txBody>
      </p:sp>
      <p:pic>
        <p:nvPicPr>
          <p:cNvPr id="10243" name="Obrázek 2" descr="sasanka haj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025" y="500063"/>
            <a:ext cx="5187950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7721347"/>
      </p:ext>
    </p:extLst>
  </p:cSld>
  <p:clrMapOvr>
    <a:masterClrMapping/>
  </p:clrMapOvr>
  <p:transition advTm="16112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8.</a:t>
            </a:r>
          </a:p>
        </p:txBody>
      </p:sp>
      <p:pic>
        <p:nvPicPr>
          <p:cNvPr id="11267" name="Obrázek 2" descr="koniklec lu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175" y="485775"/>
            <a:ext cx="4565650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1213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  <p:pic>
        <p:nvPicPr>
          <p:cNvPr id="4099" name="Obrázek 2" descr="hloh jednosemenný (jednoblizný)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25" y="357188"/>
            <a:ext cx="6181725" cy="633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251410"/>
      </p:ext>
    </p:extLst>
  </p:cSld>
  <p:clrMapOvr>
    <a:masterClrMapping/>
  </p:clrMapOvr>
  <p:transition advTm="15264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pic>
        <p:nvPicPr>
          <p:cNvPr id="5123" name="Obrázek 2" descr="jahodník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7987"/>
            <a:ext cx="5918200" cy="604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1159379"/>
      </p:ext>
    </p:extLst>
  </p:cSld>
  <p:clrMapOvr>
    <a:masterClrMapping/>
  </p:clrMapOvr>
  <p:transition advTm="1496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178968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pic>
        <p:nvPicPr>
          <p:cNvPr id="6147" name="Obrázek 2" descr="kontryhel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57188"/>
            <a:ext cx="2784475" cy="621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6018175"/>
      </p:ext>
    </p:extLst>
  </p:cSld>
  <p:clrMapOvr>
    <a:masterClrMapping/>
  </p:clrMapOvr>
  <p:transition advTm="14912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218735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pic>
        <p:nvPicPr>
          <p:cNvPr id="7171" name="Obrázek 2" descr="maliník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4163"/>
            <a:ext cx="6505575" cy="628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6419174"/>
      </p:ext>
    </p:extLst>
  </p:cSld>
  <p:clrMapOvr>
    <a:masterClrMapping/>
  </p:clrMapOvr>
  <p:transition advTm="15648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-108520" y="2420888"/>
            <a:ext cx="239499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pic>
        <p:nvPicPr>
          <p:cNvPr id="8195" name="Obrázek 2" descr="mochna hus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4950"/>
            <a:ext cx="6819900" cy="638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620151"/>
      </p:ext>
    </p:extLst>
  </p:cSld>
  <p:clrMapOvr>
    <a:masterClrMapping/>
  </p:clrMapOvr>
  <p:transition advTm="15232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03495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pic>
        <p:nvPicPr>
          <p:cNvPr id="9219" name="Obrázek 2" descr="růže šípkov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8625"/>
            <a:ext cx="6073775" cy="587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321944"/>
      </p:ext>
    </p:extLst>
  </p:cSld>
  <p:clrMapOvr>
    <a:masterClrMapping/>
  </p:clrMapOvr>
  <p:transition advTm="15248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322984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pic>
        <p:nvPicPr>
          <p:cNvPr id="10243" name="Obrázek 2" descr="řepík lékař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357188"/>
            <a:ext cx="3403600" cy="613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120983"/>
      </p:ext>
    </p:extLst>
  </p:cSld>
  <p:clrMapOvr>
    <a:masterClrMapping/>
  </p:clrMapOvr>
  <p:transition advTm="16112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62944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pic>
        <p:nvPicPr>
          <p:cNvPr id="11267" name="Obrázek 2" descr="jeřáb ptačí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85750"/>
            <a:ext cx="6528147" cy="5611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170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1.</a:t>
            </a:r>
          </a:p>
        </p:txBody>
      </p:sp>
      <p:pic>
        <p:nvPicPr>
          <p:cNvPr id="12291" name="Obrázek 3" descr="blatouch bahen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13" y="357188"/>
            <a:ext cx="4986337" cy="602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6"/>
          <p:cNvSpPr txBox="1">
            <a:spLocks noChangeArrowheads="1"/>
          </p:cNvSpPr>
          <p:nvPr/>
        </p:nvSpPr>
        <p:spPr bwMode="auto">
          <a:xfrm>
            <a:off x="1371600" y="57912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Blatouch bahenní</a:t>
            </a:r>
          </a:p>
        </p:txBody>
      </p:sp>
    </p:spTree>
    <p:extLst>
      <p:ext uri="{BB962C8B-B14F-4D97-AF65-F5344CB8AC3E}">
        <p14:creationId xmlns:p14="http://schemas.microsoft.com/office/powerpoint/2010/main" val="40908692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2.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2800">
              <a:solidFill>
                <a:srgbClr val="EAEAEA"/>
              </a:solidFill>
            </a:endParaRPr>
          </a:p>
        </p:txBody>
      </p:sp>
      <p:pic>
        <p:nvPicPr>
          <p:cNvPr id="13316" name="Obrázek 4" descr="hlaváček jarní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357188"/>
            <a:ext cx="4067175" cy="607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Hlaváček jarní</a:t>
            </a:r>
          </a:p>
        </p:txBody>
      </p:sp>
    </p:spTree>
    <p:extLst>
      <p:ext uri="{BB962C8B-B14F-4D97-AF65-F5344CB8AC3E}">
        <p14:creationId xmlns:p14="http://schemas.microsoft.com/office/powerpoint/2010/main" val="22797680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3.</a:t>
            </a:r>
          </a:p>
        </p:txBody>
      </p:sp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Jaterník trojlaločný</a:t>
            </a:r>
          </a:p>
        </p:txBody>
      </p:sp>
      <p:pic>
        <p:nvPicPr>
          <p:cNvPr id="14340" name="Obrázek 3" descr="jaterník trojlaloč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642938"/>
            <a:ext cx="7235825" cy="4795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34386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4.</a:t>
            </a:r>
          </a:p>
        </p:txBody>
      </p:sp>
      <p:pic>
        <p:nvPicPr>
          <p:cNvPr id="15363" name="Obrázek 3" descr="orsej jar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571500"/>
            <a:ext cx="6950075" cy="578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Orsej jarní</a:t>
            </a:r>
          </a:p>
        </p:txBody>
      </p:sp>
    </p:spTree>
    <p:extLst>
      <p:ext uri="{BB962C8B-B14F-4D97-AF65-F5344CB8AC3E}">
        <p14:creationId xmlns:p14="http://schemas.microsoft.com/office/powerpoint/2010/main" val="17376966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5.</a:t>
            </a:r>
          </a:p>
        </p:txBody>
      </p:sp>
      <p:pic>
        <p:nvPicPr>
          <p:cNvPr id="16387" name="Obrázek 3" descr="ostrožka stračk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25" y="285750"/>
            <a:ext cx="4056063" cy="632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3214688" y="5786438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Ostrožka stračka</a:t>
            </a:r>
          </a:p>
        </p:txBody>
      </p:sp>
    </p:spTree>
    <p:extLst>
      <p:ext uri="{BB962C8B-B14F-4D97-AF65-F5344CB8AC3E}">
        <p14:creationId xmlns:p14="http://schemas.microsoft.com/office/powerpoint/2010/main" val="4108215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6.</a:t>
            </a:r>
          </a:p>
        </p:txBody>
      </p:sp>
      <p:pic>
        <p:nvPicPr>
          <p:cNvPr id="17411" name="Obrázek 3" descr="pryskyřník prud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13" y="428625"/>
            <a:ext cx="5597525" cy="607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Pryskyřník prudký</a:t>
            </a:r>
          </a:p>
        </p:txBody>
      </p:sp>
    </p:spTree>
    <p:extLst>
      <p:ext uri="{BB962C8B-B14F-4D97-AF65-F5344CB8AC3E}">
        <p14:creationId xmlns:p14="http://schemas.microsoft.com/office/powerpoint/2010/main" val="39822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7.</a:t>
            </a:r>
          </a:p>
        </p:txBody>
      </p:sp>
      <p:pic>
        <p:nvPicPr>
          <p:cNvPr id="18435" name="Obrázek 3" descr="sasanka haj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025" y="500063"/>
            <a:ext cx="5187950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1928813" y="5500688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Sasanka hajní</a:t>
            </a:r>
          </a:p>
        </p:txBody>
      </p:sp>
    </p:spTree>
    <p:extLst>
      <p:ext uri="{BB962C8B-B14F-4D97-AF65-F5344CB8AC3E}">
        <p14:creationId xmlns:p14="http://schemas.microsoft.com/office/powerpoint/2010/main" val="3159525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smtClean="0"/>
              <a:t>8.</a:t>
            </a:r>
          </a:p>
        </p:txBody>
      </p:sp>
      <p:pic>
        <p:nvPicPr>
          <p:cNvPr id="19459" name="Obrázek 3" descr="koniklec lučn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175" y="485775"/>
            <a:ext cx="4565650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>
                <a:solidFill>
                  <a:srgbClr val="FFFF00"/>
                </a:solidFill>
              </a:rPr>
              <a:t>Koniklec luční</a:t>
            </a:r>
          </a:p>
        </p:txBody>
      </p:sp>
    </p:spTree>
    <p:extLst>
      <p:ext uri="{BB962C8B-B14F-4D97-AF65-F5344CB8AC3E}">
        <p14:creationId xmlns:p14="http://schemas.microsoft.com/office/powerpoint/2010/main" val="24849073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  <p:pic>
        <p:nvPicPr>
          <p:cNvPr id="12291" name="Obrázek 3" descr="hloh jednosemenný (jednoblizný)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25" y="285750"/>
            <a:ext cx="6181725" cy="6332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6"/>
          <p:cNvSpPr txBox="1">
            <a:spLocks noChangeArrowheads="1"/>
          </p:cNvSpPr>
          <p:nvPr/>
        </p:nvSpPr>
        <p:spPr bwMode="auto">
          <a:xfrm>
            <a:off x="1500188" y="6072188"/>
            <a:ext cx="6477000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FFFF00"/>
                </a:solidFill>
              </a:rPr>
              <a:t>Hloh jednosemenný (jednoblizný)</a:t>
            </a:r>
          </a:p>
        </p:txBody>
      </p:sp>
    </p:spTree>
    <p:extLst>
      <p:ext uri="{BB962C8B-B14F-4D97-AF65-F5344CB8AC3E}">
        <p14:creationId xmlns:p14="http://schemas.microsoft.com/office/powerpoint/2010/main" val="22318136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10696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2800" smtClean="0">
              <a:solidFill>
                <a:srgbClr val="EAEAEA"/>
              </a:solidFill>
            </a:endParaRPr>
          </a:p>
        </p:txBody>
      </p:sp>
      <p:pic>
        <p:nvPicPr>
          <p:cNvPr id="13316" name="Obrázek 4" descr="jahodník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047" y="466725"/>
            <a:ext cx="5918200" cy="604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Jahodník obecný</a:t>
            </a:r>
          </a:p>
        </p:txBody>
      </p:sp>
    </p:spTree>
    <p:extLst>
      <p:ext uri="{BB962C8B-B14F-4D97-AF65-F5344CB8AC3E}">
        <p14:creationId xmlns:p14="http://schemas.microsoft.com/office/powerpoint/2010/main" val="25315527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250976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pic>
        <p:nvPicPr>
          <p:cNvPr id="14339" name="Obrázek 3" descr="kontryhel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57188"/>
            <a:ext cx="2784475" cy="621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Kontryhel obecný</a:t>
            </a:r>
          </a:p>
        </p:txBody>
      </p:sp>
    </p:spTree>
    <p:extLst>
      <p:ext uri="{BB962C8B-B14F-4D97-AF65-F5344CB8AC3E}">
        <p14:creationId xmlns:p14="http://schemas.microsoft.com/office/powerpoint/2010/main" val="2994638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2403376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pic>
        <p:nvPicPr>
          <p:cNvPr id="15363" name="Obrázek 3" descr="maliník obecn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425" y="248241"/>
            <a:ext cx="6505575" cy="628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Maliník obecný</a:t>
            </a:r>
          </a:p>
        </p:txBody>
      </p:sp>
    </p:spTree>
    <p:extLst>
      <p:ext uri="{BB962C8B-B14F-4D97-AF65-F5344CB8AC3E}">
        <p14:creationId xmlns:p14="http://schemas.microsoft.com/office/powerpoint/2010/main" val="36542469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106960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pic>
        <p:nvPicPr>
          <p:cNvPr id="16387" name="Obrázek 3" descr="mochna husí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6407"/>
            <a:ext cx="6315844" cy="5915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Mochna husí</a:t>
            </a:r>
          </a:p>
        </p:txBody>
      </p:sp>
    </p:spTree>
    <p:extLst>
      <p:ext uri="{BB962C8B-B14F-4D97-AF65-F5344CB8AC3E}">
        <p14:creationId xmlns:p14="http://schemas.microsoft.com/office/powerpoint/2010/main" val="42608178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203495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pic>
        <p:nvPicPr>
          <p:cNvPr id="17411" name="Obrázek 3" descr="růže šípková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8625"/>
            <a:ext cx="6073775" cy="587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Růže šípková</a:t>
            </a:r>
          </a:p>
        </p:txBody>
      </p:sp>
    </p:spTree>
    <p:extLst>
      <p:ext uri="{BB962C8B-B14F-4D97-AF65-F5344CB8AC3E}">
        <p14:creationId xmlns:p14="http://schemas.microsoft.com/office/powerpoint/2010/main" val="15897189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420888"/>
            <a:ext cx="2088232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pic>
        <p:nvPicPr>
          <p:cNvPr id="18435" name="Obrázek 4" descr="řepík lékařský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357188"/>
            <a:ext cx="3403600" cy="613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Řepík lékařský</a:t>
            </a:r>
          </a:p>
        </p:txBody>
      </p:sp>
    </p:spTree>
    <p:extLst>
      <p:ext uri="{BB962C8B-B14F-4D97-AF65-F5344CB8AC3E}">
        <p14:creationId xmlns:p14="http://schemas.microsoft.com/office/powerpoint/2010/main" val="4118798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/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pic>
        <p:nvPicPr>
          <p:cNvPr id="19459" name="Obrázek 3" descr="jeřáb ptačí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85751"/>
            <a:ext cx="6382990" cy="5486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6"/>
          <p:cNvSpPr txBox="1">
            <a:spLocks noChangeArrowheads="1"/>
          </p:cNvSpPr>
          <p:nvPr/>
        </p:nvSpPr>
        <p:spPr bwMode="auto">
          <a:xfrm>
            <a:off x="1447800" y="57150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3600" b="1" smtClean="0">
                <a:solidFill>
                  <a:srgbClr val="FFFF00"/>
                </a:solidFill>
              </a:rPr>
              <a:t>Jeřáb ptačí</a:t>
            </a:r>
          </a:p>
        </p:txBody>
      </p:sp>
    </p:spTree>
    <p:extLst>
      <p:ext uri="{BB962C8B-B14F-4D97-AF65-F5344CB8AC3E}">
        <p14:creationId xmlns:p14="http://schemas.microsoft.com/office/powerpoint/2010/main" val="32309765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Praha: SPN, 2005. ISBN 80-7235-069-2.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ramor">
  <a:themeElements>
    <a:clrScheme name="Mramor 1">
      <a:dk1>
        <a:srgbClr val="000000"/>
      </a:dk1>
      <a:lt1>
        <a:srgbClr val="EAEAEA"/>
      </a:lt1>
      <a:dk2>
        <a:srgbClr val="006600"/>
      </a:dk2>
      <a:lt2>
        <a:srgbClr val="FFCC66"/>
      </a:lt2>
      <a:accent1>
        <a:srgbClr val="3366FF"/>
      </a:accent1>
      <a:accent2>
        <a:srgbClr val="60371C"/>
      </a:accent2>
      <a:accent3>
        <a:srgbClr val="AAB8AA"/>
      </a:accent3>
      <a:accent4>
        <a:srgbClr val="C8C8C8"/>
      </a:accent4>
      <a:accent5>
        <a:srgbClr val="ADB8FF"/>
      </a:accent5>
      <a:accent6>
        <a:srgbClr val="563118"/>
      </a:accent6>
      <a:hlink>
        <a:srgbClr val="FF0033"/>
      </a:hlink>
      <a:folHlink>
        <a:srgbClr val="CC9967"/>
      </a:folHlink>
    </a:clrScheme>
    <a:fontScheme name="Mram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Mramor 1">
        <a:dk1>
          <a:srgbClr val="000000"/>
        </a:dk1>
        <a:lt1>
          <a:srgbClr val="EAEAEA"/>
        </a:lt1>
        <a:dk2>
          <a:srgbClr val="006600"/>
        </a:dk2>
        <a:lt2>
          <a:srgbClr val="FFCC66"/>
        </a:lt2>
        <a:accent1>
          <a:srgbClr val="3366FF"/>
        </a:accent1>
        <a:accent2>
          <a:srgbClr val="60371C"/>
        </a:accent2>
        <a:accent3>
          <a:srgbClr val="AAB8AA"/>
        </a:accent3>
        <a:accent4>
          <a:srgbClr val="C8C8C8"/>
        </a:accent4>
        <a:accent5>
          <a:srgbClr val="ADB8FF"/>
        </a:accent5>
        <a:accent6>
          <a:srgbClr val="563118"/>
        </a:accent6>
        <a:hlink>
          <a:srgbClr val="FF0033"/>
        </a:hlink>
        <a:folHlink>
          <a:srgbClr val="CC996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2">
        <a:dk1>
          <a:srgbClr val="000000"/>
        </a:dk1>
        <a:lt1>
          <a:srgbClr val="EAEAEA"/>
        </a:lt1>
        <a:dk2>
          <a:srgbClr val="FFCC99"/>
        </a:dk2>
        <a:lt2>
          <a:srgbClr val="FFCC66"/>
        </a:lt2>
        <a:accent1>
          <a:srgbClr val="FF9933"/>
        </a:accent1>
        <a:accent2>
          <a:srgbClr val="996600"/>
        </a:accent2>
        <a:accent3>
          <a:srgbClr val="FFE2CA"/>
        </a:accent3>
        <a:accent4>
          <a:srgbClr val="C8C8C8"/>
        </a:accent4>
        <a:accent5>
          <a:srgbClr val="FFCAAD"/>
        </a:accent5>
        <a:accent6>
          <a:srgbClr val="8A5C00"/>
        </a:accent6>
        <a:hlink>
          <a:srgbClr val="FF505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mor 3">
        <a:dk1>
          <a:srgbClr val="000000"/>
        </a:dk1>
        <a:lt1>
          <a:srgbClr val="FFFFFF"/>
        </a:lt1>
        <a:dk2>
          <a:srgbClr val="EAEAEA"/>
        </a:dk2>
        <a:lt2>
          <a:srgbClr val="FFFFFF"/>
        </a:lt2>
        <a:accent1>
          <a:srgbClr val="CBCBCB"/>
        </a:accent1>
        <a:accent2>
          <a:srgbClr val="333333"/>
        </a:accent2>
        <a:accent3>
          <a:srgbClr val="F3F3F3"/>
        </a:accent3>
        <a:accent4>
          <a:srgbClr val="DADADA"/>
        </a:accent4>
        <a:accent5>
          <a:srgbClr val="E2E2E2"/>
        </a:accent5>
        <a:accent6>
          <a:srgbClr val="2D2D2D"/>
        </a:accent6>
        <a:hlink>
          <a:srgbClr val="C0C0C0"/>
        </a:hlink>
        <a:folHlink>
          <a:srgbClr val="EAEAEA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173</Words>
  <Application>Microsoft Office PowerPoint</Application>
  <PresentationFormat>Předvádění na obrazovce (4:3)</PresentationFormat>
  <Paragraphs>65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36</vt:i4>
      </vt:variant>
    </vt:vector>
  </HeadingPairs>
  <TitlesOfParts>
    <vt:vector size="39" baseType="lpstr">
      <vt:lpstr>Motiv systému Office</vt:lpstr>
      <vt:lpstr>Mramor</vt:lpstr>
      <vt:lpstr>1_Mramor</vt:lpstr>
      <vt:lpstr> </vt:lpstr>
      <vt:lpstr>Anotace:</vt:lpstr>
      <vt:lpstr>Poznávačka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27</cp:revision>
  <cp:lastPrinted>2011-11-28T08:18:46Z</cp:lastPrinted>
  <dcterms:created xsi:type="dcterms:W3CDTF">2011-09-01T06:10:59Z</dcterms:created>
  <dcterms:modified xsi:type="dcterms:W3CDTF">2012-06-24T11:26:54Z</dcterms:modified>
</cp:coreProperties>
</file>