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8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378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6985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6224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380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8955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87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4890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6889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606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63132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054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D04293-7222-4F17-ABF4-C9947EBA2C49}" type="datetimeFigureOut">
              <a:rPr lang="cs-CZ" smtClean="0"/>
              <a:t>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781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258888" y="36449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Miloslav Cajska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Název:	 VY_52_INOVACE_</a:t>
            </a:r>
            <a:r>
              <a:rPr lang="cs-CZ" dirty="0" smtClean="0">
                <a:solidFill>
                  <a:srgbClr val="FFC000"/>
                </a:solidFill>
              </a:rPr>
              <a:t>1A_20_Plavuně a přesličky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Téma: </a:t>
            </a:r>
            <a:r>
              <a:rPr lang="cs-CZ" dirty="0" smtClean="0">
                <a:solidFill>
                  <a:srgbClr val="FFC000"/>
                </a:solidFill>
              </a:rPr>
              <a:t>Přírodopis  </a:t>
            </a:r>
            <a:r>
              <a:rPr lang="cs-CZ" dirty="0">
                <a:solidFill>
                  <a:srgbClr val="FFC000"/>
                </a:solidFill>
              </a:rPr>
              <a:t>na 2. stupni ZŠ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5517232"/>
            <a:ext cx="6400800" cy="17526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904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 Plavuně a přesličky jsou starobylou skupinou rostlin.</a:t>
            </a:r>
          </a:p>
          <a:p>
            <a:r>
              <a:rPr lang="cs-CZ" sz="2800" dirty="0" smtClean="0"/>
              <a:t>Na obrázcích přibližujeme žákům jejich pozoruhodnost a zajímavost.</a:t>
            </a:r>
          </a:p>
          <a:p>
            <a:r>
              <a:rPr lang="cs-CZ" sz="2800" dirty="0" smtClean="0"/>
              <a:t>Jsou zde uvedeny charakteristiky základních druhů a jejich rozpoznání.</a:t>
            </a:r>
          </a:p>
          <a:p>
            <a:r>
              <a:rPr lang="cs-CZ" sz="2800" dirty="0" smtClean="0"/>
              <a:t>Výklad provádíme pomocí dataprojektoru.</a:t>
            </a:r>
          </a:p>
          <a:p>
            <a:r>
              <a:rPr lang="cs-CZ" sz="2800" dirty="0" smtClean="0"/>
              <a:t>7. </a:t>
            </a:r>
            <a:r>
              <a:rPr lang="cs-CZ" sz="2800" smtClean="0"/>
              <a:t>třída</a:t>
            </a:r>
            <a:endParaRPr lang="cs-CZ" sz="28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cs-CZ" sz="2000" dirty="0" smtClean="0"/>
              <a:t>Anotace:</a:t>
            </a:r>
          </a:p>
        </p:txBody>
      </p:sp>
    </p:spTree>
    <p:extLst>
      <p:ext uri="{BB962C8B-B14F-4D97-AF65-F5344CB8AC3E}">
        <p14:creationId xmlns:p14="http://schemas.microsoft.com/office/powerpoint/2010/main" val="327971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9800" b="1" dirty="0" smtClean="0"/>
              <a:t> 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1268760"/>
            <a:ext cx="6400800" cy="4392488"/>
          </a:xfrm>
        </p:spPr>
        <p:txBody>
          <a:bodyPr>
            <a:normAutofit/>
          </a:bodyPr>
          <a:lstStyle/>
          <a:p>
            <a:r>
              <a:rPr lang="cs-CZ" sz="8000" b="1" dirty="0" smtClean="0"/>
              <a:t>PLAVUNĚ </a:t>
            </a:r>
          </a:p>
          <a:p>
            <a:r>
              <a:rPr lang="cs-CZ" sz="8000" b="1" dirty="0" smtClean="0"/>
              <a:t>A</a:t>
            </a:r>
          </a:p>
          <a:p>
            <a:r>
              <a:rPr lang="cs-CZ" sz="8000" b="1" dirty="0" smtClean="0"/>
              <a:t>PŘESLIČKY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2763600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Plavuně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Znaky:</a:t>
            </a:r>
          </a:p>
          <a:p>
            <a:r>
              <a:rPr lang="cs-CZ" dirty="0" smtClean="0"/>
              <a:t>cévnaté </a:t>
            </a:r>
            <a:r>
              <a:rPr lang="cs-CZ" dirty="0"/>
              <a:t>rostliny (mají vytvořena jednoduchá vodivá pletiva)</a:t>
            </a:r>
          </a:p>
          <a:p>
            <a:r>
              <a:rPr lang="cs-CZ" dirty="0"/>
              <a:t>r</a:t>
            </a:r>
            <a:r>
              <a:rPr lang="cs-CZ" dirty="0" smtClean="0"/>
              <a:t>ozmnožují </a:t>
            </a:r>
            <a:r>
              <a:rPr lang="cs-CZ" dirty="0"/>
              <a:t>se výtrusy</a:t>
            </a:r>
          </a:p>
          <a:p>
            <a:r>
              <a:rPr lang="cs-CZ" dirty="0" smtClean="0"/>
              <a:t>dříve </a:t>
            </a:r>
            <a:r>
              <a:rPr lang="cs-CZ" dirty="0"/>
              <a:t>vysoké stromy, nyní drobné byliny</a:t>
            </a:r>
          </a:p>
          <a:p>
            <a:r>
              <a:rPr lang="cs-CZ" dirty="0" smtClean="0"/>
              <a:t>stavba </a:t>
            </a:r>
            <a:r>
              <a:rPr lang="cs-CZ" dirty="0"/>
              <a:t>- vidličnatě větvený stonek</a:t>
            </a:r>
          </a:p>
          <a:p>
            <a:r>
              <a:rPr lang="cs-CZ" dirty="0"/>
              <a:t> </a:t>
            </a:r>
            <a:r>
              <a:rPr lang="cs-CZ" dirty="0" smtClean="0"/>
              <a:t>2 </a:t>
            </a:r>
            <a:r>
              <a:rPr lang="cs-CZ" dirty="0"/>
              <a:t>typy </a:t>
            </a:r>
            <a:r>
              <a:rPr lang="cs-CZ" dirty="0" smtClean="0"/>
              <a:t>listů</a:t>
            </a:r>
          </a:p>
          <a:p>
            <a:pPr lvl="2">
              <a:buFont typeface="Wingdings" pitchFamily="2" charset="2"/>
              <a:buChar char="§"/>
            </a:pPr>
            <a:r>
              <a:rPr lang="cs-CZ" dirty="0" smtClean="0"/>
              <a:t>  zelené </a:t>
            </a:r>
            <a:r>
              <a:rPr lang="cs-CZ" dirty="0"/>
              <a:t>(fotosyntéza</a:t>
            </a:r>
            <a:r>
              <a:rPr lang="cs-CZ" dirty="0" smtClean="0"/>
              <a:t>)                               </a:t>
            </a:r>
          </a:p>
          <a:p>
            <a:pPr lvl="2">
              <a:buFont typeface="Wingdings" pitchFamily="2" charset="2"/>
              <a:buChar char="§"/>
            </a:pPr>
            <a:r>
              <a:rPr lang="cs-CZ" dirty="0"/>
              <a:t> </a:t>
            </a:r>
            <a:r>
              <a:rPr lang="cs-CZ" dirty="0" smtClean="0"/>
              <a:t> žlutohnědé </a:t>
            </a:r>
            <a:r>
              <a:rPr lang="cs-CZ" dirty="0"/>
              <a:t>(nesou výtrusnice)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2790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-243408"/>
            <a:ext cx="6480720" cy="7811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dirty="0" smtClean="0"/>
              <a:t>plavuň vidlačka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715692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cs-CZ" sz="3200" dirty="0"/>
              <a:t>plavuň pučivá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05426"/>
            <a:ext cx="6978352" cy="6018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4673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Přesličky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Znaky:</a:t>
            </a:r>
          </a:p>
          <a:p>
            <a:r>
              <a:rPr lang="cs-CZ" dirty="0" smtClean="0"/>
              <a:t>cévnaté </a:t>
            </a:r>
            <a:r>
              <a:rPr lang="cs-CZ" dirty="0"/>
              <a:t>rostliny</a:t>
            </a:r>
          </a:p>
          <a:p>
            <a:r>
              <a:rPr lang="cs-CZ" dirty="0" smtClean="0"/>
              <a:t>rozmnožují </a:t>
            </a:r>
            <a:r>
              <a:rPr lang="cs-CZ" dirty="0"/>
              <a:t>se výtrusy</a:t>
            </a:r>
          </a:p>
          <a:p>
            <a:r>
              <a:rPr lang="cs-CZ" dirty="0" smtClean="0"/>
              <a:t>stavba </a:t>
            </a:r>
            <a:r>
              <a:rPr lang="cs-CZ" dirty="0"/>
              <a:t>- článkovaný dutý stonek</a:t>
            </a:r>
          </a:p>
          <a:p>
            <a:pPr marL="0" indent="0">
              <a:buNone/>
            </a:pPr>
            <a:r>
              <a:rPr lang="cs-CZ" dirty="0" smtClean="0"/>
              <a:t>                 - větve </a:t>
            </a:r>
            <a:r>
              <a:rPr lang="cs-CZ" dirty="0"/>
              <a:t>uspořádané v přeslenu</a:t>
            </a:r>
          </a:p>
          <a:p>
            <a:endParaRPr lang="cs-CZ" dirty="0"/>
          </a:p>
          <a:p>
            <a:r>
              <a:rPr lang="cs-CZ" dirty="0"/>
              <a:t>Dle typu  </a:t>
            </a:r>
            <a:r>
              <a:rPr lang="cs-CZ" dirty="0" smtClean="0"/>
              <a:t>lodyh je dělíme na </a:t>
            </a:r>
            <a:r>
              <a:rPr lang="cs-CZ" dirty="0"/>
              <a:t>2 typy         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91146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pPr marL="457200" lvl="2" indent="-457200">
              <a:buFont typeface="Arial" pitchFamily="34" charset="0"/>
              <a:buChar char="•"/>
            </a:pPr>
            <a:r>
              <a:rPr lang="cs-CZ" sz="3200" dirty="0" smtClean="0"/>
              <a:t>Přesličky se 2 typy lodyh:</a:t>
            </a:r>
            <a:br>
              <a:rPr lang="cs-CZ" sz="3200" dirty="0" smtClean="0"/>
            </a:br>
            <a:r>
              <a:rPr lang="cs-CZ" sz="3200" dirty="0" smtClean="0"/>
              <a:t>                          </a:t>
            </a:r>
            <a:r>
              <a:rPr lang="cs-CZ" sz="2400" dirty="0" smtClean="0"/>
              <a:t>1</a:t>
            </a:r>
            <a:r>
              <a:rPr lang="cs-CZ" sz="3200" dirty="0" smtClean="0"/>
              <a:t>, </a:t>
            </a:r>
            <a:r>
              <a:rPr lang="cs-CZ" sz="2200" dirty="0" smtClean="0"/>
              <a:t>jarní (hnědá s výtrusnicí)</a:t>
            </a:r>
            <a:br>
              <a:rPr lang="cs-CZ" sz="2200" dirty="0" smtClean="0"/>
            </a:br>
            <a:r>
              <a:rPr lang="cs-CZ" sz="2200" dirty="0" smtClean="0"/>
              <a:t>                                      2, letní (zelená)</a:t>
            </a:r>
            <a:br>
              <a:rPr lang="cs-CZ" sz="2200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/>
              <a:t>p</a:t>
            </a:r>
            <a:r>
              <a:rPr lang="cs-CZ" sz="2800" b="1" dirty="0" smtClean="0"/>
              <a:t>řeslička rolní</a:t>
            </a:r>
            <a:endParaRPr lang="cs-CZ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772816"/>
            <a:ext cx="3388221" cy="4994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8468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přeslička obrovská – až 2m</a:t>
            </a:r>
            <a:endParaRPr lang="cs-CZ" sz="28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908720"/>
            <a:ext cx="7488832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72765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pPr marL="571500" indent="-571500" algn="l">
              <a:buFont typeface="Arial" pitchFamily="34" charset="0"/>
              <a:buChar char="•"/>
            </a:pPr>
            <a:r>
              <a:rPr lang="cs-CZ" sz="3600" b="1" dirty="0"/>
              <a:t>Přesličky</a:t>
            </a:r>
            <a:r>
              <a:rPr lang="cs-CZ" sz="4000" dirty="0"/>
              <a:t> </a:t>
            </a:r>
            <a:r>
              <a:rPr lang="cs-CZ" sz="4000" b="1" dirty="0" smtClean="0"/>
              <a:t>s 1 typem lodyhy: 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sz="2700" dirty="0" smtClean="0"/>
              <a:t>                                    výtrusnice je na konci zelené lodyhy</a:t>
            </a:r>
            <a:r>
              <a:rPr lang="cs-CZ" sz="2700" dirty="0"/>
              <a:t/>
            </a:r>
            <a:br>
              <a:rPr lang="cs-CZ" sz="2700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/>
              <a:t>p</a:t>
            </a:r>
            <a:r>
              <a:rPr lang="cs-CZ" sz="2800" b="1" dirty="0" smtClean="0"/>
              <a:t>řeslička lesní</a:t>
            </a:r>
            <a:endParaRPr lang="cs-CZ" sz="28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132856"/>
            <a:ext cx="5826224" cy="4369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1574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2800" b="1" dirty="0" smtClean="0"/>
              <a:t>Zuhelnatěním </a:t>
            </a:r>
            <a:r>
              <a:rPr lang="cs-CZ" sz="2800" b="1" dirty="0"/>
              <a:t>vymřelých plavuní a přesliček vzniklo </a:t>
            </a:r>
            <a:r>
              <a:rPr lang="cs-CZ" sz="2800" b="1" dirty="0" smtClean="0"/>
              <a:t> v prvohorách černé uhlí.</a:t>
            </a:r>
            <a:endParaRPr lang="cs-CZ" sz="2800" b="1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12776"/>
            <a:ext cx="7632848" cy="5294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1273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pPr algn="l"/>
            <a:r>
              <a:rPr lang="cs-CZ" sz="2000" dirty="0" smtClean="0"/>
              <a:t>Citace: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/>
              <a:t>Plavuň vidlačka. </a:t>
            </a:r>
            <a:r>
              <a:rPr lang="cs-CZ" sz="1200" i="1" dirty="0"/>
              <a:t>Www.google.cz</a:t>
            </a:r>
            <a:r>
              <a:rPr lang="cs-CZ" sz="1200" dirty="0"/>
              <a:t> [online]. 2010 [cit. 2011-10-02]. Dostupné z: http://www.google.cz/imgres?q=plavu%C5%88+vidla%C4%8Dka&amp;hl=cs&amp;gbv=2&amp;tbm=isch&amp;tbnid=SNZfcc_Z8L0pwM:&amp;imgrefurl=http://www.veronica.host.sk/fytoterapia/herbar/144.html&amp;docid=6YEvpKZZWek4lM&amp;imgurl=http://www.veronica.host.sk/fytoterapia/herbar/obrazky/144.jpg&amp;w=336&amp;h=405&amp;ei=ZgneT4y_JceA4gSD4s24Cg&amp;zoom=1&amp;iact=hc&amp;vpx=1086&amp;vpy=126&amp;dur=1365&amp;hovh=247&amp;hovw=204&amp;tx=134&amp;ty=128&amp;sig=106598003853866900806&amp;page=1&amp;tbnh=144&amp;tbnw=126&amp;start=0&amp;ndsp=24&amp;ved=1t:429,r:7,s:0,i:92&amp;biw=1333&amp;bih=641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Plavuň pučivá. </a:t>
            </a:r>
            <a:r>
              <a:rPr lang="cs-CZ" sz="1200" i="1" dirty="0"/>
              <a:t>Www.google.cz</a:t>
            </a:r>
            <a:r>
              <a:rPr lang="cs-CZ" sz="1200" dirty="0"/>
              <a:t> [online]. 2009 [cit. 2011-10-02]. Dostupné z: http://www.google.cz/imgres?q=plavu%C5%88+pu%C4%8Div%C3%A1&amp;hl=cs&amp;gbv=2&amp;tbm=isch&amp;tbnid=ob7ZXxcLKVJHuM:&amp;imgrefurl=http://www.enviport.cz/plavun-puciva-lycopodium-a.aspx&amp;docid=hLOQBC5pMKgLdM&amp;imgurl=http://www.enviport.cz/_app/Repository/yy2008/mm04/dd19/53331.jpg&amp;w=800&amp;h=690&amp;ei=PwreT5ujF_H24QSZ2sGKCg&amp;zoom=1&amp;iact=hc&amp;vpx=454&amp;vpy=94&amp;dur=4086&amp;hovh=208&amp;hovw=242&amp;tx=154&amp;ty=135&amp;sig=106598003853866900806&amp;page=1&amp;tbnh=129&amp;tbnw=145&amp;start=0&amp;ndsp=23&amp;ved=1t:429,r:2,s:0,i:80&amp;biw=1333&amp;bih=641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Přeslička rolní. </a:t>
            </a:r>
            <a:r>
              <a:rPr lang="cs-CZ" sz="1200" i="1" dirty="0"/>
              <a:t>Www.gogle.cz</a:t>
            </a:r>
            <a:r>
              <a:rPr lang="cs-CZ" sz="1200" dirty="0"/>
              <a:t> [online]. 2010 [cit. 2011-10-02]. Dostupné z: http://www.google.cz/imgres?q=p%C5%99esli%C4%8Dka+roln%C3%AD&amp;hl=cs&amp;gbv=2&amp;tbm=isch&amp;tbnid=diOVFA7SDv3iGM:&amp;imgrefurl=http://poznavacka.blog.cz/1009/kpradorosty&amp;docid=ndSigyt_MfQk3M&amp;imgurl=http://nd04.jxs.cz/856/040/aa08a2272e_69615172_o2.jpg&amp;w=407&amp;h=600&amp;ei=0wreT_nVE_PQ4QTx0u2kCg&amp;zoom=1&amp;iact=hc&amp;vpx=387&amp;vpy=255&amp;dur=4445&amp;hovh=273&amp;hovw=185&amp;tx=99&amp;ty=182&amp;sig=106598003853866900806&amp;page=1&amp;tbnh=140&amp;tbnw=95&amp;start=0&amp;ndsp=29&amp;ved=1t:429,r:12,s:0,i:110&amp;biw=1333&amp;bih=641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/>
              <a:t>Přeslička obrovská. </a:t>
            </a:r>
            <a:r>
              <a:rPr lang="cs-CZ" sz="1200" i="1" dirty="0"/>
              <a:t>Www.google.cz</a:t>
            </a:r>
            <a:r>
              <a:rPr lang="cs-CZ" sz="1200" dirty="0"/>
              <a:t> [online]. 2009 [cit. 2011-10-02]. Dostupné z: http://www.google.cz/imgres?q=p%C5%99esli%C4%8Dka+obrovsk%C3%A1&amp;hl=cs&amp;gbv=2&amp;tbm=isch&amp;tbnid=Vm2B-4mcvtPh2M:&amp;imgrefurl=http://www.wmap.cz/opk/vmp/ros/ros16544.htm&amp;docid=gHR2fqDcw-iUPM&amp;imgurl=http://www.wmap.cz/opk/vmp/images/ros/jpg/p%2525C5%252599esli%2525C4%25258Dka%252520obrovsk%2525C3%2525A1_20.jpg&amp;w=1280&amp;h=960&amp;ei=UAveT9DGApTb4QT_44GMCg&amp;zoom=1&amp;iact=hc&amp;vpx=900&amp;vpy=177&amp;dur=2544&amp;hovh=194&amp;hovw=259&amp;tx=128&amp;ty=102&amp;sig=106598003853866900806&amp;page=1&amp;tbnh=121&amp;tbnw=164&amp;start=0&amp;ndsp=22&amp;ved=1t:429,r:5,s:0,i </a:t>
            </a:r>
          </a:p>
        </p:txBody>
      </p:sp>
    </p:spTree>
    <p:extLst>
      <p:ext uri="{BB962C8B-B14F-4D97-AF65-F5344CB8AC3E}">
        <p14:creationId xmlns:p14="http://schemas.microsoft.com/office/powerpoint/2010/main" val="267550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200" dirty="0"/>
              <a:t>Přeslička lesní. </a:t>
            </a:r>
            <a:r>
              <a:rPr lang="cs-CZ" sz="1200" i="1" dirty="0"/>
              <a:t>Www.google.cz</a:t>
            </a:r>
            <a:r>
              <a:rPr lang="cs-CZ" sz="1200" dirty="0"/>
              <a:t> [online]. 2010 [cit. 2012-06-17]. Dostupné z: http://www.google.cz/imgres?q=p%C5%99esli%C4%8Dka+lesn%C3%AD&amp;hl=cs&amp;gbv=2&amp;tbm=isch&amp;tbnid=PkjWbc0BnXe5UM:&amp;imgrefurl=http://www.biolib.cz/cz/taxonimage/id14432/&amp;docid=Jo1_r_zbLwaL_M&amp;imgurl=http://www.biolib.cz/IMG/GAL/BIG/14432.jpg&amp;w=800&amp;h=600&amp;ei=6QveT9y1N-n64QTYipXECg&amp;zoom=1&amp;iact=hc&amp;vpx=665&amp;vpy=178&amp;dur=3615&amp;hovh=194&amp;hovw=259&amp;tx=126&amp;ty=106&amp;sig=106598003853866900806&amp;page=1&amp;tbnh=123&amp;tbnw=180&amp;start=0&amp;ndsp=23&amp;ved=1t:429,r:3,s:0,i:82&amp;biw=1333&amp;bih=641 </a:t>
            </a:r>
            <a:endParaRPr lang="cs-CZ" sz="1200" dirty="0" smtClean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endParaRPr lang="cs-CZ" sz="1200" dirty="0"/>
          </a:p>
          <a:p>
            <a:pPr marL="0" indent="0">
              <a:buNone/>
            </a:pPr>
            <a:r>
              <a:rPr lang="cs-CZ" sz="1200" dirty="0" smtClean="0"/>
              <a:t>Karbonský prales:</a:t>
            </a:r>
          </a:p>
          <a:p>
            <a:pPr marL="0" indent="0">
              <a:buNone/>
            </a:pPr>
            <a:r>
              <a:rPr lang="cs-CZ" sz="1200" i="1" dirty="0"/>
              <a:t>Přírodopis 2</a:t>
            </a:r>
            <a:r>
              <a:rPr lang="cs-CZ" sz="1200" dirty="0"/>
              <a:t>. Praha 1: SPN, 2005. ISBN 80-7235-069-2.</a:t>
            </a:r>
          </a:p>
          <a:p>
            <a:pPr marL="0" indent="0">
              <a:buNone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71421822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318</Words>
  <Application>Microsoft Office PowerPoint</Application>
  <PresentationFormat>Předvádění na obrazovce (4:3)</PresentationFormat>
  <Paragraphs>56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 </vt:lpstr>
      <vt:lpstr>Anotace:</vt:lpstr>
      <vt:lpstr> </vt:lpstr>
      <vt:lpstr>Plavuně</vt:lpstr>
      <vt:lpstr>plavuň vidlačka</vt:lpstr>
      <vt:lpstr>plavuň pučivá</vt:lpstr>
      <vt:lpstr>Přesličky</vt:lpstr>
      <vt:lpstr>Přesličky se 2 typy lodyh:                           1, jarní (hnědá s výtrusnicí)                                       2, letní (zelená) </vt:lpstr>
      <vt:lpstr>přeslička obrovská – až 2m</vt:lpstr>
      <vt:lpstr>Přesličky s 1 typem lodyhy:                                      výtrusnice je na konci zelené lodyhy </vt:lpstr>
      <vt:lpstr>Zuhelnatěním vymřelých plavuní a přesliček vzniklo  v prvohorách černé uhlí.</vt:lpstr>
      <vt:lpstr>Citace:</vt:lpstr>
      <vt:lpstr>Prezentace aplikace PowerPoint</vt:lpstr>
    </vt:vector>
  </TitlesOfParts>
  <Company>HL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Hlusice</dc:creator>
  <cp:lastModifiedBy>Pavla</cp:lastModifiedBy>
  <cp:revision>18</cp:revision>
  <cp:lastPrinted>2011-11-28T08:18:46Z</cp:lastPrinted>
  <dcterms:created xsi:type="dcterms:W3CDTF">2011-09-01T06:10:59Z</dcterms:created>
  <dcterms:modified xsi:type="dcterms:W3CDTF">2013-03-03T21:33:40Z</dcterms:modified>
</cp:coreProperties>
</file>