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57" r:id="rId5"/>
    <p:sldId id="259" r:id="rId6"/>
    <p:sldId id="260" r:id="rId7"/>
    <p:sldId id="261" r:id="rId8"/>
    <p:sldId id="263" r:id="rId9"/>
    <p:sldId id="275" r:id="rId10"/>
    <p:sldId id="264" r:id="rId11"/>
    <p:sldId id="273" r:id="rId12"/>
    <p:sldId id="267" r:id="rId13"/>
    <p:sldId id="274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675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013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415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371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027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319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787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948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097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850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09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5EA8A-3FAF-47CD-9DFE-28AE2CC124DE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9F8B3-98C2-4A68-831E-57C8F87D84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459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"/>
            <a:r>
              <a:rPr lang="cs-CZ" sz="2000" b="1" dirty="0"/>
              <a:t>Název školy</a:t>
            </a:r>
            <a:endParaRPr lang="cs-CZ" sz="2000" dirty="0"/>
          </a:p>
          <a:p>
            <a:pPr fontAlgn="ctr"/>
            <a:r>
              <a:rPr lang="cs-CZ" sz="2000" b="1" dirty="0"/>
              <a:t>ZÁKLADNÍ ŠKOLA, JIČÍN, HUSOVA 170</a:t>
            </a:r>
            <a:endParaRPr lang="cs-CZ" sz="2000" dirty="0"/>
          </a:p>
          <a:p>
            <a:pPr fontAlgn="b"/>
            <a:r>
              <a:rPr lang="cs-CZ" sz="2000" b="1" dirty="0"/>
              <a:t>Číslo projektu</a:t>
            </a:r>
            <a:endParaRPr lang="cs-CZ" sz="2000" dirty="0"/>
          </a:p>
          <a:p>
            <a:pPr fontAlgn="ctr"/>
            <a:r>
              <a:rPr lang="cs-CZ" sz="2000" b="1" dirty="0"/>
              <a:t>CZ.1.07/1.4.00/21.2862</a:t>
            </a:r>
            <a:endParaRPr lang="cs-CZ" sz="2000" dirty="0"/>
          </a:p>
          <a:p>
            <a:pPr fontAlgn="b"/>
            <a:r>
              <a:rPr lang="cs-CZ" sz="2000" b="1" dirty="0"/>
              <a:t>Číslo a název klíčové aktivity</a:t>
            </a:r>
            <a:endParaRPr lang="cs-CZ" sz="2000" dirty="0"/>
          </a:p>
          <a:p>
            <a:pPr fontAlgn="ctr"/>
            <a:r>
              <a:rPr lang="cs-CZ" sz="2000" b="1" dirty="0"/>
              <a:t>3.2 Inovace a zkvalitnění výuky prostřednictvím ICT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809" y="332656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39552" y="4509120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VY_32_INOVACE_IX_3_ </a:t>
            </a:r>
            <a:r>
              <a:rPr lang="cs-CZ" dirty="0" smtClean="0"/>
              <a:t>17_ Násobení </a:t>
            </a:r>
            <a:r>
              <a:rPr lang="cs-CZ" dirty="0" smtClean="0"/>
              <a:t>mnohočlenů –úvod</a:t>
            </a:r>
          </a:p>
          <a:p>
            <a:r>
              <a:rPr lang="cs-CZ" b="1" dirty="0" smtClean="0"/>
              <a:t>Šablona číslo:  IX</a:t>
            </a:r>
            <a:r>
              <a:rPr lang="cs-CZ" dirty="0" smtClean="0"/>
              <a:t> </a:t>
            </a:r>
            <a:r>
              <a:rPr lang="cs-CZ" b="1" dirty="0" smtClean="0"/>
              <a:t>             Sada číslo:    3            Pořadové číslo DUM:  </a:t>
            </a:r>
            <a:r>
              <a:rPr lang="cs-CZ" b="1" dirty="0" smtClean="0"/>
              <a:t>17 </a:t>
            </a:r>
            <a:endParaRPr lang="cs-CZ" b="1" dirty="0" smtClean="0"/>
          </a:p>
          <a:p>
            <a:r>
              <a:rPr lang="cs-CZ" b="1" dirty="0" smtClean="0"/>
              <a:t>Autor:  </a:t>
            </a:r>
            <a:r>
              <a:rPr lang="cs-CZ" dirty="0" smtClean="0"/>
              <a:t>Mgr. Vlasta </a:t>
            </a:r>
            <a:r>
              <a:rPr lang="cs-CZ" dirty="0" err="1" smtClean="0"/>
              <a:t>Mrkáčková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053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706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Úvodní hodina </a:t>
            </a:r>
            <a:r>
              <a:rPr lang="cs-CZ" sz="1600" dirty="0" smtClean="0"/>
              <a:t>násobení </a:t>
            </a:r>
            <a:r>
              <a:rPr lang="cs-CZ" sz="1600" dirty="0" smtClean="0"/>
              <a:t>mnohočlenů  </a:t>
            </a:r>
            <a:r>
              <a:rPr lang="cs-CZ" sz="1600" dirty="0" smtClean="0"/>
              <a:t>s přechodem od násobení mnohočlenu jednočlenem k.</a:t>
            </a:r>
          </a:p>
          <a:p>
            <a:r>
              <a:rPr lang="cs-CZ" sz="1600" b="1" dirty="0" smtClean="0"/>
              <a:t>Očekávaný </a:t>
            </a:r>
            <a:r>
              <a:rPr lang="cs-CZ" sz="1600" b="1" dirty="0" smtClean="0"/>
              <a:t>výstup:   </a:t>
            </a:r>
            <a:r>
              <a:rPr lang="cs-CZ" sz="1600" dirty="0" smtClean="0"/>
              <a:t>Žák </a:t>
            </a:r>
            <a:r>
              <a:rPr lang="cs-CZ" sz="1600" dirty="0" smtClean="0"/>
              <a:t>zvládne  vynásobit jednoduchý dvojčlen dvojčlenem</a:t>
            </a:r>
            <a:endParaRPr lang="cs-CZ" sz="1600" dirty="0" smtClean="0"/>
          </a:p>
          <a:p>
            <a:r>
              <a:rPr lang="cs-CZ" sz="1600" b="1" dirty="0" smtClean="0"/>
              <a:t>Druh učebního materiálu:   </a:t>
            </a:r>
            <a:r>
              <a:rPr lang="cs-CZ" sz="1600" dirty="0" smtClean="0"/>
              <a:t>prezentace</a:t>
            </a:r>
          </a:p>
          <a:p>
            <a:r>
              <a:rPr lang="cs-CZ" sz="1600" b="1" dirty="0" smtClean="0"/>
              <a:t>Typická věková skupina:   </a:t>
            </a:r>
            <a:r>
              <a:rPr lang="cs-CZ" sz="1600" dirty="0" smtClean="0"/>
              <a:t>13 - 14 let</a:t>
            </a:r>
          </a:p>
          <a:p>
            <a:r>
              <a:rPr lang="cs-CZ" sz="1600" b="1" dirty="0" smtClean="0"/>
              <a:t>Klíčová </a:t>
            </a:r>
            <a:r>
              <a:rPr lang="cs-CZ" sz="1600" b="1" dirty="0" smtClean="0"/>
              <a:t>slova: </a:t>
            </a:r>
            <a:r>
              <a:rPr lang="cs-CZ" sz="1600" dirty="0" smtClean="0"/>
              <a:t>Násobení mnohočlenu jednočlenem a mnohočlenu mnohočlenem</a:t>
            </a:r>
            <a:endParaRPr lang="cs-CZ" sz="1600" dirty="0" smtClean="0"/>
          </a:p>
          <a:p>
            <a:r>
              <a:rPr lang="cs-CZ" sz="1600" b="1" dirty="0" smtClean="0"/>
              <a:t>Pomůcky a materiál:   </a:t>
            </a:r>
            <a:r>
              <a:rPr lang="cs-CZ" sz="1600" dirty="0" smtClean="0"/>
              <a:t>interaktivní tabule, sešity žáků</a:t>
            </a:r>
            <a:br>
              <a:rPr lang="cs-CZ" sz="1600" dirty="0" smtClean="0"/>
            </a:br>
            <a:r>
              <a:rPr lang="cs-CZ" sz="1600" b="1" dirty="0" smtClean="0"/>
              <a:t>Potřebný čas pro výuku DUM:  </a:t>
            </a:r>
            <a:r>
              <a:rPr lang="cs-CZ" sz="1600" dirty="0" smtClean="0"/>
              <a:t>45 minut </a:t>
            </a:r>
            <a:r>
              <a:rPr lang="cs-CZ" sz="1600" b="1" dirty="0" smtClean="0"/>
              <a:t> </a:t>
            </a:r>
          </a:p>
          <a:p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DUM – prezentace – V úvodu  žáci vypracují samostatně rozcvičku, která obsahuje úlohy na </a:t>
            </a:r>
            <a:r>
              <a:rPr lang="cs-CZ" sz="1600" dirty="0" smtClean="0"/>
              <a:t>násobení </a:t>
            </a:r>
            <a:r>
              <a:rPr lang="cs-CZ" sz="1600" dirty="0" smtClean="0"/>
              <a:t>mnohočlenu jednočlenem.  Jednočlenem je nejprve číslo, pak výraz s proměnnou, pak záporný  výraz .  Při samostatné práci, je třeba individuální pomoc některým žákům.</a:t>
            </a:r>
          </a:p>
          <a:p>
            <a:r>
              <a:rPr lang="cs-CZ" sz="1600" dirty="0" smtClean="0"/>
              <a:t>Při nácviku násobení dvojčlenů je využito  grafických pomůcek, které žáky vedou při postupu násobení členů.  Pomáhá zde i barevné označení členů vzniklých jako součin při určitém pořadí násobení.  Po prvním společně spočítaném příkladu je vhodné kombinovat po krocích samostatné počítání, a dílčí kontrolu. Výhodou je snadná kontrola pro žáky, kteří jsou rychlejší a kteří jsou schopni brzy pracovat samostatně. Řada žáků je však dlouho závislá na kontrole téměř každého kroku. Objevují se často chyby v počítání s celými čísly i v počítání s mocninami. Kontrolu dle tabule je vhodné kombinovat vzájemnou kontrolou, případně prací ve dvojicích.</a:t>
            </a:r>
            <a:endParaRPr lang="cs-CZ" sz="1600" dirty="0" smtClean="0"/>
          </a:p>
          <a:p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395946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Násobení mnohočlenů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105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Rozcvička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836712"/>
                <a:ext cx="8229600" cy="5544616"/>
              </a:xfrm>
              <a:ln>
                <a:noFill/>
              </a:ln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	</a:t>
                </a:r>
                <a:r>
                  <a:rPr lang="cs-CZ" sz="2800" dirty="0" smtClean="0"/>
                  <a:t>1)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∙3</m:t>
                    </m:r>
                  </m:oMath>
                </a14:m>
                <a:endParaRPr lang="cs-CZ" sz="2800" dirty="0" smtClean="0"/>
              </a:p>
              <a:p>
                <a:pPr marL="0" indent="0">
                  <a:buNone/>
                </a:pPr>
                <a:endParaRPr lang="cs-CZ" sz="2800" dirty="0" smtClean="0"/>
              </a:p>
              <a:p>
                <a:pPr marL="0" indent="0">
                  <a:buNone/>
                </a:pPr>
                <a:r>
                  <a:rPr lang="cs-CZ" sz="2800" dirty="0" smtClean="0"/>
                  <a:t>	2)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2</m:t>
                    </m:r>
                    <m:r>
                      <a:rPr lang="cs-CZ" sz="2800" b="0" i="1" smtClean="0"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8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+4</m:t>
                        </m:r>
                      </m:e>
                    </m:d>
                  </m:oMath>
                </a14:m>
                <a:endParaRPr lang="cs-CZ" sz="2800" dirty="0" smtClean="0"/>
              </a:p>
              <a:p>
                <a:pPr marL="0" indent="0">
                  <a:buNone/>
                </a:pPr>
                <a:endParaRPr lang="cs-CZ" sz="2800" dirty="0" smtClean="0"/>
              </a:p>
              <a:p>
                <a:pPr marL="0" indent="0">
                  <a:buNone/>
                </a:pPr>
                <a:r>
                  <a:rPr lang="cs-CZ" sz="2800" dirty="0" smtClean="0"/>
                  <a:t>	3)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−2</m:t>
                    </m:r>
                    <m:r>
                      <a:rPr lang="cs-CZ" sz="2800" b="0" i="1" smtClean="0">
                        <a:latin typeface="Cambria Math"/>
                      </a:rPr>
                      <m:t>𝑏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8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d>
                  </m:oMath>
                </a14:m>
                <a:endParaRPr lang="cs-CZ" sz="2800" dirty="0" smtClean="0"/>
              </a:p>
              <a:p>
                <a:pPr marL="0" indent="0">
                  <a:buNone/>
                </a:pPr>
                <a:endParaRPr lang="cs-CZ" sz="2800" dirty="0" smtClean="0"/>
              </a:p>
              <a:p>
                <a:pPr marL="0" indent="0">
                  <a:buNone/>
                </a:pPr>
                <a:r>
                  <a:rPr lang="cs-CZ" sz="2800" dirty="0" smtClean="0"/>
                  <a:t>	4)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5</m:t>
                    </m:r>
                    <m:r>
                      <a:rPr lang="cs-CZ" sz="2800" b="0" i="1" smtClean="0">
                        <a:latin typeface="Cambria Math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8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−3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+7</m:t>
                        </m:r>
                      </m:e>
                    </m:d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836712"/>
                <a:ext cx="8229600" cy="5544616"/>
              </a:xfr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811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Zkontrolujme</a:t>
            </a:r>
            <a:endParaRPr lang="cs-CZ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836712"/>
                <a:ext cx="8229600" cy="5544616"/>
              </a:xfrm>
              <a:ln>
                <a:noFill/>
              </a:ln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1)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∙3=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9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−21</m:t>
                    </m:r>
                  </m:oMath>
                </a14:m>
                <a:endParaRPr lang="cs-CZ" sz="2600" b="0" dirty="0" smtClean="0">
                  <a:solidFill>
                    <a:srgbClr val="0070C0"/>
                  </a:solidFill>
                  <a:ea typeface="Cambria Math"/>
                </a:endParaRPr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2)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2</m:t>
                    </m:r>
                    <m:r>
                      <a:rPr lang="cs-CZ" sz="2600" b="0" i="1" smtClean="0">
                        <a:latin typeface="Cambria Math"/>
                      </a:rPr>
                      <m:t>𝑥</m:t>
                    </m:r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6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+4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6</m:t>
                    </m:r>
                    <m:sSup>
                      <m:sSupPr>
                        <m:ctrlP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+8</m:t>
                    </m:r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𝑥</m:t>
                    </m:r>
                  </m:oMath>
                </a14:m>
                <a:endParaRPr lang="cs-CZ" sz="2600" dirty="0" smtClean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3)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cs-CZ" sz="2600" b="0" i="1" smtClean="0">
                        <a:latin typeface="Cambria Math"/>
                      </a:rPr>
                      <m:t>2</m:t>
                    </m:r>
                    <m:r>
                      <a:rPr lang="cs-CZ" sz="2600" b="0" i="1" smtClean="0">
                        <a:latin typeface="Cambria Math"/>
                      </a:rPr>
                      <m:t>𝑏</m:t>
                    </m:r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6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−6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𝑎𝑏</m:t>
                    </m:r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+2</m:t>
                    </m:r>
                    <m:sSup>
                      <m:sSupPr>
                        <m:ctrlP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p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600" dirty="0" smtClean="0">
                    <a:solidFill>
                      <a:srgbClr val="0070C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4</a:t>
                </a:r>
                <a:r>
                  <a:rPr lang="cs-CZ" sz="2600" dirty="0" smtClean="0"/>
                  <a:t>)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5</m:t>
                    </m:r>
                    <m:r>
                      <a:rPr lang="cs-CZ" sz="2600" b="0" i="1" smtClean="0">
                        <a:latin typeface="Cambria Math"/>
                      </a:rPr>
                      <m:t>𝑦</m:t>
                    </m:r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6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sz="2600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600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sz="2600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−3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𝑦</m:t>
                        </m:r>
                        <m:r>
                          <a:rPr lang="cs-CZ" sz="2600" b="0" i="1" smtClean="0">
                            <a:solidFill>
                              <a:srgbClr val="00B050"/>
                            </a:solidFill>
                            <a:latin typeface="Cambria Math"/>
                            <a:ea typeface="Cambria Math"/>
                          </a:rPr>
                          <m:t>+7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sz="2600" dirty="0" smtClean="0">
                    <a:solidFill>
                      <a:srgbClr val="FF0000"/>
                    </a:solidFill>
                  </a:rPr>
                  <a:t>10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6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600" b="0" i="1" dirty="0" smtClean="0">
                        <a:solidFill>
                          <a:srgbClr val="0070C0"/>
                        </a:solidFill>
                        <a:latin typeface="Cambria Math"/>
                      </a:rPr>
                      <m:t>−15</m:t>
                    </m:r>
                    <m:sSup>
                      <m:sSupPr>
                        <m:ctrlPr>
                          <a:rPr lang="cs-CZ" sz="2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dirty="0" smtClean="0">
                        <a:solidFill>
                          <a:srgbClr val="00B050"/>
                        </a:solidFill>
                        <a:latin typeface="Cambria Math"/>
                      </a:rPr>
                      <m:t>+35</m:t>
                    </m:r>
                    <m:r>
                      <a:rPr lang="cs-CZ" sz="2600" b="0" i="1" dirty="0" smtClean="0">
                        <a:solidFill>
                          <a:srgbClr val="00B050"/>
                        </a:solidFill>
                        <a:latin typeface="Cambria Math"/>
                      </a:rPr>
                      <m:t>𝑦</m:t>
                    </m:r>
                  </m:oMath>
                </a14:m>
                <a:endParaRPr lang="cs-CZ" sz="2600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836712"/>
                <a:ext cx="8229600" cy="5544616"/>
              </a:xfrm>
              <a:blipFill rotWithShape="1">
                <a:blip r:embed="rId2"/>
                <a:stretch>
                  <a:fillRect l="-125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blouk 24"/>
          <p:cNvSpPr/>
          <p:nvPr/>
        </p:nvSpPr>
        <p:spPr>
          <a:xfrm>
            <a:off x="899592" y="1041407"/>
            <a:ext cx="1512168" cy="432048"/>
          </a:xfrm>
          <a:prstGeom prst="arc">
            <a:avLst>
              <a:gd name="adj1" fmla="val 9807632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/>
              </a:solidFill>
            </a:endParaRPr>
          </a:p>
        </p:txBody>
      </p:sp>
      <p:sp>
        <p:nvSpPr>
          <p:cNvPr id="26" name="Oblouk 25"/>
          <p:cNvSpPr/>
          <p:nvPr/>
        </p:nvSpPr>
        <p:spPr>
          <a:xfrm>
            <a:off x="1547664" y="1365443"/>
            <a:ext cx="864096" cy="10801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7" name="Oblouk 26"/>
          <p:cNvSpPr/>
          <p:nvPr/>
        </p:nvSpPr>
        <p:spPr>
          <a:xfrm>
            <a:off x="899592" y="1916832"/>
            <a:ext cx="1728192" cy="432048"/>
          </a:xfrm>
          <a:prstGeom prst="arc">
            <a:avLst>
              <a:gd name="adj1" fmla="val 10199751"/>
              <a:gd name="adj2" fmla="val 64129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 rot="20331067">
            <a:off x="937864" y="2172259"/>
            <a:ext cx="846354" cy="390883"/>
          </a:xfrm>
          <a:prstGeom prst="arc">
            <a:avLst>
              <a:gd name="adj1" fmla="val 13267398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>
            <a:off x="895852" y="2924944"/>
            <a:ext cx="1947956" cy="432048"/>
          </a:xfrm>
          <a:prstGeom prst="arc">
            <a:avLst>
              <a:gd name="adj1" fmla="val 10170489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louk 29"/>
          <p:cNvSpPr/>
          <p:nvPr/>
        </p:nvSpPr>
        <p:spPr>
          <a:xfrm rot="21245068">
            <a:off x="1050019" y="3193032"/>
            <a:ext cx="1076399" cy="180029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louk 30"/>
          <p:cNvSpPr/>
          <p:nvPr/>
        </p:nvSpPr>
        <p:spPr>
          <a:xfrm>
            <a:off x="736606" y="4256012"/>
            <a:ext cx="2880320" cy="527395"/>
          </a:xfrm>
          <a:prstGeom prst="arc">
            <a:avLst>
              <a:gd name="adj1" fmla="val 10283810"/>
              <a:gd name="adj2" fmla="val 35193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louk 31"/>
          <p:cNvSpPr/>
          <p:nvPr/>
        </p:nvSpPr>
        <p:spPr>
          <a:xfrm rot="10800000" flipV="1">
            <a:off x="1291659" y="4491285"/>
            <a:ext cx="1537524" cy="347291"/>
          </a:xfrm>
          <a:prstGeom prst="arc">
            <a:avLst>
              <a:gd name="adj1" fmla="val 10523684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louk 32"/>
          <p:cNvSpPr/>
          <p:nvPr/>
        </p:nvSpPr>
        <p:spPr>
          <a:xfrm rot="20728549">
            <a:off x="1056912" y="4758443"/>
            <a:ext cx="771789" cy="20446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627784" y="1257431"/>
            <a:ext cx="720080" cy="659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725148" y="2132856"/>
            <a:ext cx="982756" cy="659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707904" y="2075769"/>
            <a:ext cx="864096" cy="659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059831" y="2950442"/>
            <a:ext cx="1114191" cy="694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347864" y="1209726"/>
            <a:ext cx="826159" cy="659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198286" y="3214490"/>
            <a:ext cx="1242328" cy="694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07904" y="4611840"/>
            <a:ext cx="980761" cy="694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688665" y="4491285"/>
            <a:ext cx="1175495" cy="694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868740" y="4378353"/>
            <a:ext cx="970175" cy="694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97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Zkontrolujme</a:t>
            </a:r>
            <a:endParaRPr lang="cs-CZ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836712"/>
                <a:ext cx="8229600" cy="5544616"/>
              </a:xfrm>
              <a:ln>
                <a:noFill/>
              </a:ln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1)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6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∙3=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9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−21</m:t>
                    </m:r>
                  </m:oMath>
                </a14:m>
                <a:endParaRPr lang="cs-CZ" sz="2600" b="0" dirty="0" smtClean="0">
                  <a:solidFill>
                    <a:srgbClr val="0070C0"/>
                  </a:solidFill>
                  <a:ea typeface="Cambria Math"/>
                </a:endParaRPr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2)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2</m:t>
                    </m:r>
                    <m:r>
                      <a:rPr lang="cs-CZ" sz="2600" b="0" i="1" smtClean="0">
                        <a:latin typeface="Cambria Math"/>
                      </a:rPr>
                      <m:t>𝑥</m:t>
                    </m:r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6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+4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6</m:t>
                    </m:r>
                    <m:sSup>
                      <m:sSupPr>
                        <m:ctrlP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+8</m:t>
                    </m:r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𝑥</m:t>
                    </m:r>
                  </m:oMath>
                </a14:m>
                <a:endParaRPr lang="cs-CZ" sz="2600" dirty="0" smtClean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3)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cs-CZ" sz="2600" b="0" i="1" smtClean="0">
                        <a:latin typeface="Cambria Math"/>
                      </a:rPr>
                      <m:t>2</m:t>
                    </m:r>
                    <m:r>
                      <a:rPr lang="cs-CZ" sz="2600" b="0" i="1" smtClean="0">
                        <a:latin typeface="Cambria Math"/>
                      </a:rPr>
                      <m:t>𝑏</m:t>
                    </m:r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6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−6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𝑎𝑏</m:t>
                    </m:r>
                    <m:r>
                      <a:rPr lang="cs-CZ" sz="2600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+2</m:t>
                    </m:r>
                    <m:sSup>
                      <m:sSupPr>
                        <m:ctrlP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p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600" dirty="0" smtClean="0">
                    <a:solidFill>
                      <a:srgbClr val="0070C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endParaRPr lang="cs-CZ" sz="2600" dirty="0" smtClean="0"/>
              </a:p>
              <a:p>
                <a:pPr marL="0" indent="0">
                  <a:buNone/>
                </a:pPr>
                <a:r>
                  <a:rPr lang="cs-CZ" sz="2600" dirty="0" smtClean="0"/>
                  <a:t>4</a:t>
                </a:r>
                <a:r>
                  <a:rPr lang="cs-CZ" sz="2600" dirty="0" smtClean="0"/>
                  <a:t>) </a:t>
                </a:r>
                <a14:m>
                  <m:oMath xmlns:m="http://schemas.openxmlformats.org/officeDocument/2006/math">
                    <m:r>
                      <a:rPr lang="cs-CZ" sz="2600" b="0" i="1" smtClean="0">
                        <a:latin typeface="Cambria Math"/>
                      </a:rPr>
                      <m:t>5</m:t>
                    </m:r>
                    <m:r>
                      <a:rPr lang="cs-CZ" sz="2600" b="0" i="1" smtClean="0">
                        <a:latin typeface="Cambria Math"/>
                      </a:rPr>
                      <m:t>𝑦</m:t>
                    </m:r>
                    <m:r>
                      <a:rPr lang="cs-CZ" sz="26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6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sz="2600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sz="2600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sz="2600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−3</m:t>
                        </m:r>
                        <m:r>
                          <a:rPr lang="cs-CZ" sz="2600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𝑦</m:t>
                        </m:r>
                        <m:r>
                          <a:rPr lang="cs-CZ" sz="2600" b="0" i="1" smtClean="0">
                            <a:solidFill>
                              <a:srgbClr val="00B050"/>
                            </a:solidFill>
                            <a:latin typeface="Cambria Math"/>
                            <a:ea typeface="Cambria Math"/>
                          </a:rPr>
                          <m:t>+7</m:t>
                        </m:r>
                      </m:e>
                    </m:d>
                    <m:r>
                      <a:rPr lang="cs-CZ" sz="2600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sz="2600" dirty="0" smtClean="0">
                    <a:solidFill>
                      <a:srgbClr val="FF0000"/>
                    </a:solidFill>
                  </a:rPr>
                  <a:t>10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6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600" b="0" i="1" dirty="0" smtClean="0">
                        <a:solidFill>
                          <a:srgbClr val="0070C0"/>
                        </a:solidFill>
                        <a:latin typeface="Cambria Math"/>
                      </a:rPr>
                      <m:t>−15</m:t>
                    </m:r>
                    <m:sSup>
                      <m:sSupPr>
                        <m:ctrlPr>
                          <a:rPr lang="cs-CZ" sz="2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600" b="0" i="1" dirty="0" smtClean="0">
                        <a:solidFill>
                          <a:srgbClr val="00B050"/>
                        </a:solidFill>
                        <a:latin typeface="Cambria Math"/>
                      </a:rPr>
                      <m:t>+35</m:t>
                    </m:r>
                    <m:r>
                      <a:rPr lang="cs-CZ" sz="2600" b="0" i="1" dirty="0" smtClean="0">
                        <a:solidFill>
                          <a:srgbClr val="00B050"/>
                        </a:solidFill>
                        <a:latin typeface="Cambria Math"/>
                      </a:rPr>
                      <m:t>𝑦</m:t>
                    </m:r>
                  </m:oMath>
                </a14:m>
                <a:endParaRPr lang="cs-CZ" sz="2600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836712"/>
                <a:ext cx="8229600" cy="5544616"/>
              </a:xfrm>
              <a:blipFill rotWithShape="1">
                <a:blip r:embed="rId2"/>
                <a:stretch>
                  <a:fillRect l="-125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blouk 24"/>
          <p:cNvSpPr/>
          <p:nvPr/>
        </p:nvSpPr>
        <p:spPr>
          <a:xfrm>
            <a:off x="1079611" y="1041407"/>
            <a:ext cx="1368153" cy="432048"/>
          </a:xfrm>
          <a:prstGeom prst="arc">
            <a:avLst>
              <a:gd name="adj1" fmla="val 10718037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/>
              </a:solidFill>
            </a:endParaRPr>
          </a:p>
        </p:txBody>
      </p:sp>
      <p:sp>
        <p:nvSpPr>
          <p:cNvPr id="26" name="Oblouk 25"/>
          <p:cNvSpPr/>
          <p:nvPr/>
        </p:nvSpPr>
        <p:spPr>
          <a:xfrm>
            <a:off x="1547664" y="1311437"/>
            <a:ext cx="864096" cy="10801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7" name="Oblouk 26"/>
          <p:cNvSpPr/>
          <p:nvPr/>
        </p:nvSpPr>
        <p:spPr>
          <a:xfrm>
            <a:off x="899592" y="1916832"/>
            <a:ext cx="1728192" cy="432048"/>
          </a:xfrm>
          <a:prstGeom prst="arc">
            <a:avLst>
              <a:gd name="adj1" fmla="val 10589140"/>
              <a:gd name="adj2" fmla="val 16476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 rot="20331067">
            <a:off x="937864" y="2172259"/>
            <a:ext cx="846354" cy="390883"/>
          </a:xfrm>
          <a:prstGeom prst="arc">
            <a:avLst>
              <a:gd name="adj1" fmla="val 13267398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>
            <a:off x="1259632" y="2924944"/>
            <a:ext cx="1584176" cy="432048"/>
          </a:xfrm>
          <a:prstGeom prst="arc">
            <a:avLst>
              <a:gd name="adj1" fmla="val 10800324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louk 29"/>
          <p:cNvSpPr/>
          <p:nvPr/>
        </p:nvSpPr>
        <p:spPr>
          <a:xfrm rot="21245068">
            <a:off x="1050019" y="3193032"/>
            <a:ext cx="1076399" cy="180029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louk 30"/>
          <p:cNvSpPr/>
          <p:nvPr/>
        </p:nvSpPr>
        <p:spPr>
          <a:xfrm>
            <a:off x="895852" y="4262046"/>
            <a:ext cx="2452012" cy="563293"/>
          </a:xfrm>
          <a:prstGeom prst="arc">
            <a:avLst>
              <a:gd name="adj1" fmla="val 10630993"/>
              <a:gd name="adj2" fmla="val 2157623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louk 31"/>
          <p:cNvSpPr/>
          <p:nvPr/>
        </p:nvSpPr>
        <p:spPr>
          <a:xfrm>
            <a:off x="1135806" y="4448676"/>
            <a:ext cx="1537524" cy="408920"/>
          </a:xfrm>
          <a:prstGeom prst="arc">
            <a:avLst>
              <a:gd name="adj1" fmla="val 10523684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louk 32"/>
          <p:cNvSpPr/>
          <p:nvPr/>
        </p:nvSpPr>
        <p:spPr>
          <a:xfrm rot="20728549">
            <a:off x="1028377" y="4603761"/>
            <a:ext cx="838470" cy="25738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52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Jak vynásobíme dvojčlen dvojčlenem?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628800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/>
                  <a:t>     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+7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−4</m:t>
                        </m:r>
                      </m:e>
                    </m:d>
                  </m:oMath>
                </a14:m>
                <a:r>
                  <a:rPr lang="cs-CZ" dirty="0" smtClean="0"/>
                  <a:t>					</a:t>
                </a:r>
                <a:endParaRPr lang="cs-CZ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628800"/>
                <a:ext cx="8229600" cy="4525963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348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Jak vynásobíme dvojčlen dvojčlenem?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132856"/>
                <a:ext cx="8229600" cy="3877891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6</m:t>
                          </m:r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−8</m:t>
                      </m:r>
                      <m:r>
                        <a:rPr lang="cs-CZ" b="0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b="0" i="1" smtClean="0">
                          <a:solidFill>
                            <a:srgbClr val="7030A0"/>
                          </a:solidFill>
                          <a:latin typeface="Cambria Math"/>
                          <a:ea typeface="Cambria Math"/>
                        </a:rPr>
                        <m:t>+21</m:t>
                      </m:r>
                      <m:r>
                        <a:rPr lang="cs-CZ" b="0" i="1" smtClean="0">
                          <a:solidFill>
                            <a:srgbClr val="7030A0"/>
                          </a:solidFill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b="0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−28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					=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6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/>
                      </a:rPr>
                      <m:t>13</m:t>
                    </m:r>
                    <m:r>
                      <a:rPr lang="cs-CZ" b="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/>
                      </a:rPr>
                      <m:t>𝑎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−28</m:t>
                    </m:r>
                  </m:oMath>
                </a14:m>
                <a:endParaRPr lang="cs-CZ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132856"/>
                <a:ext cx="8229600" cy="3877891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louk 3"/>
          <p:cNvSpPr/>
          <p:nvPr/>
        </p:nvSpPr>
        <p:spPr>
          <a:xfrm>
            <a:off x="770106" y="2212854"/>
            <a:ext cx="1939384" cy="720080"/>
          </a:xfrm>
          <a:prstGeom prst="arc">
            <a:avLst>
              <a:gd name="adj1" fmla="val 10812390"/>
              <a:gd name="adj2" fmla="val 19951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" name="Oblouk 4"/>
          <p:cNvSpPr/>
          <p:nvPr/>
        </p:nvSpPr>
        <p:spPr>
          <a:xfrm rot="175350" flipV="1">
            <a:off x="1257978" y="2844517"/>
            <a:ext cx="1368152" cy="360040"/>
          </a:xfrm>
          <a:prstGeom prst="arc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21225388">
            <a:off x="679084" y="1981180"/>
            <a:ext cx="2566574" cy="1081331"/>
          </a:xfrm>
          <a:prstGeom prst="arc">
            <a:avLst>
              <a:gd name="adj1" fmla="val 11590338"/>
              <a:gd name="adj2" fmla="val 0"/>
            </a:avLst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70C0"/>
                </a:solidFill>
              </a:ln>
            </a:endParaRPr>
          </a:p>
        </p:txBody>
      </p:sp>
      <p:sp>
        <p:nvSpPr>
          <p:cNvPr id="7" name="Oblouk 6"/>
          <p:cNvSpPr/>
          <p:nvPr/>
        </p:nvSpPr>
        <p:spPr>
          <a:xfrm rot="10073501">
            <a:off x="1790007" y="2828690"/>
            <a:ext cx="1688825" cy="657835"/>
          </a:xfrm>
          <a:prstGeom prst="arc">
            <a:avLst>
              <a:gd name="adj1" fmla="val 1225176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283968" y="2572894"/>
            <a:ext cx="720080" cy="625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004048" y="2596773"/>
            <a:ext cx="974932" cy="625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978980" y="2572894"/>
            <a:ext cx="1041292" cy="625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164288" y="2572894"/>
            <a:ext cx="1224136" cy="625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879447" y="3198868"/>
            <a:ext cx="1099533" cy="625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978980" y="3351268"/>
            <a:ext cx="1185308" cy="625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078513" y="3222747"/>
            <a:ext cx="1185308" cy="625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692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Jak vynásobíme dvojčlen dvojčlenem?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132856"/>
                <a:ext cx="8229600" cy="3877891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6</m:t>
                          </m:r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−8</m:t>
                      </m:r>
                      <m:r>
                        <a:rPr lang="cs-CZ" b="0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b="0" i="1" smtClean="0">
                          <a:solidFill>
                            <a:srgbClr val="7030A0"/>
                          </a:solidFill>
                          <a:latin typeface="Cambria Math"/>
                          <a:ea typeface="Cambria Math"/>
                        </a:rPr>
                        <m:t>+21</m:t>
                      </m:r>
                      <m:r>
                        <a:rPr lang="cs-CZ" b="0" i="1" smtClean="0">
                          <a:solidFill>
                            <a:srgbClr val="7030A0"/>
                          </a:solidFill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b="0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−28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					=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6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/>
                      </a:rPr>
                      <m:t>13</m:t>
                    </m:r>
                    <m:r>
                      <a:rPr lang="cs-CZ" b="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/>
                      </a:rPr>
                      <m:t>𝑎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−28</m:t>
                    </m:r>
                  </m:oMath>
                </a14:m>
                <a:endParaRPr lang="cs-CZ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132856"/>
                <a:ext cx="8229600" cy="3877891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louk 3"/>
          <p:cNvSpPr/>
          <p:nvPr/>
        </p:nvSpPr>
        <p:spPr>
          <a:xfrm>
            <a:off x="770106" y="2212854"/>
            <a:ext cx="1939384" cy="720080"/>
          </a:xfrm>
          <a:prstGeom prst="arc">
            <a:avLst>
              <a:gd name="adj1" fmla="val 10812390"/>
              <a:gd name="adj2" fmla="val 19951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" name="Oblouk 4"/>
          <p:cNvSpPr/>
          <p:nvPr/>
        </p:nvSpPr>
        <p:spPr>
          <a:xfrm rot="175350" flipV="1">
            <a:off x="1257978" y="2844517"/>
            <a:ext cx="1368152" cy="360040"/>
          </a:xfrm>
          <a:prstGeom prst="arc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21225388">
            <a:off x="679084" y="1981180"/>
            <a:ext cx="2566574" cy="1081331"/>
          </a:xfrm>
          <a:prstGeom prst="arc">
            <a:avLst>
              <a:gd name="adj1" fmla="val 11590338"/>
              <a:gd name="adj2" fmla="val 0"/>
            </a:avLst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70C0"/>
                </a:solidFill>
              </a:ln>
            </a:endParaRPr>
          </a:p>
        </p:txBody>
      </p:sp>
      <p:sp>
        <p:nvSpPr>
          <p:cNvPr id="7" name="Oblouk 6"/>
          <p:cNvSpPr/>
          <p:nvPr/>
        </p:nvSpPr>
        <p:spPr>
          <a:xfrm rot="10073501">
            <a:off x="1790007" y="2828690"/>
            <a:ext cx="1688825" cy="657835"/>
          </a:xfrm>
          <a:prstGeom prst="arc">
            <a:avLst>
              <a:gd name="adj1" fmla="val 1225176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654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Pracujme společně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b="0" dirty="0" smtClean="0"/>
                  <a:t>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−1</m:t>
                        </m:r>
                      </m:e>
                    </m:d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10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−5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−6</m:t>
                    </m:r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+3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10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−11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+3</m:t>
                    </m:r>
                  </m:oMath>
                </a14:m>
                <a:endParaRPr lang="cs-CZ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4+3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d>
                  </m:oMath>
                </a14:m>
                <a:endParaRPr lang="cs-CZ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cs-CZ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= </a:t>
                </a:r>
                <a14:m>
                  <m:oMath xmlns:m="http://schemas.openxmlformats.org/officeDocument/2006/math">
                    <m:r>
                      <a:rPr lang="cs-CZ" b="0" i="0" smtClean="0">
                        <a:solidFill>
                          <a:srgbClr val="FF0000"/>
                        </a:solidFill>
                        <a:latin typeface="Cambria Math"/>
                      </a:rPr>
                      <m:t>12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+9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</a:rPr>
                      <m:t>−28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−21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9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−9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</a:rPr>
                      <m:t>−28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blouk 29"/>
          <p:cNvSpPr/>
          <p:nvPr/>
        </p:nvSpPr>
        <p:spPr>
          <a:xfrm rot="21289523">
            <a:off x="1323790" y="1624682"/>
            <a:ext cx="1512168" cy="629045"/>
          </a:xfrm>
          <a:prstGeom prst="arc">
            <a:avLst>
              <a:gd name="adj1" fmla="val 10911426"/>
              <a:gd name="adj2" fmla="val 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louk 30"/>
          <p:cNvSpPr/>
          <p:nvPr/>
        </p:nvSpPr>
        <p:spPr>
          <a:xfrm>
            <a:off x="1331640" y="1340768"/>
            <a:ext cx="2088232" cy="936104"/>
          </a:xfrm>
          <a:prstGeom prst="arc">
            <a:avLst>
              <a:gd name="adj1" fmla="val 1084785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louk 31"/>
          <p:cNvSpPr/>
          <p:nvPr/>
        </p:nvSpPr>
        <p:spPr>
          <a:xfrm rot="9815445">
            <a:off x="2108005" y="2112881"/>
            <a:ext cx="1284360" cy="379927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33" name="Oblouk 32"/>
          <p:cNvSpPr/>
          <p:nvPr/>
        </p:nvSpPr>
        <p:spPr>
          <a:xfrm rot="10800000">
            <a:off x="2094264" y="2384884"/>
            <a:ext cx="1483390" cy="360040"/>
          </a:xfrm>
          <a:prstGeom prst="arc">
            <a:avLst>
              <a:gd name="adj1" fmla="val 10630704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louk 33"/>
          <p:cNvSpPr/>
          <p:nvPr/>
        </p:nvSpPr>
        <p:spPr>
          <a:xfrm>
            <a:off x="1291724" y="4022843"/>
            <a:ext cx="1368152" cy="360040"/>
          </a:xfrm>
          <a:prstGeom prst="arc">
            <a:avLst>
              <a:gd name="adj1" fmla="val 10799530"/>
              <a:gd name="adj2" fmla="val 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>
            <a:off x="1291724" y="3789040"/>
            <a:ext cx="2128148" cy="504981"/>
          </a:xfrm>
          <a:prstGeom prst="arc">
            <a:avLst>
              <a:gd name="adj1" fmla="val 1099089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louk 35"/>
          <p:cNvSpPr/>
          <p:nvPr/>
        </p:nvSpPr>
        <p:spPr>
          <a:xfrm rot="10045837">
            <a:off x="1879213" y="4436680"/>
            <a:ext cx="1340764" cy="269644"/>
          </a:xfrm>
          <a:prstGeom prst="arc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ouk 36"/>
          <p:cNvSpPr/>
          <p:nvPr/>
        </p:nvSpPr>
        <p:spPr>
          <a:xfrm rot="10800000">
            <a:off x="1795578" y="4571502"/>
            <a:ext cx="1553936" cy="504054"/>
          </a:xfrm>
          <a:prstGeom prst="arc">
            <a:avLst>
              <a:gd name="adj1" fmla="val 10809650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75556" y="2924944"/>
            <a:ext cx="1400244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1975800" y="2924944"/>
            <a:ext cx="885443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2931562" y="3068960"/>
            <a:ext cx="920357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3805489" y="2924943"/>
            <a:ext cx="838520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4640138" y="3012969"/>
            <a:ext cx="1228006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5868144" y="2990157"/>
            <a:ext cx="1195536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7124034" y="3013236"/>
            <a:ext cx="1008112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24349" y="3633655"/>
            <a:ext cx="3600400" cy="1460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514373" y="5301208"/>
            <a:ext cx="1008112" cy="666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590207" y="5301208"/>
            <a:ext cx="1075834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2666041" y="5418221"/>
            <a:ext cx="1131242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3577654" y="5414195"/>
            <a:ext cx="1227741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4860032" y="5301208"/>
            <a:ext cx="3024336" cy="522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12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Pracujme společně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b="0" dirty="0" smtClean="0"/>
                  <a:t>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−1</m:t>
                        </m:r>
                      </m:e>
                    </m:d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10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−5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−6</m:t>
                    </m:r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+3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10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−11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+3</m:t>
                    </m:r>
                  </m:oMath>
                </a14:m>
                <a:endParaRPr lang="cs-CZ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4+3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d>
                  </m:oMath>
                </a14:m>
                <a:endParaRPr lang="cs-CZ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cs-CZ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= </a:t>
                </a:r>
                <a14:m>
                  <m:oMath xmlns:m="http://schemas.openxmlformats.org/officeDocument/2006/math">
                    <m:r>
                      <a:rPr lang="cs-CZ" b="0" i="0" smtClean="0">
                        <a:solidFill>
                          <a:srgbClr val="FF0000"/>
                        </a:solidFill>
                        <a:latin typeface="Cambria Math"/>
                      </a:rPr>
                      <m:t>12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+9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</a:rPr>
                      <m:t>−28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−21</m:t>
                    </m:r>
                    <m:r>
                      <a:rPr lang="cs-CZ" b="0" i="1" smtClean="0">
                        <a:solidFill>
                          <a:srgbClr val="00B050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solidFill>
                          <a:srgbClr val="0070C0"/>
                        </a:solidFill>
                        <a:latin typeface="Cambria Math"/>
                      </a:rPr>
                      <m:t>9</m:t>
                    </m:r>
                    <m:sSup>
                      <m:sSupPr>
                        <m:ctrlP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−9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rgbClr val="002060"/>
                        </a:solidFill>
                        <a:latin typeface="Cambria Math"/>
                      </a:rPr>
                      <m:t>−28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96752"/>
                <a:ext cx="8229600" cy="4929411"/>
              </a:xfrm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blouk 29"/>
          <p:cNvSpPr/>
          <p:nvPr/>
        </p:nvSpPr>
        <p:spPr>
          <a:xfrm rot="21289523">
            <a:off x="1323790" y="1624682"/>
            <a:ext cx="1512168" cy="629045"/>
          </a:xfrm>
          <a:prstGeom prst="arc">
            <a:avLst>
              <a:gd name="adj1" fmla="val 10911426"/>
              <a:gd name="adj2" fmla="val 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louk 30"/>
          <p:cNvSpPr/>
          <p:nvPr/>
        </p:nvSpPr>
        <p:spPr>
          <a:xfrm>
            <a:off x="1331640" y="1340768"/>
            <a:ext cx="2088232" cy="936104"/>
          </a:xfrm>
          <a:prstGeom prst="arc">
            <a:avLst>
              <a:gd name="adj1" fmla="val 1084785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louk 31"/>
          <p:cNvSpPr/>
          <p:nvPr/>
        </p:nvSpPr>
        <p:spPr>
          <a:xfrm rot="9815445">
            <a:off x="2108005" y="2112881"/>
            <a:ext cx="1284360" cy="379927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33" name="Oblouk 32"/>
          <p:cNvSpPr/>
          <p:nvPr/>
        </p:nvSpPr>
        <p:spPr>
          <a:xfrm rot="10800000">
            <a:off x="2094264" y="2384884"/>
            <a:ext cx="1483390" cy="360040"/>
          </a:xfrm>
          <a:prstGeom prst="arc">
            <a:avLst>
              <a:gd name="adj1" fmla="val 10630704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louk 33"/>
          <p:cNvSpPr/>
          <p:nvPr/>
        </p:nvSpPr>
        <p:spPr>
          <a:xfrm>
            <a:off x="1291724" y="4022843"/>
            <a:ext cx="1368152" cy="360040"/>
          </a:xfrm>
          <a:prstGeom prst="arc">
            <a:avLst>
              <a:gd name="adj1" fmla="val 10799530"/>
              <a:gd name="adj2" fmla="val 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>
            <a:off x="1291724" y="3789040"/>
            <a:ext cx="2128148" cy="504981"/>
          </a:xfrm>
          <a:prstGeom prst="arc">
            <a:avLst>
              <a:gd name="adj1" fmla="val 1099089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louk 35"/>
          <p:cNvSpPr/>
          <p:nvPr/>
        </p:nvSpPr>
        <p:spPr>
          <a:xfrm rot="10045837">
            <a:off x="1879213" y="4436680"/>
            <a:ext cx="1340764" cy="269644"/>
          </a:xfrm>
          <a:prstGeom prst="arc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ouk 36"/>
          <p:cNvSpPr/>
          <p:nvPr/>
        </p:nvSpPr>
        <p:spPr>
          <a:xfrm rot="10800000">
            <a:off x="1795578" y="4571502"/>
            <a:ext cx="1553936" cy="504054"/>
          </a:xfrm>
          <a:prstGeom prst="arc">
            <a:avLst>
              <a:gd name="adj1" fmla="val 10809650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22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r"/>
            <a:r>
              <a:rPr lang="cs-CZ" sz="3200" dirty="0" smtClean="0"/>
              <a:t>Zkus pracovat samostatně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052736"/>
                <a:ext cx="8229600" cy="5073427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𝑘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+3</m:t>
                        </m:r>
                      </m:e>
                    </m:d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+1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𝟖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𝒌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𝟏𝟎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𝒌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𝒌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dirty="0" smtClean="0"/>
                  <a:t>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)∙(5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10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𝑎𝑏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−15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𝑎𝑏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−3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0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b="0" i="0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ea typeface="Cambria Math"/>
                  </a:rPr>
                  <a:t>=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ea typeface="Cambria Math"/>
                      </a:rPr>
                      <m:t>𝟏𝟎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𝒂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𝟏𝟑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𝒂𝒃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𝒃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r>
                  <a:rPr lang="cs-CZ" dirty="0" smtClean="0"/>
                  <a:t>(2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+4)∙(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−6)=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=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12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3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+18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+4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−24</m:t>
                    </m:r>
                  </m:oMath>
                </a14:m>
                <a:r>
                  <a:rPr lang="cs-CZ" dirty="0" smtClean="0"/>
                  <a:t>=</a:t>
                </a:r>
              </a:p>
              <a:p>
                <a:pPr marL="0" indent="0">
                  <a:buNone/>
                </a:pPr>
                <a:r>
                  <a:rPr lang="cs-CZ" dirty="0" smtClean="0"/>
                  <a:t>=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𝟐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𝟏𝟓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</a:rPr>
                      <m:t>𝟐𝟐</m:t>
                    </m:r>
                    <m:r>
                      <a:rPr lang="cs-CZ" b="1" i="1" smtClean="0">
                        <a:latin typeface="Cambria Math"/>
                      </a:rPr>
                      <m:t>𝒙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𝟐𝟒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endParaRPr lang="cs-CZ" b="1" dirty="0" smtClean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052736"/>
                <a:ext cx="8229600" cy="5073427"/>
              </a:xfrm>
              <a:blipFill rotWithShape="1">
                <a:blip r:embed="rId2"/>
                <a:stretch>
                  <a:fillRect l="-1704" b="-37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louk 3"/>
          <p:cNvSpPr/>
          <p:nvPr/>
        </p:nvSpPr>
        <p:spPr>
          <a:xfrm>
            <a:off x="1043608" y="800708"/>
            <a:ext cx="1728192" cy="504056"/>
          </a:xfrm>
          <a:prstGeom prst="arc">
            <a:avLst>
              <a:gd name="adj1" fmla="val 11259915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louk 4"/>
          <p:cNvSpPr/>
          <p:nvPr/>
        </p:nvSpPr>
        <p:spPr>
          <a:xfrm>
            <a:off x="1050326" y="512676"/>
            <a:ext cx="2513562" cy="576064"/>
          </a:xfrm>
          <a:prstGeom prst="arc">
            <a:avLst>
              <a:gd name="adj1" fmla="val 10856553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67543" y="1484784"/>
            <a:ext cx="1109611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475657" y="1511927"/>
            <a:ext cx="1296144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771800" y="1539070"/>
            <a:ext cx="1080120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851920" y="1566213"/>
            <a:ext cx="864095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16016" y="1593356"/>
            <a:ext cx="338437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69043" y="3068960"/>
            <a:ext cx="100811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577154" y="2984554"/>
            <a:ext cx="1086634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663788" y="3059297"/>
            <a:ext cx="1332147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995936" y="2988746"/>
            <a:ext cx="151216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88892" y="3560618"/>
            <a:ext cx="372306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67544" y="5013176"/>
            <a:ext cx="100811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475656" y="5013176"/>
            <a:ext cx="1152127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663788" y="5135108"/>
            <a:ext cx="1044115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674812" y="5013176"/>
            <a:ext cx="1080120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754932" y="4983119"/>
            <a:ext cx="969195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724128" y="5013176"/>
            <a:ext cx="1080120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45572" y="5529126"/>
            <a:ext cx="4270443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5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Zkus pracovat samostatně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052736"/>
                <a:ext cx="8229600" cy="5073427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𝑘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+3</m:t>
                        </m:r>
                      </m:e>
                    </m:d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+1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𝟖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𝒌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𝟏𝟎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𝒌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𝒌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dirty="0" smtClean="0"/>
                  <a:t>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)∙(5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10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𝑎𝑏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−15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𝑎𝑏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−3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0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b="0" i="0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ea typeface="Cambria Math"/>
                  </a:rPr>
                  <a:t>=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ea typeface="Cambria Math"/>
                      </a:rPr>
                      <m:t>𝟏𝟎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𝒂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𝟏𝟑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𝒂𝒃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𝒃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r>
                  <a:rPr lang="cs-CZ" dirty="0" smtClean="0"/>
                  <a:t>(2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+4)∙(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−6)=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=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12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3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+18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+4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−24</m:t>
                    </m:r>
                  </m:oMath>
                </a14:m>
                <a:r>
                  <a:rPr lang="cs-CZ" dirty="0" smtClean="0"/>
                  <a:t>=</a:t>
                </a:r>
              </a:p>
              <a:p>
                <a:pPr marL="0" indent="0">
                  <a:buNone/>
                </a:pPr>
                <a:r>
                  <a:rPr lang="cs-CZ" dirty="0" smtClean="0"/>
                  <a:t>=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𝟐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𝟏𝟓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</a:rPr>
                      <m:t>𝟐𝟐</m:t>
                    </m:r>
                    <m:r>
                      <a:rPr lang="cs-CZ" b="1" i="1" smtClean="0">
                        <a:latin typeface="Cambria Math"/>
                      </a:rPr>
                      <m:t>𝒙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𝟐𝟒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endParaRPr lang="cs-CZ" b="1" dirty="0" smtClean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052736"/>
                <a:ext cx="8229600" cy="5073427"/>
              </a:xfrm>
              <a:blipFill rotWithShape="1">
                <a:blip r:embed="rId2"/>
                <a:stretch>
                  <a:fillRect l="-1704" b="-37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434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Kdo zvládne správně?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08720"/>
                <a:ext cx="8507288" cy="5217443"/>
              </a:xfrm>
            </p:spPr>
            <p:txBody>
              <a:bodyPr>
                <a:normAutofit fontScale="92500" lnSpcReduction="10000"/>
              </a:bodyPr>
              <a:lstStyle/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−8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+4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−32=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𝟑𝟐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2) 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</a:rPr>
                      <m:t>+5)∙(3−4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cs-CZ" b="0" i="1" dirty="0" smtClean="0">
                    <a:latin typeface="Cambria Math"/>
                    <a:ea typeface="Cambria Math"/>
                  </a:rPr>
                  <a:t>=</a:t>
                </a: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−6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+8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𝑐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+15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−20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𝟖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𝒄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𝟐𝟔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𝒄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𝟏𝟓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r>
                  <a:rPr lang="cs-CZ" dirty="0" smtClean="0"/>
                  <a:t>3) 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+2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)∙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−3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3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𝑥𝑦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𝑥𝑦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−6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𝒙𝒚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𝟔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𝒚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4)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−5)∙(3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+4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−1)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08720"/>
                <a:ext cx="8507288" cy="5217443"/>
              </a:xfrm>
              <a:blipFill rotWithShape="1">
                <a:blip r:embed="rId2"/>
                <a:stretch>
                  <a:fillRect l="-1648" b="-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395536" y="1414987"/>
            <a:ext cx="3960440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499992" y="1415302"/>
            <a:ext cx="3096344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49183" y="2875242"/>
            <a:ext cx="3960440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516601" y="2828819"/>
            <a:ext cx="3079735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49183" y="4448804"/>
            <a:ext cx="4166833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716016" y="4453198"/>
            <a:ext cx="3456383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20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Kontrolujme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08720"/>
                <a:ext cx="8507288" cy="5217443"/>
              </a:xfrm>
            </p:spPr>
            <p:txBody>
              <a:bodyPr>
                <a:normAutofit/>
              </a:bodyPr>
              <a:lstStyle/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−8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+4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−32=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𝟑𝟐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2) 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</a:rPr>
                      <m:t>+5)∙(3−4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cs-CZ" b="0" i="1" dirty="0" smtClean="0">
                    <a:latin typeface="Cambria Math"/>
                    <a:ea typeface="Cambria Math"/>
                  </a:rPr>
                  <a:t>=</a:t>
                </a: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−6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𝑐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+15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−20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𝟖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𝒄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𝟐𝟔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𝒄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𝟏𝟓</m:t>
                    </m:r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r>
                  <a:rPr lang="cs-CZ" dirty="0" smtClean="0"/>
                  <a:t>3) 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+2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)∙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−3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b="0" dirty="0" smtClean="0">
                    <a:ea typeface="Cambria Math"/>
                  </a:rPr>
                  <a:t>=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3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𝑥𝑦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𝑥𝑦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−6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𝒙𝒚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𝟔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𝒚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/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08720"/>
                <a:ext cx="8507288" cy="5217443"/>
              </a:xfrm>
              <a:blipFill rotWithShape="1">
                <a:blip r:embed="rId2"/>
                <a:stretch>
                  <a:fillRect l="-17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554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Kdo má správně tento výsledek?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600200"/>
                <a:ext cx="8712968" cy="4525963"/>
              </a:xfrm>
            </p:spPr>
            <p:txBody>
              <a:bodyPr/>
              <a:lstStyle/>
              <a:p>
                <a:endParaRPr lang="cs-CZ" dirty="0" smtClean="0"/>
              </a:p>
              <a:p>
                <a:endParaRPr lang="cs-CZ" dirty="0"/>
              </a:p>
              <a:p>
                <a:r>
                  <a:rPr lang="cs-CZ" dirty="0" smtClean="0"/>
                  <a:t>4) </a:t>
                </a:r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−2</m:t>
                    </m:r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</a:rPr>
                      <m:t>−5)∙(3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  <a:ea typeface="Cambria Math"/>
                      </a:rPr>
                      <m:t>+4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−1)</m:t>
                    </m:r>
                  </m:oMath>
                </a14:m>
                <a:r>
                  <a:rPr lang="cs-CZ" sz="2800" dirty="0" smtClean="0"/>
                  <a:t>=</a:t>
                </a:r>
              </a:p>
              <a:p>
                <a:pPr marL="0" indent="0">
                  <a:buNone/>
                </a:pPr>
                <a:r>
                  <a:rPr lang="cs-CZ" sz="2800" b="0" dirty="0"/>
                  <a:t>=</a:t>
                </a:r>
                <a:r>
                  <a:rPr lang="cs-CZ" sz="2800" b="0" dirty="0" smtClean="0"/>
                  <a:t>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3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−6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−15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+4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−8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−20</m:t>
                    </m:r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+2</m:t>
                    </m:r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</a:rPr>
                      <m:t>+5</m:t>
                    </m:r>
                  </m:oMath>
                </a14:m>
                <a:endParaRPr lang="cs-CZ" sz="2800" dirty="0"/>
              </a:p>
              <a:p>
                <a:pPr marL="0" indent="0">
                  <a:buNone/>
                </a:pPr>
                <a:r>
                  <a:rPr lang="cs-CZ" sz="2800" b="1" dirty="0" smtClean="0"/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2800" b="1" i="1" smtClean="0">
                            <a:latin typeface="Cambria Math"/>
                          </a:rPr>
                          <m:t>𝟒</m:t>
                        </m:r>
                      </m:sup>
                    </m:sSup>
                    <m:r>
                      <a:rPr lang="cs-CZ" sz="2800" b="1" i="1" smtClean="0">
                        <a:latin typeface="Cambria Math"/>
                      </a:rPr>
                      <m:t>−</m:t>
                    </m:r>
                    <m:r>
                      <a:rPr lang="cs-CZ" sz="2800" b="1" i="1" smtClean="0">
                        <a:latin typeface="Cambria Math"/>
                      </a:rPr>
                      <m:t>𝟐</m:t>
                    </m:r>
                    <m:sSup>
                      <m:sSup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2800" b="1" i="1" smtClean="0">
                            <a:latin typeface="Cambria Math"/>
                          </a:rPr>
                          <m:t>𝟑</m:t>
                        </m:r>
                      </m:sup>
                    </m:sSup>
                    <m:r>
                      <a:rPr lang="cs-CZ" sz="2800" b="1" i="1" smtClean="0">
                        <a:latin typeface="Cambria Math"/>
                      </a:rPr>
                      <m:t>−</m:t>
                    </m:r>
                    <m:r>
                      <a:rPr lang="cs-CZ" sz="2800" b="1" i="1" smtClean="0">
                        <a:latin typeface="Cambria Math"/>
                      </a:rPr>
                      <m:t>𝟐𝟒</m:t>
                    </m:r>
                    <m:sSup>
                      <m:sSup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28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800" b="1" i="1" smtClean="0">
                        <a:latin typeface="Cambria Math"/>
                      </a:rPr>
                      <m:t>−</m:t>
                    </m:r>
                    <m:r>
                      <a:rPr lang="cs-CZ" sz="2800" b="1" i="1" smtClean="0">
                        <a:latin typeface="Cambria Math"/>
                      </a:rPr>
                      <m:t>𝟏𝟖</m:t>
                    </m:r>
                    <m:r>
                      <a:rPr lang="cs-CZ" sz="2800" b="1" i="1" smtClean="0">
                        <a:latin typeface="Cambria Math"/>
                      </a:rPr>
                      <m:t>𝒂</m:t>
                    </m:r>
                    <m:r>
                      <a:rPr lang="cs-CZ" sz="2800" b="1" i="1" smtClean="0">
                        <a:latin typeface="Cambria Math"/>
                      </a:rPr>
                      <m:t>+</m:t>
                    </m:r>
                    <m:r>
                      <a:rPr lang="cs-CZ" sz="2800" b="1" i="1" smtClean="0">
                        <a:latin typeface="Cambria Math"/>
                      </a:rPr>
                      <m:t>𝟓</m:t>
                    </m:r>
                  </m:oMath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600200"/>
                <a:ext cx="8712968" cy="4525963"/>
              </a:xfrm>
              <a:blipFill rotWithShape="1">
                <a:blip r:embed="rId2"/>
                <a:stretch>
                  <a:fillRect l="-1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951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</TotalTime>
  <Words>1271</Words>
  <Application>Microsoft Office PowerPoint</Application>
  <PresentationFormat>Předvádění na obrazovce (4:3)</PresentationFormat>
  <Paragraphs>130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Násobení mnohočlenů</vt:lpstr>
      <vt:lpstr>Rozcvička</vt:lpstr>
      <vt:lpstr>Zkontrolujme</vt:lpstr>
      <vt:lpstr>Zkontrolujme</vt:lpstr>
      <vt:lpstr>Jak vynásobíme dvojčlen dvojčlenem?</vt:lpstr>
      <vt:lpstr>Jak vynásobíme dvojčlen dvojčlenem?</vt:lpstr>
      <vt:lpstr>Jak vynásobíme dvojčlen dvojčlenem?</vt:lpstr>
      <vt:lpstr>Pracujme společně</vt:lpstr>
      <vt:lpstr>Pracujme společně</vt:lpstr>
      <vt:lpstr>Zkus pracovat samostatně</vt:lpstr>
      <vt:lpstr>Zkus pracovat samostatně</vt:lpstr>
      <vt:lpstr>Kdo zvládne správně?</vt:lpstr>
      <vt:lpstr>Kontrolujme</vt:lpstr>
      <vt:lpstr>Kdo má správně tento výsledek?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mnohočlenů</dc:title>
  <dc:creator>mrkackovav</dc:creator>
  <cp:lastModifiedBy>mrkackovav</cp:lastModifiedBy>
  <cp:revision>31</cp:revision>
  <dcterms:created xsi:type="dcterms:W3CDTF">2013-02-04T20:48:29Z</dcterms:created>
  <dcterms:modified xsi:type="dcterms:W3CDTF">2013-03-03T22:14:01Z</dcterms:modified>
</cp:coreProperties>
</file>