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62" r:id="rId4"/>
    <p:sldId id="256" r:id="rId5"/>
    <p:sldId id="257" r:id="rId6"/>
    <p:sldId id="259" r:id="rId7"/>
    <p:sldId id="258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7EA39D-9F67-46D6-90FB-2C96B0A5CA85}" type="presOf" srcId="{27FE2D31-D344-4B63-A89A-A89AB0D9F3E3}" destId="{FE47432B-CA46-450C-8D8F-66C300A95B52}" srcOrd="0" destOrd="0" presId="urn:microsoft.com/office/officeart/2005/8/layout/target3"/>
    <dgm:cxn modelId="{CD47E159-05A9-4134-A961-92590E47EB07}" type="presOf" srcId="{100B6B2E-82E6-4C11-B19B-F2DB3A0EA64F}" destId="{DBA8199F-D892-4A8E-A352-2B7844050E09}" srcOrd="1" destOrd="0" presId="urn:microsoft.com/office/officeart/2005/8/layout/target3"/>
    <dgm:cxn modelId="{3720ECAB-56D5-4342-9D2D-F7E3D9CC5410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CA92A3C-1EEB-4236-B830-E14DD28BD0C7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8B9210F-8692-4EC3-9E1F-9A20970CDB0F}" type="presOf" srcId="{1D8420EA-BFA0-403B-80F5-647FA396CC45}" destId="{F7B3C0B7-F0F7-4F49-B02C-3630F8C5FAE5}" srcOrd="0" destOrd="0" presId="urn:microsoft.com/office/officeart/2005/8/layout/target3"/>
    <dgm:cxn modelId="{2CEB4494-F3EA-4B35-A488-90BB95B6D149}" type="presOf" srcId="{914700B9-77B5-440A-A438-DE98B6D4894D}" destId="{E73F1C26-6DCD-4001-88B9-355E01E2BCE7}" srcOrd="0" destOrd="0" presId="urn:microsoft.com/office/officeart/2005/8/layout/target3"/>
    <dgm:cxn modelId="{3CB6B36B-0FD2-48C5-88B5-B8FDCB526C70}" type="presOf" srcId="{130831A4-0540-4EC5-8F5A-93030E89D2D9}" destId="{F69CC921-512E-49F4-824C-A648EC5F27A5}" srcOrd="0" destOrd="0" presId="urn:microsoft.com/office/officeart/2005/8/layout/target3"/>
    <dgm:cxn modelId="{AC02A4BF-AFE6-4571-9A64-6018B23A0B85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182D2356-3F3F-490F-8FA3-9395FF9C51C7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58EA0EC-E1CA-4681-8FB6-F2612A281241}" type="presParOf" srcId="{FE47432B-CA46-450C-8D8F-66C300A95B52}" destId="{B522209E-30D0-49D6-A340-2D383A11C668}" srcOrd="0" destOrd="0" presId="urn:microsoft.com/office/officeart/2005/8/layout/target3"/>
    <dgm:cxn modelId="{08137FAB-1216-44B2-8CEC-EE3B1B7AA75C}" type="presParOf" srcId="{FE47432B-CA46-450C-8D8F-66C300A95B52}" destId="{ED5A8377-51D5-4DC5-B0E7-680166966720}" srcOrd="1" destOrd="0" presId="urn:microsoft.com/office/officeart/2005/8/layout/target3"/>
    <dgm:cxn modelId="{FF1907BB-061C-44C5-A07D-35EAEC253A76}" type="presParOf" srcId="{FE47432B-CA46-450C-8D8F-66C300A95B52}" destId="{F69CC921-512E-49F4-824C-A648EC5F27A5}" srcOrd="2" destOrd="0" presId="urn:microsoft.com/office/officeart/2005/8/layout/target3"/>
    <dgm:cxn modelId="{C5EEC7E5-EA13-4534-9252-50154746124D}" type="presParOf" srcId="{FE47432B-CA46-450C-8D8F-66C300A95B52}" destId="{61C9CE18-EDA6-4EDF-BA1C-09779D38FBBF}" srcOrd="3" destOrd="0" presId="urn:microsoft.com/office/officeart/2005/8/layout/target3"/>
    <dgm:cxn modelId="{37C4149F-5B97-403E-84CF-072AEDEE3B30}" type="presParOf" srcId="{FE47432B-CA46-450C-8D8F-66C300A95B52}" destId="{D60DEAAB-7AFE-435A-ACF6-18851E4B0426}" srcOrd="4" destOrd="0" presId="urn:microsoft.com/office/officeart/2005/8/layout/target3"/>
    <dgm:cxn modelId="{29410A4F-2F19-4429-B350-E86AAA779B95}" type="presParOf" srcId="{FE47432B-CA46-450C-8D8F-66C300A95B52}" destId="{F7B3C0B7-F0F7-4F49-B02C-3630F8C5FAE5}" srcOrd="5" destOrd="0" presId="urn:microsoft.com/office/officeart/2005/8/layout/target3"/>
    <dgm:cxn modelId="{56D2A352-92AD-4535-AB6D-1F2E5C54F96C}" type="presParOf" srcId="{FE47432B-CA46-450C-8D8F-66C300A95B52}" destId="{C9DA9446-E2D3-4F6A-8960-3CADFBF870B8}" srcOrd="6" destOrd="0" presId="urn:microsoft.com/office/officeart/2005/8/layout/target3"/>
    <dgm:cxn modelId="{E768A4BD-C03F-4D98-92C6-5269AA861790}" type="presParOf" srcId="{FE47432B-CA46-450C-8D8F-66C300A95B52}" destId="{9726EC6F-D322-4CD3-B489-1BE3DF7CE70B}" srcOrd="7" destOrd="0" presId="urn:microsoft.com/office/officeart/2005/8/layout/target3"/>
    <dgm:cxn modelId="{92A39407-943C-4353-B529-54BBBABBF304}" type="presParOf" srcId="{FE47432B-CA46-450C-8D8F-66C300A95B52}" destId="{645AA564-2E9E-4954-AD87-AE01782CEC59}" srcOrd="8" destOrd="0" presId="urn:microsoft.com/office/officeart/2005/8/layout/target3"/>
    <dgm:cxn modelId="{24C96878-8B29-4C9E-878F-98201EC1118E}" type="presParOf" srcId="{FE47432B-CA46-450C-8D8F-66C300A95B52}" destId="{8538CAC4-6A86-42B8-B5AF-2FF155DB9D02}" srcOrd="9" destOrd="0" presId="urn:microsoft.com/office/officeart/2005/8/layout/target3"/>
    <dgm:cxn modelId="{61092132-4B47-4AA5-9294-CE241B6775A7}" type="presParOf" srcId="{FE47432B-CA46-450C-8D8F-66C300A95B52}" destId="{26FD6024-A07F-46D0-8BC0-B5E595C5673D}" srcOrd="10" destOrd="0" presId="urn:microsoft.com/office/officeart/2005/8/layout/target3"/>
    <dgm:cxn modelId="{5B5BAC4C-3B7F-46F6-95D8-351C306689CF}" type="presParOf" srcId="{FE47432B-CA46-450C-8D8F-66C300A95B52}" destId="{E73F1C26-6DCD-4001-88B9-355E01E2BCE7}" srcOrd="11" destOrd="0" presId="urn:microsoft.com/office/officeart/2005/8/layout/target3"/>
    <dgm:cxn modelId="{8D02C094-57D8-4547-BE8C-7C29A36CCF8D}" type="presParOf" srcId="{FE47432B-CA46-450C-8D8F-66C300A95B52}" destId="{8E23E229-92FC-49D1-B5FE-0303176B8A4E}" srcOrd="12" destOrd="0" presId="urn:microsoft.com/office/officeart/2005/8/layout/target3"/>
    <dgm:cxn modelId="{AB922FAC-F86B-4697-BE59-E3C7AB4E7432}" type="presParOf" srcId="{FE47432B-CA46-450C-8D8F-66C300A95B52}" destId="{8467D0EB-87A2-4285-8ACA-0398EFBF29BC}" srcOrd="13" destOrd="0" presId="urn:microsoft.com/office/officeart/2005/8/layout/target3"/>
    <dgm:cxn modelId="{101C0D09-6BA8-469D-8FBE-DD7B09EA3363}" type="presParOf" srcId="{FE47432B-CA46-450C-8D8F-66C300A95B52}" destId="{DBA8199F-D892-4A8E-A352-2B7844050E09}" srcOrd="14" destOrd="0" presId="urn:microsoft.com/office/officeart/2005/8/layout/target3"/>
    <dgm:cxn modelId="{673CC194-F32E-4EC7-AE54-08A8301DF24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61051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6088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20889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2698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188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49333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0929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1979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5431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04848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824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D79CA8B-04B5-43C2-BEF0-A47D650F8405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82F9AAAD-F198-4EA2-B8FB-629E41384C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1087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jpe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230070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0026757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2.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třídy (2)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24520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7346736"/>
              </p:ext>
            </p:extLst>
          </p:nvPr>
        </p:nvGraphicFramePr>
        <p:xfrm>
          <a:off x="539552" y="3573016"/>
          <a:ext cx="8280920" cy="272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učiva 2.třídy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 fixy. Poslední obraz lze využít jako pracovní list.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06713399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učiva 2. třídy.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rozdělovat hlásky do skupin, umí psát slova se skupinou ě, zvládá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doplňovat 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i,í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yý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 měkkých a tvrdých souhláskách,.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40542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2. třídy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5381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32020"/>
            <a:ext cx="5186035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Hlásky</a:t>
            </a:r>
          </a:p>
          <a:p>
            <a:r>
              <a:rPr lang="cs-CZ" dirty="0" smtClean="0"/>
              <a:t>Samohlásky: krátké  __________________________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dlouhé  __________________________</a:t>
            </a:r>
          </a:p>
          <a:p>
            <a:r>
              <a:rPr lang="cs-CZ" dirty="0" smtClean="0"/>
              <a:t>Souhlásky:  tvrdé  ____________________________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měkké  ___________________________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obojetné  _________________________</a:t>
            </a:r>
          </a:p>
          <a:p>
            <a:r>
              <a:rPr lang="cs-CZ" dirty="0" smtClean="0"/>
              <a:t>Dvojhlásky :  ________________________________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49994" y="4243154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96698" y="5116542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30529" y="5351150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99173" y="4797152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ú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71050" y="2429074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ó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9431" y="3093506"/>
            <a:ext cx="24878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12985" y="1583255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81825" y="731863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5650" y="3136584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19042" y="4817290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2078679"/>
            <a:ext cx="24878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90169" y="2078679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8738" y="611396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78600" y="1268815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16398" y="1709347"/>
            <a:ext cx="28405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38901" y="4230332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77536" y="4618053"/>
            <a:ext cx="33374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49132" y="4188952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58585" y="3093506"/>
            <a:ext cx="27443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02951" y="1126839"/>
            <a:ext cx="24878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86905" y="980728"/>
            <a:ext cx="24878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78600" y="2628163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50734" y="3399093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83134" y="5166484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805967" y="925654"/>
            <a:ext cx="36420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75162" y="2059742"/>
            <a:ext cx="26161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93824" y="916529"/>
            <a:ext cx="26161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496698" y="1725432"/>
            <a:ext cx="24878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18847" y="2660429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50202" y="2501153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91436" y="1524681"/>
            <a:ext cx="26161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17002" y="3647755"/>
            <a:ext cx="27443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662338" y="1422919"/>
            <a:ext cx="40267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027698" y="3712459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18709" y="3606180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124547" y="5485874"/>
            <a:ext cx="30008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58424" y="4427820"/>
            <a:ext cx="28725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41" name="Zaoblený obdélník 40"/>
          <p:cNvSpPr/>
          <p:nvPr/>
        </p:nvSpPr>
        <p:spPr>
          <a:xfrm>
            <a:off x="5780342" y="549766"/>
            <a:ext cx="3166893" cy="54006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95535" y="2244408"/>
            <a:ext cx="5384807" cy="35702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.</a:t>
            </a:r>
          </a:p>
          <a:p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 a – á</a:t>
            </a:r>
          </a:p>
          <a:p>
            <a:r>
              <a:rPr lang="cs-CZ" dirty="0"/>
              <a:t> </a:t>
            </a:r>
            <a:r>
              <a:rPr lang="cs-CZ" dirty="0" smtClean="0"/>
              <a:t>m _ k, m _ </a:t>
            </a:r>
            <a:r>
              <a:rPr lang="cs-CZ" dirty="0" err="1" smtClean="0"/>
              <a:t>kovice</a:t>
            </a:r>
            <a:r>
              <a:rPr lang="cs-CZ" dirty="0" smtClean="0"/>
              <a:t>, d _ m _ , </a:t>
            </a:r>
            <a:r>
              <a:rPr lang="cs-CZ" dirty="0" err="1" smtClean="0"/>
              <a:t>sl</a:t>
            </a:r>
            <a:r>
              <a:rPr lang="cs-CZ" dirty="0" smtClean="0"/>
              <a:t> _ v _ , </a:t>
            </a:r>
            <a:r>
              <a:rPr lang="cs-CZ" dirty="0" err="1" smtClean="0"/>
              <a:t>vl</a:t>
            </a:r>
            <a:r>
              <a:rPr lang="cs-CZ" dirty="0" smtClean="0"/>
              <a:t> _ k, </a:t>
            </a:r>
            <a:r>
              <a:rPr lang="cs-CZ" dirty="0" err="1" smtClean="0"/>
              <a:t>vl</a:t>
            </a:r>
            <a:r>
              <a:rPr lang="cs-CZ" dirty="0" smtClean="0"/>
              <a:t> _ </a:t>
            </a:r>
            <a:r>
              <a:rPr lang="cs-CZ" dirty="0" err="1" smtClean="0"/>
              <a:t>kno</a:t>
            </a:r>
            <a:endParaRPr lang="cs-CZ" dirty="0" smtClean="0"/>
          </a:p>
          <a:p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 e – é</a:t>
            </a:r>
          </a:p>
          <a:p>
            <a:r>
              <a:rPr lang="cs-CZ" dirty="0"/>
              <a:t> </a:t>
            </a:r>
            <a:r>
              <a:rPr lang="cs-CZ" dirty="0" smtClean="0"/>
              <a:t> ml _ </a:t>
            </a:r>
            <a:r>
              <a:rPr lang="cs-CZ" dirty="0" err="1" smtClean="0"/>
              <a:t>ko</a:t>
            </a:r>
            <a:r>
              <a:rPr lang="cs-CZ" dirty="0" smtClean="0"/>
              <a:t>, l _ </a:t>
            </a:r>
            <a:r>
              <a:rPr lang="cs-CZ" dirty="0" err="1" smtClean="0"/>
              <a:t>ky</a:t>
            </a:r>
            <a:r>
              <a:rPr lang="cs-CZ" dirty="0" smtClean="0"/>
              <a:t>, l _ d, m _ d, l _ k, post _ l, j _ ž _ k</a:t>
            </a:r>
          </a:p>
          <a:p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 o – ó</a:t>
            </a:r>
          </a:p>
          <a:p>
            <a:r>
              <a:rPr lang="cs-CZ" dirty="0"/>
              <a:t> </a:t>
            </a:r>
            <a:r>
              <a:rPr lang="cs-CZ" dirty="0" smtClean="0"/>
              <a:t>g _ l, k _ l _ , </a:t>
            </a:r>
            <a:r>
              <a:rPr lang="cs-CZ" dirty="0" err="1" smtClean="0"/>
              <a:t>citr</a:t>
            </a:r>
            <a:r>
              <a:rPr lang="cs-CZ" dirty="0" smtClean="0"/>
              <a:t> _ n, metr _ , </a:t>
            </a:r>
            <a:r>
              <a:rPr lang="cs-CZ" dirty="0" err="1" smtClean="0"/>
              <a:t>vag</a:t>
            </a:r>
            <a:r>
              <a:rPr lang="cs-CZ" dirty="0" smtClean="0"/>
              <a:t> _ n, hr _ m, </a:t>
            </a:r>
            <a:r>
              <a:rPr lang="cs-CZ" dirty="0" err="1" smtClean="0"/>
              <a:t>bonb</a:t>
            </a:r>
            <a:r>
              <a:rPr lang="cs-CZ" dirty="0" smtClean="0"/>
              <a:t> _ n</a:t>
            </a:r>
          </a:p>
          <a:p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 u – ú – ů</a:t>
            </a:r>
          </a:p>
          <a:p>
            <a:r>
              <a:rPr lang="cs-CZ" dirty="0"/>
              <a:t> </a:t>
            </a:r>
            <a:r>
              <a:rPr lang="cs-CZ" dirty="0" smtClean="0"/>
              <a:t>_ l, s _ l, _ </a:t>
            </a:r>
            <a:r>
              <a:rPr lang="cs-CZ" dirty="0" err="1" smtClean="0"/>
              <a:t>hlí</a:t>
            </a:r>
            <a:r>
              <a:rPr lang="cs-CZ" dirty="0" smtClean="0"/>
              <a:t>, _ </a:t>
            </a:r>
            <a:r>
              <a:rPr lang="cs-CZ" dirty="0" err="1" smtClean="0"/>
              <a:t>terý</a:t>
            </a:r>
            <a:r>
              <a:rPr lang="cs-CZ" dirty="0" smtClean="0"/>
              <a:t>, r _ </a:t>
            </a:r>
            <a:r>
              <a:rPr lang="cs-CZ" dirty="0" err="1" smtClean="0"/>
              <a:t>ka</a:t>
            </a:r>
            <a:r>
              <a:rPr lang="cs-CZ" dirty="0" smtClean="0"/>
              <a:t>, p _ l, dom _ , _ nor, st _ l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  i/í – y/ý</a:t>
            </a:r>
          </a:p>
          <a:p>
            <a:r>
              <a:rPr lang="cs-CZ" dirty="0"/>
              <a:t> </a:t>
            </a:r>
            <a:r>
              <a:rPr lang="cs-CZ" dirty="0" smtClean="0"/>
              <a:t>r _ </a:t>
            </a:r>
            <a:r>
              <a:rPr lang="cs-CZ" dirty="0" err="1" smtClean="0"/>
              <a:t>chlík</a:t>
            </a:r>
            <a:r>
              <a:rPr lang="cs-CZ" dirty="0" smtClean="0"/>
              <a:t>, š _ p, ch _ba, r _ č, </a:t>
            </a:r>
            <a:r>
              <a:rPr lang="cs-CZ" dirty="0" err="1" smtClean="0"/>
              <a:t>ručn</a:t>
            </a:r>
            <a:r>
              <a:rPr lang="cs-CZ" dirty="0" smtClean="0"/>
              <a:t> _ k, d _ </a:t>
            </a:r>
            <a:r>
              <a:rPr lang="cs-CZ" dirty="0" err="1" smtClean="0"/>
              <a:t>vák</a:t>
            </a:r>
            <a:r>
              <a:rPr lang="cs-CZ" dirty="0" smtClean="0"/>
              <a:t>, noh _ ,</a:t>
            </a:r>
          </a:p>
          <a:p>
            <a:r>
              <a:rPr lang="cs-CZ" dirty="0"/>
              <a:t> </a:t>
            </a:r>
            <a:r>
              <a:rPr lang="cs-CZ" dirty="0" smtClean="0"/>
              <a:t>t _ ha, t _ </a:t>
            </a:r>
            <a:r>
              <a:rPr lang="cs-CZ" dirty="0" err="1" smtClean="0"/>
              <a:t>kadlo</a:t>
            </a:r>
            <a:r>
              <a:rPr lang="cs-CZ" dirty="0" smtClean="0"/>
              <a:t>, d _ m, ž _ žala, prš _, t _ </a:t>
            </a:r>
            <a:r>
              <a:rPr lang="cs-CZ" dirty="0" err="1" smtClean="0"/>
              <a:t>gř</a:t>
            </a:r>
            <a:r>
              <a:rPr lang="cs-CZ" dirty="0" smtClean="0"/>
              <a:t> _ ,</a:t>
            </a:r>
            <a:r>
              <a:rPr lang="cs-CZ" dirty="0" err="1" smtClean="0"/>
              <a:t>př</a:t>
            </a:r>
            <a:r>
              <a:rPr lang="cs-CZ" dirty="0" smtClean="0"/>
              <a:t> _</a:t>
            </a:r>
            <a:r>
              <a:rPr lang="cs-CZ" dirty="0" err="1" smtClean="0"/>
              <a:t>roda</a:t>
            </a:r>
            <a:endParaRPr lang="cs-CZ" dirty="0" smtClean="0"/>
          </a:p>
        </p:txBody>
      </p:sp>
      <p:sp>
        <p:nvSpPr>
          <p:cNvPr id="43" name="TextovéPole 42"/>
          <p:cNvSpPr txBox="1"/>
          <p:nvPr/>
        </p:nvSpPr>
        <p:spPr>
          <a:xfrm>
            <a:off x="7816519" y="5351150"/>
            <a:ext cx="40267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eu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63425" y="3583759"/>
            <a:ext cx="41549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ou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912595" y="2520245"/>
            <a:ext cx="40267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6838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3" grpId="0" animBg="1"/>
      <p:bldP spid="44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5898"/>
            <a:ext cx="505779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Pojmenuj obrázek, napiš název ke správné skupině 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0997" y="2420888"/>
            <a:ext cx="314060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err="1" smtClean="0"/>
              <a:t>dě</a:t>
            </a:r>
            <a:r>
              <a:rPr lang="cs-CZ" dirty="0" smtClean="0"/>
              <a:t> -  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tě -   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ně -  _____________________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err="1" smtClean="0"/>
              <a:t>bě</a:t>
            </a:r>
            <a:r>
              <a:rPr lang="cs-CZ" dirty="0" smtClean="0"/>
              <a:t> -  _____________________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pě</a:t>
            </a:r>
            <a:r>
              <a:rPr lang="cs-CZ" dirty="0" smtClean="0"/>
              <a:t> -  _____________________</a:t>
            </a:r>
          </a:p>
          <a:p>
            <a:r>
              <a:rPr lang="cs-CZ" dirty="0"/>
              <a:t> </a:t>
            </a:r>
            <a:r>
              <a:rPr lang="cs-CZ" dirty="0" err="1" smtClean="0"/>
              <a:t>vě</a:t>
            </a:r>
            <a:r>
              <a:rPr lang="cs-CZ" dirty="0" smtClean="0"/>
              <a:t> -  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mě - _____________________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0997" y="4889967"/>
            <a:ext cx="649831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věty vhodnými slovy, které patří zakroužkovaným obrázkům.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620" y="908720"/>
            <a:ext cx="944513" cy="529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8458" y="1135083"/>
            <a:ext cx="776178" cy="659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9842" y="3763337"/>
            <a:ext cx="904875" cy="85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14550"/>
            <a:ext cx="1286741" cy="1026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2019" y="3277965"/>
            <a:ext cx="874004" cy="594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0155" y="648539"/>
            <a:ext cx="811686" cy="97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3556" y="2728143"/>
            <a:ext cx="659230" cy="951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59946"/>
            <a:ext cx="673631" cy="86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14728" y="1545952"/>
            <a:ext cx="44114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2529" y="5229200"/>
            <a:ext cx="8757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Na obloze se večer rozzářily  _____________.  Čert  chrastil _______________.  V zimě</a:t>
            </a:r>
          </a:p>
          <a:p>
            <a:r>
              <a:rPr lang="cs-CZ" dirty="0" smtClean="0"/>
              <a:t> stavíme  ______________. Naše hlavní __________ je Praha. Z diktátu dostal __________.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831693" y="2051695"/>
            <a:ext cx="1566941" cy="1152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731100" y="2662294"/>
            <a:ext cx="1021846" cy="108305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40323" y="78108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9101" y="679202"/>
            <a:ext cx="857406" cy="997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4012" y="3679502"/>
            <a:ext cx="715567" cy="851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4336" y="4130864"/>
            <a:ext cx="795719" cy="688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5966" y="1374228"/>
            <a:ext cx="693613" cy="922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7431" y="2720472"/>
            <a:ext cx="1128282" cy="763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vál 14"/>
          <p:cNvSpPr/>
          <p:nvPr/>
        </p:nvSpPr>
        <p:spPr>
          <a:xfrm>
            <a:off x="6019732" y="679202"/>
            <a:ext cx="1296143" cy="11150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65755" y="143869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9887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3193033"/>
              </p:ext>
            </p:extLst>
          </p:nvPr>
        </p:nvGraphicFramePr>
        <p:xfrm>
          <a:off x="251520" y="764704"/>
          <a:ext cx="55446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/>
                        <a:t>Á</a:t>
                      </a:r>
                      <a:endParaRPr lang="cs-CZ" b="1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Á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251520" y="292006"/>
            <a:ext cx="871648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Najdi v tabulce12 vlastních jmen </a:t>
            </a:r>
            <a:r>
              <a:rPr lang="cs-CZ" dirty="0" smtClean="0"/>
              <a:t>(pomůžou </a:t>
            </a:r>
            <a:r>
              <a:rPr lang="cs-CZ" dirty="0" smtClean="0"/>
              <a:t>ti obrázky). Vlastní jména seřaď podle abecedy.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4609" y="908720"/>
            <a:ext cx="635893" cy="875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8183" y="1147105"/>
            <a:ext cx="504056" cy="672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668344" y="924388"/>
            <a:ext cx="595814" cy="644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2394" y="1936173"/>
            <a:ext cx="505497" cy="696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6873" y="1819655"/>
            <a:ext cx="498190" cy="745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0870" y="2801139"/>
            <a:ext cx="534563" cy="50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1064" y="2760836"/>
            <a:ext cx="621989" cy="487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2394" y="2855297"/>
            <a:ext cx="585659" cy="507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75190" y="1112186"/>
            <a:ext cx="461340" cy="64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51520" y="3305235"/>
            <a:ext cx="88408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__________________________________________________________________________</a:t>
            </a:r>
          </a:p>
          <a:p>
            <a:r>
              <a:rPr lang="cs-CZ" dirty="0" smtClean="0"/>
              <a:t>__________________________________________________________________________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4149080"/>
            <a:ext cx="4267515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</a:t>
            </a:r>
            <a:r>
              <a:rPr lang="cs-CZ" dirty="0" err="1" smtClean="0"/>
              <a:t>i,í</a:t>
            </a:r>
            <a:r>
              <a:rPr lang="cs-CZ" dirty="0" smtClean="0"/>
              <a:t> /</a:t>
            </a:r>
            <a:r>
              <a:rPr lang="cs-CZ" dirty="0" err="1" smtClean="0"/>
              <a:t>y,ý</a:t>
            </a:r>
            <a:r>
              <a:rPr lang="cs-CZ" dirty="0" smtClean="0"/>
              <a:t>                                       </a:t>
            </a:r>
          </a:p>
          <a:p>
            <a:r>
              <a:rPr lang="cs-CZ" sz="2000" dirty="0" err="1" smtClean="0"/>
              <a:t>Ž_dle</a:t>
            </a:r>
            <a:r>
              <a:rPr lang="cs-CZ" sz="2000" dirty="0" smtClean="0"/>
              <a:t>, </a:t>
            </a:r>
            <a:r>
              <a:rPr lang="cs-CZ" sz="2000" dirty="0" err="1" smtClean="0"/>
              <a:t>ch_ba</a:t>
            </a:r>
            <a:r>
              <a:rPr lang="cs-CZ" sz="2000" dirty="0" smtClean="0"/>
              <a:t>, oč_, r_ </a:t>
            </a:r>
            <a:r>
              <a:rPr lang="cs-CZ" sz="2000" dirty="0" err="1" smtClean="0"/>
              <a:t>bář</a:t>
            </a:r>
            <a:r>
              <a:rPr lang="cs-CZ" sz="2000" dirty="0" smtClean="0"/>
              <a:t>, </a:t>
            </a:r>
            <a:r>
              <a:rPr lang="cs-CZ" sz="2000" dirty="0" err="1" smtClean="0"/>
              <a:t>česk</a:t>
            </a:r>
            <a:r>
              <a:rPr lang="cs-CZ" sz="2000" dirty="0" smtClean="0"/>
              <a:t>_, </a:t>
            </a:r>
            <a:r>
              <a:rPr lang="cs-CZ" sz="2000" dirty="0" err="1" smtClean="0"/>
              <a:t>š_p</a:t>
            </a:r>
            <a:r>
              <a:rPr lang="cs-CZ" sz="2000" dirty="0" smtClean="0"/>
              <a:t>,</a:t>
            </a:r>
          </a:p>
          <a:p>
            <a:r>
              <a:rPr lang="cs-CZ" sz="2000" dirty="0" err="1" smtClean="0"/>
              <a:t>k_no</a:t>
            </a:r>
            <a:r>
              <a:rPr lang="cs-CZ" sz="2000" dirty="0" smtClean="0"/>
              <a:t>, noh_, </a:t>
            </a:r>
            <a:r>
              <a:rPr lang="cs-CZ" sz="2000" dirty="0" err="1" smtClean="0"/>
              <a:t>d_vadlo</a:t>
            </a:r>
            <a:r>
              <a:rPr lang="cs-CZ" sz="2000" dirty="0" smtClean="0"/>
              <a:t>, </a:t>
            </a:r>
            <a:r>
              <a:rPr lang="cs-CZ" sz="2000" dirty="0" err="1" smtClean="0"/>
              <a:t>t_čka</a:t>
            </a:r>
            <a:r>
              <a:rPr lang="cs-CZ" sz="2000" dirty="0" smtClean="0"/>
              <a:t>, </a:t>
            </a:r>
            <a:r>
              <a:rPr lang="cs-CZ" sz="2000" dirty="0" err="1" smtClean="0"/>
              <a:t>d_ktát</a:t>
            </a:r>
            <a:r>
              <a:rPr lang="cs-CZ" sz="2000" dirty="0" smtClean="0"/>
              <a:t>, </a:t>
            </a:r>
            <a:r>
              <a:rPr lang="cs-CZ" sz="2000" dirty="0" err="1" smtClean="0"/>
              <a:t>r_č</a:t>
            </a:r>
            <a:r>
              <a:rPr lang="cs-CZ" sz="2000" dirty="0" smtClean="0"/>
              <a:t>,</a:t>
            </a:r>
          </a:p>
          <a:p>
            <a:r>
              <a:rPr lang="cs-CZ" sz="2000" dirty="0" err="1" smtClean="0"/>
              <a:t>t_lko</a:t>
            </a:r>
            <a:r>
              <a:rPr lang="cs-CZ" sz="2000" dirty="0" smtClean="0"/>
              <a:t>, </a:t>
            </a:r>
            <a:r>
              <a:rPr lang="cs-CZ" sz="2000" dirty="0" err="1" smtClean="0"/>
              <a:t>c_bule</a:t>
            </a:r>
            <a:r>
              <a:rPr lang="cs-CZ" sz="2000" dirty="0" smtClean="0"/>
              <a:t>, </a:t>
            </a:r>
            <a:r>
              <a:rPr lang="cs-CZ" sz="2000" dirty="0" err="1" smtClean="0"/>
              <a:t>hod_nk</a:t>
            </a:r>
            <a:r>
              <a:rPr lang="cs-CZ" sz="2000" dirty="0" smtClean="0"/>
              <a:t>_, </a:t>
            </a:r>
            <a:r>
              <a:rPr lang="cs-CZ" sz="2000" dirty="0" err="1" smtClean="0"/>
              <a:t>kn_žka</a:t>
            </a:r>
            <a:r>
              <a:rPr lang="cs-CZ" sz="2000" dirty="0" smtClean="0"/>
              <a:t>, </a:t>
            </a:r>
            <a:r>
              <a:rPr lang="cs-CZ" sz="2000" dirty="0" err="1" smtClean="0"/>
              <a:t>uč_tel</a:t>
            </a:r>
            <a:r>
              <a:rPr lang="cs-CZ" sz="2000" dirty="0" smtClean="0"/>
              <a:t>,</a:t>
            </a:r>
          </a:p>
          <a:p>
            <a:r>
              <a:rPr lang="cs-CZ" sz="2000" dirty="0" smtClean="0"/>
              <a:t>šat_, </a:t>
            </a:r>
            <a:r>
              <a:rPr lang="cs-CZ" sz="2000" dirty="0" err="1" smtClean="0"/>
              <a:t>matemat_ka</a:t>
            </a:r>
            <a:r>
              <a:rPr lang="cs-CZ" sz="2000" dirty="0" smtClean="0"/>
              <a:t>, </a:t>
            </a:r>
            <a:r>
              <a:rPr lang="cs-CZ" sz="2000" dirty="0" err="1" smtClean="0"/>
              <a:t>kočk</a:t>
            </a:r>
            <a:r>
              <a:rPr lang="cs-CZ" sz="2000" dirty="0" smtClean="0"/>
              <a:t>_, </a:t>
            </a:r>
            <a:r>
              <a:rPr lang="cs-CZ" sz="2000" dirty="0" err="1" smtClean="0"/>
              <a:t>Jan_čka</a:t>
            </a:r>
            <a:r>
              <a:rPr lang="cs-CZ" sz="2000" dirty="0" smtClean="0"/>
              <a:t>, </a:t>
            </a:r>
            <a:r>
              <a:rPr lang="cs-CZ" sz="2000" dirty="0" err="1" smtClean="0"/>
              <a:t>h_l</a:t>
            </a:r>
            <a:r>
              <a:rPr lang="cs-CZ" sz="2000" dirty="0"/>
              <a:t>.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1961" y="4272190"/>
            <a:ext cx="4159990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párové souhlásky.   </a:t>
            </a:r>
          </a:p>
          <a:p>
            <a:r>
              <a:rPr lang="cs-CZ" dirty="0" err="1" smtClean="0"/>
              <a:t>Chlé</a:t>
            </a:r>
            <a:r>
              <a:rPr lang="cs-CZ" dirty="0" smtClean="0"/>
              <a:t>_, </a:t>
            </a:r>
            <a:r>
              <a:rPr lang="cs-CZ" dirty="0" err="1" smtClean="0"/>
              <a:t>nů_ky</a:t>
            </a:r>
            <a:r>
              <a:rPr lang="cs-CZ" dirty="0" smtClean="0"/>
              <a:t>, </a:t>
            </a:r>
            <a:r>
              <a:rPr lang="cs-CZ" dirty="0" err="1" smtClean="0"/>
              <a:t>lá_ka</a:t>
            </a:r>
            <a:r>
              <a:rPr lang="cs-CZ" dirty="0" smtClean="0"/>
              <a:t>, </a:t>
            </a:r>
            <a:r>
              <a:rPr lang="cs-CZ" dirty="0" err="1" smtClean="0"/>
              <a:t>kre</a:t>
            </a:r>
            <a:r>
              <a:rPr lang="cs-CZ" dirty="0" smtClean="0"/>
              <a:t>_, </a:t>
            </a:r>
            <a:r>
              <a:rPr lang="cs-CZ" dirty="0" err="1" smtClean="0"/>
              <a:t>vý_ka</a:t>
            </a:r>
            <a:r>
              <a:rPr lang="cs-CZ" dirty="0" smtClean="0"/>
              <a:t>, </a:t>
            </a:r>
            <a:r>
              <a:rPr lang="cs-CZ" dirty="0" err="1" smtClean="0"/>
              <a:t>le</a:t>
            </a:r>
            <a:r>
              <a:rPr lang="cs-CZ" dirty="0" smtClean="0"/>
              <a:t>_, </a:t>
            </a:r>
          </a:p>
          <a:p>
            <a:r>
              <a:rPr lang="cs-CZ" dirty="0" smtClean="0"/>
              <a:t>sto_,</a:t>
            </a:r>
            <a:r>
              <a:rPr lang="cs-CZ" dirty="0" err="1" smtClean="0"/>
              <a:t>sto_ky</a:t>
            </a:r>
            <a:r>
              <a:rPr lang="cs-CZ" dirty="0" smtClean="0"/>
              <a:t>, </a:t>
            </a:r>
            <a:r>
              <a:rPr lang="cs-CZ" dirty="0" err="1" smtClean="0"/>
              <a:t>chlu</a:t>
            </a:r>
            <a:r>
              <a:rPr lang="cs-CZ" dirty="0" smtClean="0"/>
              <a:t>_, </a:t>
            </a:r>
            <a:r>
              <a:rPr lang="cs-CZ" dirty="0" err="1" smtClean="0"/>
              <a:t>chla</a:t>
            </a:r>
            <a:r>
              <a:rPr lang="cs-CZ" dirty="0" smtClean="0"/>
              <a:t>_, sní_, Jose_,</a:t>
            </a:r>
          </a:p>
          <a:p>
            <a:r>
              <a:rPr lang="cs-CZ" dirty="0" err="1" smtClean="0"/>
              <a:t>Václa</a:t>
            </a:r>
            <a:r>
              <a:rPr lang="cs-CZ" dirty="0" smtClean="0"/>
              <a:t>_, </a:t>
            </a:r>
            <a:r>
              <a:rPr lang="cs-CZ" dirty="0" err="1" smtClean="0"/>
              <a:t>bato</a:t>
            </a:r>
            <a:r>
              <a:rPr lang="cs-CZ" dirty="0" smtClean="0"/>
              <a:t>_, </a:t>
            </a:r>
            <a:r>
              <a:rPr lang="cs-CZ" dirty="0" err="1" smtClean="0"/>
              <a:t>lo</a:t>
            </a:r>
            <a:r>
              <a:rPr lang="cs-CZ" dirty="0" smtClean="0"/>
              <a:t>_, </a:t>
            </a:r>
            <a:r>
              <a:rPr lang="cs-CZ" dirty="0" err="1" smtClean="0"/>
              <a:t>mrá</a:t>
            </a:r>
            <a:r>
              <a:rPr lang="cs-CZ" dirty="0" smtClean="0"/>
              <a:t>_, </a:t>
            </a:r>
            <a:r>
              <a:rPr lang="cs-CZ" dirty="0" err="1" smtClean="0"/>
              <a:t>ba_ka</a:t>
            </a:r>
            <a:r>
              <a:rPr lang="cs-CZ" dirty="0" smtClean="0"/>
              <a:t>, </a:t>
            </a:r>
            <a:r>
              <a:rPr lang="cs-CZ" dirty="0" err="1" smtClean="0"/>
              <a:t>tu_ka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le</a:t>
            </a:r>
            <a:r>
              <a:rPr lang="cs-CZ" dirty="0" smtClean="0"/>
              <a:t>_ , </a:t>
            </a:r>
            <a:r>
              <a:rPr lang="cs-CZ" dirty="0" err="1" smtClean="0"/>
              <a:t>mro</a:t>
            </a:r>
            <a:r>
              <a:rPr lang="cs-CZ" dirty="0" smtClean="0"/>
              <a:t>_, </a:t>
            </a:r>
            <a:r>
              <a:rPr lang="cs-CZ" dirty="0" err="1" smtClean="0"/>
              <a:t>mří</a:t>
            </a:r>
            <a:r>
              <a:rPr lang="cs-CZ" dirty="0" smtClean="0"/>
              <a:t>_,</a:t>
            </a:r>
            <a:r>
              <a:rPr lang="cs-CZ" dirty="0" err="1" smtClean="0"/>
              <a:t>kří</a:t>
            </a:r>
            <a:r>
              <a:rPr lang="cs-CZ" dirty="0" smtClean="0"/>
              <a:t>_, </a:t>
            </a:r>
            <a:r>
              <a:rPr lang="cs-CZ" dirty="0" err="1" smtClean="0"/>
              <a:t>lo_ka</a:t>
            </a:r>
            <a:r>
              <a:rPr lang="cs-CZ" dirty="0" smtClean="0"/>
              <a:t>, </a:t>
            </a:r>
            <a:r>
              <a:rPr lang="cs-CZ" dirty="0" err="1" smtClean="0"/>
              <a:t>hrá</a:t>
            </a:r>
            <a:r>
              <a:rPr lang="cs-CZ" dirty="0" smtClean="0"/>
              <a:t>_, </a:t>
            </a:r>
            <a:r>
              <a:rPr lang="cs-CZ" dirty="0" err="1" smtClean="0"/>
              <a:t>slu_ba</a:t>
            </a:r>
            <a:r>
              <a:rPr lang="cs-CZ" dirty="0" smtClean="0"/>
              <a:t>.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4474" y="661338"/>
            <a:ext cx="714964" cy="431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06559" y="2121429"/>
            <a:ext cx="801316" cy="53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8908" y="2038350"/>
            <a:ext cx="774502" cy="527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88975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2383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zadaných úkolů.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90020"/>
            <a:ext cx="448712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.</a:t>
            </a:r>
          </a:p>
          <a:p>
            <a:r>
              <a:rPr lang="cs-CZ" dirty="0" smtClean="0"/>
              <a:t>mák, makovice , dáma, sláva, vlak, vlákno</a:t>
            </a:r>
          </a:p>
          <a:p>
            <a:r>
              <a:rPr lang="cs-CZ" dirty="0" smtClean="0"/>
              <a:t>mléko, léky, led, med, lék, postel, ježek</a:t>
            </a:r>
          </a:p>
          <a:p>
            <a:r>
              <a:rPr lang="cs-CZ" dirty="0" smtClean="0"/>
              <a:t>gól, kolo, citron, metro, vagon, hrom, bonbón</a:t>
            </a:r>
          </a:p>
          <a:p>
            <a:r>
              <a:rPr lang="cs-CZ" dirty="0" smtClean="0"/>
              <a:t>úl, sůl , uhlí, úterý, ruka, půl, domů, únor, stůl</a:t>
            </a:r>
          </a:p>
          <a:p>
            <a:r>
              <a:rPr lang="cs-CZ" dirty="0" smtClean="0"/>
              <a:t>rychlík, šíp, chyba, rýč,, ručník, divák, nohy,</a:t>
            </a:r>
          </a:p>
          <a:p>
            <a:r>
              <a:rPr lang="cs-CZ" dirty="0" smtClean="0"/>
              <a:t>tíha, tykadlo, dým, žížala, prší, tygři, příroda   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1013893"/>
            <a:ext cx="22685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err="1" smtClean="0"/>
              <a:t>dě</a:t>
            </a:r>
            <a:r>
              <a:rPr lang="cs-CZ" dirty="0" smtClean="0"/>
              <a:t> – dělo, děti  </a:t>
            </a:r>
          </a:p>
          <a:p>
            <a:r>
              <a:rPr lang="cs-CZ" dirty="0"/>
              <a:t> </a:t>
            </a:r>
            <a:r>
              <a:rPr lang="cs-CZ" dirty="0" smtClean="0"/>
              <a:t>tě -  kotě, řetěz</a:t>
            </a:r>
          </a:p>
          <a:p>
            <a:r>
              <a:rPr lang="cs-CZ" dirty="0"/>
              <a:t> </a:t>
            </a:r>
            <a:r>
              <a:rPr lang="cs-CZ" dirty="0" smtClean="0"/>
              <a:t>ně – sukně, sněhulák</a:t>
            </a:r>
          </a:p>
          <a:p>
            <a:r>
              <a:rPr lang="cs-CZ" dirty="0"/>
              <a:t> </a:t>
            </a:r>
            <a:r>
              <a:rPr lang="cs-CZ" dirty="0" err="1" smtClean="0"/>
              <a:t>bě</a:t>
            </a:r>
            <a:r>
              <a:rPr lang="cs-CZ" dirty="0" smtClean="0"/>
              <a:t> – hrábě, koloběžka</a:t>
            </a:r>
          </a:p>
          <a:p>
            <a:r>
              <a:rPr lang="cs-CZ" dirty="0"/>
              <a:t> </a:t>
            </a:r>
            <a:r>
              <a:rPr lang="cs-CZ" dirty="0" err="1" smtClean="0"/>
              <a:t>pě</a:t>
            </a:r>
            <a:r>
              <a:rPr lang="cs-CZ" dirty="0" smtClean="0"/>
              <a:t> – pětka, zpěvačka</a:t>
            </a:r>
          </a:p>
          <a:p>
            <a:r>
              <a:rPr lang="cs-CZ" dirty="0"/>
              <a:t> </a:t>
            </a:r>
            <a:r>
              <a:rPr lang="cs-CZ" dirty="0" err="1" smtClean="0"/>
              <a:t>vě</a:t>
            </a:r>
            <a:r>
              <a:rPr lang="cs-CZ" dirty="0" smtClean="0"/>
              <a:t> – květák, hvězdy</a:t>
            </a:r>
          </a:p>
          <a:p>
            <a:r>
              <a:rPr lang="cs-CZ" dirty="0"/>
              <a:t> </a:t>
            </a:r>
            <a:r>
              <a:rPr lang="cs-CZ" dirty="0" smtClean="0"/>
              <a:t>mě – město, měsíc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541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359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 použit vlastní 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4965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610</TotalTime>
  <Words>829</Words>
  <Application>Microsoft Office PowerPoint</Application>
  <PresentationFormat>Předvádění na obrazovce (4:3)</PresentationFormat>
  <Paragraphs>199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NewsPrint</vt:lpstr>
      <vt:lpstr>Motiv systému Office</vt:lpstr>
      <vt:lpstr>Snímek 1</vt:lpstr>
      <vt:lpstr>ANOTACE:</vt:lpstr>
      <vt:lpstr>Český jazyk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Dum</cp:lastModifiedBy>
  <cp:revision>55</cp:revision>
  <dcterms:created xsi:type="dcterms:W3CDTF">2012-02-25T06:59:09Z</dcterms:created>
  <dcterms:modified xsi:type="dcterms:W3CDTF">2013-03-04T06:33:22Z</dcterms:modified>
</cp:coreProperties>
</file>