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6" r:id="rId6"/>
    <p:sldId id="258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076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755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980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771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47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253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769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0691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511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70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921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C094A-044F-4BA3-BF1A-A873877C3F1C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AC9BB-0FC7-4022-8801-8F1A7EB058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0642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4509120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VY_32_INOVACE_IX_3_ </a:t>
            </a:r>
            <a:r>
              <a:rPr lang="cs-CZ" dirty="0" smtClean="0"/>
              <a:t>18_ Přehled počítání s mnohočleny</a:t>
            </a:r>
            <a:endParaRPr lang="cs-CZ" dirty="0" smtClean="0"/>
          </a:p>
          <a:p>
            <a:r>
              <a:rPr lang="cs-CZ" b="1" dirty="0" smtClean="0"/>
              <a:t>Šablona číslo:  IX</a:t>
            </a:r>
            <a:r>
              <a:rPr lang="cs-CZ" dirty="0" smtClean="0"/>
              <a:t> </a:t>
            </a:r>
            <a:r>
              <a:rPr lang="cs-CZ" b="1" dirty="0" smtClean="0"/>
              <a:t>             Sada číslo:    3            Pořadové číslo DUM:  </a:t>
            </a:r>
            <a:r>
              <a:rPr lang="cs-CZ" b="1" dirty="0" smtClean="0"/>
              <a:t>18 </a:t>
            </a:r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Vlasta </a:t>
            </a:r>
            <a:r>
              <a:rPr lang="cs-CZ" dirty="0" err="1" smtClean="0"/>
              <a:t>Mrkáčková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3582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53614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Opakování základních početních výkonů s mnohočleny – sčítání</a:t>
            </a:r>
            <a:r>
              <a:rPr lang="cs-CZ" sz="1600" dirty="0"/>
              <a:t> </a:t>
            </a:r>
            <a:r>
              <a:rPr lang="cs-CZ" sz="1600" dirty="0" smtClean="0"/>
              <a:t>a</a:t>
            </a:r>
            <a:r>
              <a:rPr lang="cs-CZ" sz="1600" dirty="0" smtClean="0"/>
              <a:t> odčítání mnohočlenů, násobení mnohočlenu jednočlenem a násobení mnohočlenů.</a:t>
            </a:r>
            <a:endParaRPr lang="cs-CZ" sz="1600" dirty="0"/>
          </a:p>
          <a:p>
            <a:r>
              <a:rPr lang="cs-CZ" sz="1600" b="1" dirty="0" smtClean="0"/>
              <a:t>Očekávaný </a:t>
            </a:r>
            <a:r>
              <a:rPr lang="cs-CZ" sz="1600" b="1" dirty="0" smtClean="0"/>
              <a:t>výstup:   </a:t>
            </a:r>
            <a:r>
              <a:rPr lang="cs-CZ" sz="1600" dirty="0" smtClean="0"/>
              <a:t>Žák zvládne  </a:t>
            </a:r>
            <a:r>
              <a:rPr lang="cs-CZ" sz="1600" dirty="0" smtClean="0"/>
              <a:t>správně sečíst, odečíst i vynásobit zadané mnoho i jednočleny</a:t>
            </a:r>
            <a:endParaRPr lang="cs-CZ" sz="1600" dirty="0" smtClean="0"/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13 - 14 let</a:t>
            </a:r>
          </a:p>
          <a:p>
            <a:r>
              <a:rPr lang="cs-CZ" sz="1600" b="1" dirty="0" smtClean="0"/>
              <a:t>Klíčová slova: </a:t>
            </a:r>
            <a:r>
              <a:rPr lang="cs-CZ" sz="1600" dirty="0" smtClean="0"/>
              <a:t>Sčítání, odčítání a násobení jedno a mnohočlenů</a:t>
            </a:r>
            <a:endParaRPr lang="cs-CZ" sz="1600" dirty="0" smtClean="0"/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sešity žáků</a:t>
            </a:r>
            <a:br>
              <a:rPr lang="cs-CZ" sz="1600" dirty="0" smtClean="0"/>
            </a:br>
            <a:r>
              <a:rPr lang="cs-CZ" sz="1600" b="1" dirty="0" smtClean="0"/>
              <a:t>Potřebný čas pro výuku DUM:  </a:t>
            </a:r>
            <a:r>
              <a:rPr lang="cs-CZ" sz="1600" dirty="0" smtClean="0"/>
              <a:t>45 minut </a:t>
            </a:r>
            <a:r>
              <a:rPr lang="cs-CZ" sz="1600" b="1" dirty="0" smtClean="0"/>
              <a:t> </a:t>
            </a:r>
          </a:p>
          <a:p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Prezentace obsahuje zadání samostatné práce pro žáky, která obsahuje úlohy na sčítání, odčítání a násobení jedno a dvojčlenů. Jako prémiová úloha je zde i násobení trojčlenů. </a:t>
            </a:r>
            <a:r>
              <a:rPr lang="cs-CZ" sz="1600" dirty="0" smtClean="0"/>
              <a:t>Po vypracování zadaných úloh je vhodné provést např. rychlou vzájemnou kontrolu výsledků.</a:t>
            </a:r>
            <a:r>
              <a:rPr lang="cs-CZ" sz="1600" dirty="0"/>
              <a:t> Těžiště hodiny spočívá v rozboru chyb samostatné práce. </a:t>
            </a:r>
            <a:r>
              <a:rPr lang="cs-CZ" sz="1600" dirty="0" smtClean="0"/>
              <a:t>Pro žáky, kteří práci zvládnou bez větších chyb, je zde zadání dalších příkladů k procvičení násobení, ve kterých se budou vyvozovat vzorce pro </a:t>
            </a:r>
            <a:r>
              <a:rPr lang="cs-CZ" sz="1600" dirty="0" err="1" smtClean="0"/>
              <a:t>dvojmoc</a:t>
            </a:r>
            <a:r>
              <a:rPr lang="cs-CZ" sz="1600" dirty="0" smtClean="0"/>
              <a:t> dvojčlenů. S chybujícími žáky je pak vhodné celou práci znovu projít krok po kroku a zdůvodňovat všechny postupy. Chyby často vznikají tím, že si žáci pletou postupy při sčítání a odčítání s násobením. Na závěr je   snadné zkontrolovat výsledky práce skupiny, která pracovala samostatně. Všichni žáci  uvidí, že některé </a:t>
            </a:r>
            <a:r>
              <a:rPr lang="cs-CZ" sz="1600" dirty="0"/>
              <a:t>p</a:t>
            </a:r>
            <a:r>
              <a:rPr lang="cs-CZ" sz="1600" dirty="0" smtClean="0"/>
              <a:t>říklady mají zajímavé výsledky. K podobným úlohám se vrátíme  v následující hodině.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66263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Přehled počítání s mnohočleny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366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Dej pozor, kdy budeš sčítat a odčítat a kdy násobit.  </a:t>
            </a:r>
            <a:br>
              <a:rPr lang="cs-CZ" sz="2800" dirty="0" smtClean="0"/>
            </a:br>
            <a:r>
              <a:rPr lang="cs-CZ" sz="2800" dirty="0"/>
              <a:t>P</a:t>
            </a:r>
            <a:r>
              <a:rPr lang="cs-CZ" sz="2800" dirty="0" smtClean="0"/>
              <a:t>ečlivě hlídej znaménka! </a:t>
            </a:r>
            <a:r>
              <a:rPr lang="cs-CZ" sz="2800" dirty="0" smtClean="0">
                <a:solidFill>
                  <a:srgbClr val="FF0000"/>
                </a:solidFill>
              </a:rPr>
              <a:t>Pracuj samostatně!</a:t>
            </a:r>
            <a:endParaRPr lang="cs-CZ" sz="28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1)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−2−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3)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4)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+6∙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</m:d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5)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+5</m:t>
                        </m:r>
                      </m:e>
                    </m:d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6)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Prémie: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(3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+5)∙(4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ea typeface="Cambria Math"/>
                      </a:rPr>
                      <m:t>+3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−6)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4857403"/>
              </a:xfrm>
              <a:blipFill rotWithShape="1">
                <a:blip r:embed="rId2"/>
                <a:stretch>
                  <a:fillRect l="-1852" b="-5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9397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Zkontroluj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−2−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𝒎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𝟏</m:t>
                    </m:r>
                  </m:oMath>
                </a14:m>
                <a:endParaRPr lang="cs-CZ" b="1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3</a:t>
                </a:r>
                <a:r>
                  <a:rPr lang="cs-CZ" dirty="0" smtClean="0"/>
                  <a:t>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b="1" i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𝟐𝟑</m:t>
                    </m:r>
                  </m:oMath>
                </a14:m>
                <a:endParaRPr lang="cs-CZ" b="1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4</a:t>
                </a:r>
                <a:r>
                  <a:rPr lang="cs-CZ" dirty="0" smtClean="0"/>
                  <a:t>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+6∙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>
                        <a:solidFill>
                          <a:srgbClr val="FF0000"/>
                        </a:solidFill>
                        <a:latin typeface="Cambria Math"/>
                      </a:rPr>
                      <m:t>𝟐𝟎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>
                        <a:latin typeface="Cambria Math"/>
                      </a:rPr>
                      <m:t>−</m:t>
                    </m:r>
                    <m:r>
                      <a:rPr lang="cs-CZ" b="1" i="1">
                        <a:latin typeface="Cambria Math"/>
                      </a:rPr>
                      <m:t>𝟖</m:t>
                    </m:r>
                    <m:r>
                      <a:rPr lang="cs-CZ" b="1" i="1">
                        <a:latin typeface="Cambria Math"/>
                      </a:rPr>
                      <m:t>𝒙</m:t>
                    </m:r>
                  </m:oMath>
                </a14:m>
                <a:endParaRPr lang="cs-CZ" b="1" dirty="0"/>
              </a:p>
              <a:p>
                <a:pPr marL="0" indent="0">
                  <a:buNone/>
                </a:pPr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5</a:t>
                </a:r>
                <a:r>
                  <a:rPr lang="cs-CZ" dirty="0" smtClean="0"/>
                  <a:t>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0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𝟑𝟓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6)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𝟏𝟔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𝟗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Prémie</a:t>
                </a:r>
                <a:r>
                  <a:rPr lang="cs-CZ" dirty="0"/>
                  <a:t>: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</a:rPr>
                          <m:t>−2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i="1">
                        <a:latin typeface="Cambria Math"/>
                      </a:rPr>
                      <m:t>∙</m:t>
                    </m:r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  <a:ea typeface="Cambria Math"/>
                          </a:rPr>
                          <m:t>+3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−6</m:t>
                        </m:r>
                      </m:e>
                    </m:d>
                  </m:oMath>
                </a14:m>
                <a:endParaRPr lang="cs-CZ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𝟏𝟐</m:t>
                      </m:r>
                      <m:sSup>
                        <m:sSupPr>
                          <m:ctrlPr>
                            <a:rPr lang="cs-CZ" b="1" i="1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>
                              <a:latin typeface="Cambria Math"/>
                            </a:rPr>
                            <m:t>𝟒</m:t>
                          </m:r>
                        </m:sup>
                      </m:sSup>
                      <m:r>
                        <a:rPr lang="cs-CZ" b="1" i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b="1" i="1">
                          <a:solidFill>
                            <a:srgbClr val="0070C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b="1" i="1">
                          <a:solidFill>
                            <a:srgbClr val="0070C0"/>
                          </a:solidFill>
                          <a:latin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>
                          <a:solidFill>
                            <a:srgbClr val="00B050"/>
                          </a:solidFill>
                          <a:latin typeface="Cambria Math"/>
                        </a:rPr>
                        <m:t>+</m:t>
                      </m:r>
                      <m:r>
                        <a:rPr lang="cs-CZ" b="1" i="1">
                          <a:solidFill>
                            <a:srgbClr val="00B050"/>
                          </a:solidFill>
                          <a:latin typeface="Cambria Math"/>
                        </a:rPr>
                        <m:t>𝟏𝟕</m:t>
                      </m:r>
                      <m:r>
                        <a:rPr lang="cs-CZ" b="1" i="1">
                          <a:solidFill>
                            <a:srgbClr val="00B050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>
                          <a:latin typeface="Cambria Math"/>
                        </a:rPr>
                        <m:t>−</m:t>
                      </m:r>
                      <m:r>
                        <a:rPr lang="cs-CZ" b="1" i="1">
                          <a:latin typeface="Cambria Math"/>
                        </a:rPr>
                        <m:t>𝟑𝟎</m:t>
                      </m:r>
                    </m:oMath>
                  </m:oMathPara>
                </a14:m>
                <a:endParaRPr lang="cs-CZ" b="1" dirty="0"/>
              </a:p>
              <a:p>
                <a:pPr marL="0" indent="0">
                  <a:buNone/>
                </a:pPr>
                <a:endParaRPr lang="cs-CZ" dirty="0">
                  <a:ea typeface="Cambria Math"/>
                </a:endParaRPr>
              </a:p>
              <a:p>
                <a:pPr marL="0" indent="0">
                  <a:buNone/>
                </a:pPr>
                <a:endParaRPr lang="cs-CZ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  <a:blipFill rotWithShape="1">
                <a:blip r:embed="rId2"/>
                <a:stretch>
                  <a:fillRect l="-1333" t="-20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851920" y="620688"/>
            <a:ext cx="1440160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84168" y="1412776"/>
            <a:ext cx="158417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88024" y="2204864"/>
            <a:ext cx="1584176" cy="5889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96136" y="2996952"/>
            <a:ext cx="2376264" cy="5299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9912" y="3861048"/>
            <a:ext cx="2376264" cy="5832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103948" y="4725144"/>
            <a:ext cx="2376264" cy="5832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192288" y="5949280"/>
            <a:ext cx="4719972" cy="58327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877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Zkontroluj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−2−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+4−2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3)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10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−20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−9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𝟐𝟑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+6∙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−8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+10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−12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−18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𝟐𝟎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𝟖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5)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−14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+15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−35=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𝟑𝟓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6)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16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+12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𝑥𝑦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−12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𝟏𝟔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𝟗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  <a:blipFill rotWithShape="1">
                <a:blip r:embed="rId2"/>
                <a:stretch>
                  <a:fillRect l="-889" t="-1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275856" y="626127"/>
            <a:ext cx="223224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508104" y="653533"/>
            <a:ext cx="180020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4262" y="1725038"/>
            <a:ext cx="3623681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00055" y="1725038"/>
            <a:ext cx="181184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4262" y="2708920"/>
            <a:ext cx="2543562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987824" y="2708920"/>
            <a:ext cx="2018151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4261" y="3717032"/>
            <a:ext cx="3552637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96898" y="3643830"/>
            <a:ext cx="187947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79784" y="4365104"/>
            <a:ext cx="322842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2928" y="4697423"/>
            <a:ext cx="239088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485494" y="5263211"/>
            <a:ext cx="3822810" cy="6480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69170" y="5695259"/>
            <a:ext cx="261061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44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Zkontroluj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1)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−4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𝑥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2)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−2−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−5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dirty="0" smtClean="0"/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−2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+4−2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  <m:r>
                      <a:rPr lang="cs-CZ" b="1" i="1" smtClean="0">
                        <a:ln w="18000">
                          <a:solidFill>
                            <a:schemeClr val="accent2">
                              <a:satMod val="140000"/>
                            </a:schemeClr>
                          </a:solidFill>
                          <a:prstDash val="solid"/>
                          <a:miter lim="800000"/>
                        </a:ln>
                        <a:noFill/>
                        <a:effectLst>
                          <a:outerShdw blurRad="25500" dist="23000" dir="7020000" algn="tl">
                            <a:srgbClr val="000000">
                              <a:alpha val="50000"/>
                            </a:srgbClr>
                          </a:outerShdw>
                        </a:effectLst>
                        <a:latin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</a:rPr>
                      <m:t>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𝒎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𝟏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3)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</m:oMath>
                </a14:m>
                <a:endParaRPr lang="cs-CZ" b="0" i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10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−20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−9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−3=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𝒚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𝟐𝟑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4)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−4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∙2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+6∙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−8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+10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−12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−18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𝟐𝟎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𝟖</m:t>
                    </m:r>
                    <m:r>
                      <a:rPr lang="cs-CZ" b="1" i="1" smtClean="0">
                        <a:latin typeface="Cambria Math"/>
                      </a:rPr>
                      <m:t>𝒙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5)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−14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+15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−35=</m:t>
                    </m:r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+</m:t>
                    </m:r>
                    <m:r>
                      <a:rPr lang="cs-CZ" b="1" i="1" smtClean="0">
                        <a:solidFill>
                          <a:srgbClr val="0070C0"/>
                        </a:solidFill>
                        <a:latin typeface="Cambria Math"/>
                      </a:rPr>
                      <m:t>𝒂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𝟑𝟓</m:t>
                    </m:r>
                  </m:oMath>
                </a14:m>
                <a:endParaRPr lang="cs-CZ" b="1" dirty="0" smtClean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dirty="0" smtClean="0"/>
                  <a:t>6)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16</m:t>
                    </m:r>
                    <m:sSup>
                      <m:sSupPr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+12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𝑥𝑦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−12</m:t>
                    </m:r>
                    <m:r>
                      <a:rPr lang="cs-CZ" b="0" i="1" smtClean="0">
                        <a:solidFill>
                          <a:srgbClr val="0070C0"/>
                        </a:solidFill>
                        <a:latin typeface="Cambria Math"/>
                        <a:ea typeface="Cambria Math"/>
                      </a:rPr>
                      <m:t>𝑥𝑦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−9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= </a:t>
                </a: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FF0000"/>
                        </a:solidFill>
                        <a:latin typeface="Cambria Math"/>
                      </a:rPr>
                      <m:t>𝟏𝟔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𝟗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𝒚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692696"/>
                <a:ext cx="8229600" cy="5832648"/>
              </a:xfrm>
              <a:blipFill rotWithShape="1">
                <a:blip r:embed="rId2"/>
                <a:stretch>
                  <a:fillRect l="-889" t="-1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995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Podařilo se?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b="0" dirty="0" smtClean="0"/>
                  <a:t>Prémie: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+5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∙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+3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−6</m:t>
                        </m:r>
                      </m:e>
                    </m:d>
                  </m:oMath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b="0" dirty="0" smtClean="0"/>
                  <a:t>=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12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−8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+20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FF0000"/>
                        </a:solidFill>
                        <a:latin typeface="Cambria Math"/>
                      </a:rPr>
                      <m:t>+9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−6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00B050"/>
                        </a:solidFill>
                        <a:latin typeface="Cambria Math"/>
                      </a:rPr>
                      <m:t>+15</m:t>
                    </m:r>
                    <m:r>
                      <a:rPr lang="cs-CZ" sz="2400" b="0" i="1" smtClean="0">
                        <a:solidFill>
                          <a:srgbClr val="00B050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solidFill>
                          <a:srgbClr val="0070C0"/>
                        </a:solidFill>
                        <a:latin typeface="Cambria Math"/>
                      </a:rPr>
                      <m:t>−18</m:t>
                    </m:r>
                    <m:sSup>
                      <m:sSupPr>
                        <m:ctrlP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sz="24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solidFill>
                          <a:srgbClr val="00B050"/>
                        </a:solidFill>
                        <a:latin typeface="Cambria Math"/>
                      </a:rPr>
                      <m:t>+12</m:t>
                    </m:r>
                    <m:r>
                      <a:rPr lang="cs-CZ" sz="2400" b="0" i="1" smtClean="0">
                        <a:solidFill>
                          <a:srgbClr val="00B050"/>
                        </a:solidFill>
                        <a:latin typeface="Cambria Math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</a:rPr>
                      <m:t>−30</m:t>
                    </m:r>
                  </m:oMath>
                </a14:m>
                <a:endParaRPr lang="cs-CZ" sz="2400" dirty="0"/>
              </a:p>
              <a:p>
                <a:pPr marL="0" indent="0">
                  <a:buNone/>
                </a:pPr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</a:rPr>
                      <m:t>𝟏𝟐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0070C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solidFill>
                          <a:srgbClr val="0070C0"/>
                        </a:solidFill>
                        <a:latin typeface="Cambria Math"/>
                      </a:rPr>
                      <m:t>𝟒</m:t>
                    </m:r>
                    <m:sSup>
                      <m:sSup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solidFill>
                          <a:srgbClr val="00B05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1" smtClean="0">
                        <a:solidFill>
                          <a:srgbClr val="00B050"/>
                        </a:solidFill>
                        <a:latin typeface="Cambria Math"/>
                      </a:rPr>
                      <m:t>𝟏𝟕</m:t>
                    </m:r>
                    <m:r>
                      <a:rPr lang="cs-CZ" sz="2400" b="1" i="1" smtClean="0">
                        <a:solidFill>
                          <a:srgbClr val="00B050"/>
                        </a:solidFill>
                        <a:latin typeface="Cambria Math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</a:rPr>
                      <m:t>𝟑𝟎</m:t>
                    </m:r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6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48757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Mají zajímavé výsledky?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544616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+3)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+9=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+12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b)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−3)(5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−3)=25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−15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−30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c)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=49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−14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+14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 </m:t>
                    </m:r>
                  </m:oMath>
                </a14:m>
                <a:r>
                  <a:rPr lang="cs-CZ" dirty="0" smtClean="0"/>
                  <a:t>4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49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−4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d)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544616"/>
              </a:xfrm>
              <a:blipFill rotWithShape="1">
                <a:blip r:embed="rId2"/>
                <a:stretch>
                  <a:fillRect l="-1704" t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851920" y="908720"/>
            <a:ext cx="388843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1298995"/>
            <a:ext cx="302433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2704906"/>
            <a:ext cx="3024336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2204864"/>
            <a:ext cx="417646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4077072"/>
            <a:ext cx="2808312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79912" y="3501008"/>
            <a:ext cx="417646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5445224"/>
            <a:ext cx="2160240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6856" y="4875909"/>
            <a:ext cx="4315544" cy="5760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679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Mají zajímavé výsledky?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08720"/>
                <a:ext cx="8229600" cy="5544616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a)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+3)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+6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+9=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b="0" dirty="0" smtClean="0"/>
                  <a:t>    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+12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b)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−3)(5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−3)=25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−15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25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−30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b="0" i="1" smtClean="0">
                        <a:latin typeface="Cambria Math"/>
                      </a:rPr>
                      <m:t>+9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c)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  <m:r>
                          <a:rPr lang="cs-CZ" b="0" i="1" smtClean="0"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=49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−14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+14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− </m:t>
                    </m:r>
                  </m:oMath>
                </a14:m>
                <a:r>
                  <a:rPr lang="cs-CZ" dirty="0" smtClean="0"/>
                  <a:t>4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= 49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−4</m:t>
                    </m:r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d) (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−3</m:t>
                    </m:r>
                    <m:r>
                      <a:rPr lang="cs-CZ" b="0" i="1" smtClean="0">
                        <a:latin typeface="Cambria Math"/>
                      </a:rPr>
                      <m:t>𝑎𝑏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</a:p>
              <a:p>
                <a:pPr marL="0" indent="0">
                  <a:buNone/>
                </a:pP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9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08720"/>
                <a:ext cx="8229600" cy="5544616"/>
              </a:xfrm>
              <a:blipFill rotWithShape="1">
                <a:blip r:embed="rId2"/>
                <a:stretch>
                  <a:fillRect l="-1704" t="-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959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1398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Přehled počítání s mnohočleny</vt:lpstr>
      <vt:lpstr>Dej pozor, kdy budeš sčítat a odčítat a kdy násobit.   Pečlivě hlídej znaménka! Pracuj samostatně!</vt:lpstr>
      <vt:lpstr>Zkontroluj</vt:lpstr>
      <vt:lpstr>Zkontroluj</vt:lpstr>
      <vt:lpstr>Zkontroluj</vt:lpstr>
      <vt:lpstr>Podařilo se?</vt:lpstr>
      <vt:lpstr>Mají zajímavé výsledky?</vt:lpstr>
      <vt:lpstr>Mají zajímavé výsledky?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Přehled počítání s mnohočleny</dc:title>
  <dc:creator>mrkackovav</dc:creator>
  <cp:lastModifiedBy>mrkackovav</cp:lastModifiedBy>
  <cp:revision>14</cp:revision>
  <dcterms:created xsi:type="dcterms:W3CDTF">2013-02-06T18:38:34Z</dcterms:created>
  <dcterms:modified xsi:type="dcterms:W3CDTF">2013-03-03T23:00:26Z</dcterms:modified>
</cp:coreProperties>
</file>