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sldIdLst>
    <p:sldId id="280" r:id="rId4"/>
    <p:sldId id="281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72" r:id="rId18"/>
    <p:sldId id="268" r:id="rId19"/>
    <p:sldId id="275" r:id="rId20"/>
    <p:sldId id="274" r:id="rId21"/>
    <p:sldId id="273" r:id="rId22"/>
    <p:sldId id="271" r:id="rId23"/>
    <p:sldId id="276" r:id="rId24"/>
    <p:sldId id="279" r:id="rId25"/>
    <p:sldId id="278" r:id="rId26"/>
    <p:sldId id="277" r:id="rId27"/>
    <p:sldId id="269" r:id="rId28"/>
    <p:sldId id="282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1DCB58-763B-43B9-82A3-EE2E24758870}" type="presOf" srcId="{914700B9-77B5-440A-A438-DE98B6D4894D}" destId="{E73F1C26-6DCD-4001-88B9-355E01E2BCE7}" srcOrd="0" destOrd="0" presId="urn:microsoft.com/office/officeart/2005/8/layout/target3"/>
    <dgm:cxn modelId="{9B23CC6A-704B-4F2B-A19C-3C279ADD28EB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3BEA1499-0C14-4DD2-961B-A0B0687B9EDD}" type="presOf" srcId="{914700B9-77B5-440A-A438-DE98B6D4894D}" destId="{BD9AF279-D483-48F2-BBBD-45F8E8923512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0C4B78BD-5F93-47E7-A872-6DC8D6976A53}" type="presOf" srcId="{27FE2D31-D344-4B63-A89A-A89AB0D9F3E3}" destId="{FE47432B-CA46-450C-8D8F-66C300A95B52}" srcOrd="0" destOrd="0" presId="urn:microsoft.com/office/officeart/2005/8/layout/target3"/>
    <dgm:cxn modelId="{EE9C5705-55F6-4D70-9C56-AC4AB7F87016}" type="presOf" srcId="{130831A4-0540-4EC5-8F5A-93030E89D2D9}" destId="{F69CC921-512E-49F4-824C-A648EC5F27A5}" srcOrd="0" destOrd="0" presId="urn:microsoft.com/office/officeart/2005/8/layout/target3"/>
    <dgm:cxn modelId="{AF4BD048-6335-420D-8014-5A4798115912}" type="presOf" srcId="{130831A4-0540-4EC5-8F5A-93030E89D2D9}" destId="{8E23E229-92FC-49D1-B5FE-0303176B8A4E}" srcOrd="1" destOrd="0" presId="urn:microsoft.com/office/officeart/2005/8/layout/target3"/>
    <dgm:cxn modelId="{ADEC8864-82A1-4468-8DBA-16A51CAF8138}" type="presOf" srcId="{100B6B2E-82E6-4C11-B19B-F2DB3A0EA64F}" destId="{645AA564-2E9E-4954-AD87-AE01782CEC59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088DC266-F177-433A-858F-A5C09C147A99}" type="presOf" srcId="{100B6B2E-82E6-4C11-B19B-F2DB3A0EA64F}" destId="{DBA8199F-D892-4A8E-A352-2B7844050E09}" srcOrd="1" destOrd="0" presId="urn:microsoft.com/office/officeart/2005/8/layout/target3"/>
    <dgm:cxn modelId="{042C3C36-F871-4DDC-A374-CAB37DAFAB12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9AA7B868-7032-4AAF-881C-DD8FF19D8204}" type="presParOf" srcId="{FE47432B-CA46-450C-8D8F-66C300A95B52}" destId="{B522209E-30D0-49D6-A340-2D383A11C668}" srcOrd="0" destOrd="0" presId="urn:microsoft.com/office/officeart/2005/8/layout/target3"/>
    <dgm:cxn modelId="{453C6803-34AE-4763-BD94-A3105FFB19A4}" type="presParOf" srcId="{FE47432B-CA46-450C-8D8F-66C300A95B52}" destId="{ED5A8377-51D5-4DC5-B0E7-680166966720}" srcOrd="1" destOrd="0" presId="urn:microsoft.com/office/officeart/2005/8/layout/target3"/>
    <dgm:cxn modelId="{2CAD6EE1-7BA5-42F2-8789-674F4D6D6BBD}" type="presParOf" srcId="{FE47432B-CA46-450C-8D8F-66C300A95B52}" destId="{F69CC921-512E-49F4-824C-A648EC5F27A5}" srcOrd="2" destOrd="0" presId="urn:microsoft.com/office/officeart/2005/8/layout/target3"/>
    <dgm:cxn modelId="{18BE6E44-473C-4B91-907F-BC0E753D84AD}" type="presParOf" srcId="{FE47432B-CA46-450C-8D8F-66C300A95B52}" destId="{61C9CE18-EDA6-4EDF-BA1C-09779D38FBBF}" srcOrd="3" destOrd="0" presId="urn:microsoft.com/office/officeart/2005/8/layout/target3"/>
    <dgm:cxn modelId="{C63146FD-8521-4DE1-ACC3-93BD326BC4DA}" type="presParOf" srcId="{FE47432B-CA46-450C-8D8F-66C300A95B52}" destId="{D60DEAAB-7AFE-435A-ACF6-18851E4B0426}" srcOrd="4" destOrd="0" presId="urn:microsoft.com/office/officeart/2005/8/layout/target3"/>
    <dgm:cxn modelId="{BDE26C4A-CA07-4C06-9E36-8EC38DF1ECD7}" type="presParOf" srcId="{FE47432B-CA46-450C-8D8F-66C300A95B52}" destId="{F7B3C0B7-F0F7-4F49-B02C-3630F8C5FAE5}" srcOrd="5" destOrd="0" presId="urn:microsoft.com/office/officeart/2005/8/layout/target3"/>
    <dgm:cxn modelId="{971A9F6F-1AE2-4F49-81BA-0DB74788F8FF}" type="presParOf" srcId="{FE47432B-CA46-450C-8D8F-66C300A95B52}" destId="{C9DA9446-E2D3-4F6A-8960-3CADFBF870B8}" srcOrd="6" destOrd="0" presId="urn:microsoft.com/office/officeart/2005/8/layout/target3"/>
    <dgm:cxn modelId="{FDAFC8F3-2BC8-468D-AB7B-513AD206AE03}" type="presParOf" srcId="{FE47432B-CA46-450C-8D8F-66C300A95B52}" destId="{9726EC6F-D322-4CD3-B489-1BE3DF7CE70B}" srcOrd="7" destOrd="0" presId="urn:microsoft.com/office/officeart/2005/8/layout/target3"/>
    <dgm:cxn modelId="{24C78FB8-A8A6-426F-84CF-A3C57AA8C900}" type="presParOf" srcId="{FE47432B-CA46-450C-8D8F-66C300A95B52}" destId="{645AA564-2E9E-4954-AD87-AE01782CEC59}" srcOrd="8" destOrd="0" presId="urn:microsoft.com/office/officeart/2005/8/layout/target3"/>
    <dgm:cxn modelId="{6E28825C-3E51-40E5-8A20-5855F027C944}" type="presParOf" srcId="{FE47432B-CA46-450C-8D8F-66C300A95B52}" destId="{8538CAC4-6A86-42B8-B5AF-2FF155DB9D02}" srcOrd="9" destOrd="0" presId="urn:microsoft.com/office/officeart/2005/8/layout/target3"/>
    <dgm:cxn modelId="{BDB4A293-38A1-4950-A718-4709994892E0}" type="presParOf" srcId="{FE47432B-CA46-450C-8D8F-66C300A95B52}" destId="{26FD6024-A07F-46D0-8BC0-B5E595C5673D}" srcOrd="10" destOrd="0" presId="urn:microsoft.com/office/officeart/2005/8/layout/target3"/>
    <dgm:cxn modelId="{EECF66E4-14CB-42BB-AAA0-70C2B2A0B947}" type="presParOf" srcId="{FE47432B-CA46-450C-8D8F-66C300A95B52}" destId="{E73F1C26-6DCD-4001-88B9-355E01E2BCE7}" srcOrd="11" destOrd="0" presId="urn:microsoft.com/office/officeart/2005/8/layout/target3"/>
    <dgm:cxn modelId="{CBE75B04-3544-427E-8931-503E6F9E2907}" type="presParOf" srcId="{FE47432B-CA46-450C-8D8F-66C300A95B52}" destId="{8E23E229-92FC-49D1-B5FE-0303176B8A4E}" srcOrd="12" destOrd="0" presId="urn:microsoft.com/office/officeart/2005/8/layout/target3"/>
    <dgm:cxn modelId="{F12CDC63-303D-4D20-8576-E62F5E82362D}" type="presParOf" srcId="{FE47432B-CA46-450C-8D8F-66C300A95B52}" destId="{8467D0EB-87A2-4285-8ACA-0398EFBF29BC}" srcOrd="13" destOrd="0" presId="urn:microsoft.com/office/officeart/2005/8/layout/target3"/>
    <dgm:cxn modelId="{E01D37A1-4074-4F88-8893-46FB966561C9}" type="presParOf" srcId="{FE47432B-CA46-450C-8D8F-66C300A95B52}" destId="{DBA8199F-D892-4A8E-A352-2B7844050E09}" srcOrd="14" destOrd="0" presId="urn:microsoft.com/office/officeart/2005/8/layout/target3"/>
    <dgm:cxn modelId="{E7C3D4CE-A750-43AD-AD6E-FB4607983ABC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3FC19-D748-41D3-8E20-5DBE8E011BB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5760D-1F20-4590-A475-2AADB8F56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3FC19-D748-41D3-8E20-5DBE8E011BB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5760D-1F20-4590-A475-2AADB8F56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3FC19-D748-41D3-8E20-5DBE8E011BB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5760D-1F20-4590-A475-2AADB8F56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3FC19-D748-41D3-8E20-5DBE8E011BB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5760D-1F20-4590-A475-2AADB8F56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3FC19-D748-41D3-8E20-5DBE8E011BB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5760D-1F20-4590-A475-2AADB8F56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3FC19-D748-41D3-8E20-5DBE8E011BB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5760D-1F20-4590-A475-2AADB8F56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3FC19-D748-41D3-8E20-5DBE8E011BB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5760D-1F20-4590-A475-2AADB8F56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3FC19-D748-41D3-8E20-5DBE8E011BB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5760D-1F20-4590-A475-2AADB8F56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3FC19-D748-41D3-8E20-5DBE8E011BB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5760D-1F20-4590-A475-2AADB8F5620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3FC19-D748-41D3-8E20-5DBE8E011BB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5760D-1F20-4590-A475-2AADB8F56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3FC19-D748-41D3-8E20-5DBE8E011BB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5760D-1F20-4590-A475-2AADB8F56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17406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99592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20333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04042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28233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462328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08234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55520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47645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82121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501086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916738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751417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0933200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9374894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299541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82197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1431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817849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40015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7384554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1355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3A3FC19-D748-41D3-8E20-5DBE8E011BB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3B5760D-1F20-4590-A475-2AADB8F56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31019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65677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slide" Target="slide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slide" Target="slide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613221711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72059806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VY_32_INOVACE_02_S02-Čj-3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2. třídy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24290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07969996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- hra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</a:t>
                      </a:r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 a  procvičování učiva 2.třídy formou hry.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hrají hru podle doporučených pravidel.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83483077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 opakování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procvičení učiva 2. třídy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vybrat správné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řešení daného úkolu a odůvodňuje své rozhodnutí.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421803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476672"/>
            <a:ext cx="7117180" cy="1470025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OPAKOVÁNÍ UČIVA z 2.TŘÍDY – český jazyk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2204864"/>
            <a:ext cx="7117180" cy="3024336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POSTUPOVAČKA  ,, JE PRAVDA , že ….  ,,</a:t>
            </a:r>
          </a:p>
          <a:p>
            <a:r>
              <a:rPr lang="cs-CZ" dirty="0" smtClean="0"/>
              <a:t>PRAVIDLA – Mohou hrát 2 družstva nebo i jen 1 hráč, kterému měříme čas. Při duelu 2 družstev se střídají hráči z každého družstva (body si zapisujte zvlášť). Při správné odpovědi postupuješ k další otázce, </a:t>
            </a:r>
            <a:r>
              <a:rPr lang="cs-CZ" dirty="0" smtClean="0"/>
              <a:t>                při </a:t>
            </a:r>
            <a:r>
              <a:rPr lang="cs-CZ" dirty="0" smtClean="0"/>
              <a:t>chybné odpovědi se můžeš vrátit o 1 krok zpět </a:t>
            </a:r>
            <a:r>
              <a:rPr lang="cs-CZ" dirty="0" smtClean="0"/>
              <a:t>                 a </a:t>
            </a:r>
            <a:r>
              <a:rPr lang="cs-CZ" dirty="0" smtClean="0"/>
              <a:t>chybu napravit, nebo hra končí a spočítáte získaná jablíčka. </a:t>
            </a:r>
          </a:p>
        </p:txBody>
      </p:sp>
      <p:pic>
        <p:nvPicPr>
          <p:cNvPr id="4" name="Picture 3" descr="C:\Users\ucitel\AppData\Local\Microsoft\Windows\Temporary Internet Files\Content.IE5\UZPPGRYR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9869" y="5085184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ucitel\AppData\Local\Microsoft\Windows\Temporary Internet Files\Content.IE5\UK8A6QM4\MC9004343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901796"/>
            <a:ext cx="1339679" cy="1364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1600" y="6021288"/>
            <a:ext cx="77855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CHYBNÉ ODPOVĚDI OPRAV  !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528311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476672"/>
            <a:ext cx="382829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JE PRAVDA, že ….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755576" y="1556792"/>
            <a:ext cx="4464496" cy="388843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Zkosené hrany 4"/>
          <p:cNvSpPr/>
          <p:nvPr/>
        </p:nvSpPr>
        <p:spPr>
          <a:xfrm>
            <a:off x="6346549" y="2276872"/>
            <a:ext cx="1572308" cy="1042416"/>
          </a:xfrm>
          <a:prstGeom prst="beve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ANO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6346549" y="3507579"/>
            <a:ext cx="1572308" cy="1042416"/>
          </a:xfrm>
          <a:prstGeom prst="beve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bg1"/>
                </a:solidFill>
              </a:rPr>
              <a:t>NE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37394" y="5877272"/>
            <a:ext cx="19210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1.ÚKOL</a:t>
            </a:r>
            <a:endParaRPr lang="cs-CZ" sz="3600" dirty="0"/>
          </a:p>
        </p:txBody>
      </p:sp>
      <p:sp>
        <p:nvSpPr>
          <p:cNvPr id="11" name="Tlačítko akce: Vlastní 10">
            <a:hlinkClick r:id="rId2" action="ppaction://hlinksldjump" highlightClick="1"/>
          </p:cNvPr>
          <p:cNvSpPr/>
          <p:nvPr/>
        </p:nvSpPr>
        <p:spPr>
          <a:xfrm>
            <a:off x="6373223" y="2286654"/>
            <a:ext cx="1545633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Vlastní 12">
            <a:hlinkClick r:id="rId3" action="ppaction://hlinksldjump" highlightClick="1"/>
          </p:cNvPr>
          <p:cNvSpPr/>
          <p:nvPr/>
        </p:nvSpPr>
        <p:spPr>
          <a:xfrm>
            <a:off x="6373222" y="3501007"/>
            <a:ext cx="1545633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005550" y="2411347"/>
            <a:ext cx="4161845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HLÁSKY rozdělujeme na:</a:t>
            </a:r>
          </a:p>
          <a:p>
            <a:endParaRPr lang="cs-CZ" sz="2400" dirty="0"/>
          </a:p>
          <a:p>
            <a:r>
              <a:rPr lang="cs-CZ" sz="2400" dirty="0" smtClean="0"/>
              <a:t>  A)    MĚKKÉ</a:t>
            </a:r>
          </a:p>
          <a:p>
            <a:endParaRPr lang="cs-CZ" sz="2400" dirty="0"/>
          </a:p>
          <a:p>
            <a:r>
              <a:rPr lang="cs-CZ" sz="2400" dirty="0" smtClean="0"/>
              <a:t>  B)    TVRDÉ</a:t>
            </a:r>
          </a:p>
          <a:p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C)    DVOJHLÁSKY</a:t>
            </a:r>
          </a:p>
        </p:txBody>
      </p:sp>
    </p:spTree>
    <p:extLst>
      <p:ext uri="{BB962C8B-B14F-4D97-AF65-F5344CB8AC3E}">
        <p14:creationId xmlns:p14="http://schemas.microsoft.com/office/powerpoint/2010/main" xmlns="" val="3903575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citel\AppData\Local\Microsoft\Windows\Temporary Internet Files\Content.IE5\UK8A6QM4\MC9004343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772816"/>
            <a:ext cx="2522075" cy="2568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5157192"/>
            <a:ext cx="820609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Chceš-li se vrátit o 1 krok zpět, klikni na policistu!</a:t>
            </a:r>
          </a:p>
          <a:p>
            <a:endParaRPr lang="cs-CZ" sz="2400" dirty="0"/>
          </a:p>
          <a:p>
            <a:r>
              <a:rPr lang="cs-CZ" sz="2400" dirty="0" smtClean="0"/>
              <a:t>Chceš-li se vrátit na začátek, klikni na hvězdičku!</a:t>
            </a:r>
            <a:endParaRPr lang="cs-CZ" sz="2400" dirty="0"/>
          </a:p>
        </p:txBody>
      </p:sp>
      <p:sp>
        <p:nvSpPr>
          <p:cNvPr id="6" name="Čtyřcípá hvězda 5"/>
          <p:cNvSpPr/>
          <p:nvPr/>
        </p:nvSpPr>
        <p:spPr>
          <a:xfrm>
            <a:off x="7740352" y="3789040"/>
            <a:ext cx="914400" cy="914400"/>
          </a:xfrm>
          <a:prstGeom prst="star4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Vlastní 6">
            <a:hlinkClick r:id="" action="ppaction://hlinkshowjump?jump=firstslide" highlightClick="1"/>
          </p:cNvPr>
          <p:cNvSpPr/>
          <p:nvPr/>
        </p:nvSpPr>
        <p:spPr>
          <a:xfrm>
            <a:off x="7705391" y="3725032"/>
            <a:ext cx="1042416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" action="ppaction://hlinkshowjump?jump=lastslideviewed" highlightClick="1"/>
          </p:cNvPr>
          <p:cNvSpPr/>
          <p:nvPr/>
        </p:nvSpPr>
        <p:spPr>
          <a:xfrm>
            <a:off x="2699792" y="1573944"/>
            <a:ext cx="3240360" cy="3007184"/>
          </a:xfrm>
          <a:prstGeom prst="actionButtonBlank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6920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476672"/>
            <a:ext cx="382829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JE PRAVDA, že ….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755576" y="1556792"/>
            <a:ext cx="4464496" cy="388843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Zkosené hrany 3"/>
          <p:cNvSpPr/>
          <p:nvPr/>
        </p:nvSpPr>
        <p:spPr>
          <a:xfrm>
            <a:off x="6346549" y="2276872"/>
            <a:ext cx="1572308" cy="1042416"/>
          </a:xfrm>
          <a:prstGeom prst="beve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ANO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6346549" y="3507579"/>
            <a:ext cx="1572308" cy="1042416"/>
          </a:xfrm>
          <a:prstGeom prst="beve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bg1"/>
                </a:solidFill>
              </a:rPr>
              <a:t>NE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60421" y="5214069"/>
            <a:ext cx="6254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1</a:t>
            </a:r>
            <a:endParaRPr lang="cs-CZ" sz="5400" dirty="0"/>
          </a:p>
        </p:txBody>
      </p:sp>
      <p:pic>
        <p:nvPicPr>
          <p:cNvPr id="9" name="Picture 3" descr="C:\Users\ucitel\AppData\Local\Microsoft\Windows\Temporary Internet Files\Content.IE5\UZPPGRYR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9869" y="5085184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lačítko akce: Vlastní 10">
            <a:hlinkClick r:id="rId3" action="ppaction://hlinksldjump" highlightClick="1"/>
          </p:cNvPr>
          <p:cNvSpPr/>
          <p:nvPr/>
        </p:nvSpPr>
        <p:spPr>
          <a:xfrm>
            <a:off x="6346549" y="2258189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Vlastní 11">
            <a:hlinkClick r:id="rId4" action="ppaction://hlinksldjump" highlightClick="1"/>
          </p:cNvPr>
          <p:cNvSpPr/>
          <p:nvPr/>
        </p:nvSpPr>
        <p:spPr>
          <a:xfrm>
            <a:off x="6346549" y="3507579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437394" y="5877272"/>
            <a:ext cx="19210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2.ÚKOL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63226" y="2276872"/>
            <a:ext cx="3950440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zapsaná slova jsou bezchybná?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r>
              <a:rPr lang="cs-CZ" sz="2400" dirty="0" smtClean="0"/>
              <a:t>dědeček, těsto, </a:t>
            </a:r>
            <a:r>
              <a:rPr lang="cs-CZ" sz="2400" dirty="0" err="1" smtClean="0"/>
              <a:t>mněsíc</a:t>
            </a:r>
            <a:r>
              <a:rPr lang="cs-CZ" sz="2400" dirty="0" smtClean="0"/>
              <a:t>,</a:t>
            </a:r>
          </a:p>
          <a:p>
            <a:endParaRPr lang="cs-CZ" sz="2400" dirty="0"/>
          </a:p>
          <a:p>
            <a:r>
              <a:rPr lang="cs-CZ" sz="2400" dirty="0" smtClean="0"/>
              <a:t> štěně, </a:t>
            </a:r>
            <a:r>
              <a:rPr lang="cs-CZ" sz="2400" dirty="0" err="1" smtClean="0"/>
              <a:t>Vjera</a:t>
            </a:r>
            <a:r>
              <a:rPr lang="cs-CZ" sz="2400" dirty="0" smtClean="0"/>
              <a:t>, zpěvák, </a:t>
            </a:r>
          </a:p>
          <a:p>
            <a:endParaRPr lang="cs-CZ" sz="2400" dirty="0"/>
          </a:p>
          <a:p>
            <a:r>
              <a:rPr lang="cs-CZ" sz="2400" dirty="0" smtClean="0"/>
              <a:t> Bětuška, </a:t>
            </a:r>
            <a:r>
              <a:rPr lang="cs-CZ" sz="2400" dirty="0" err="1" smtClean="0"/>
              <a:t>ďelo</a:t>
            </a:r>
            <a:r>
              <a:rPr lang="cs-CZ" sz="2400" dirty="0" smtClean="0"/>
              <a:t>, větev </a:t>
            </a:r>
          </a:p>
        </p:txBody>
      </p:sp>
    </p:spTree>
    <p:extLst>
      <p:ext uri="{BB962C8B-B14F-4D97-AF65-F5344CB8AC3E}">
        <p14:creationId xmlns:p14="http://schemas.microsoft.com/office/powerpoint/2010/main" xmlns="" val="1112560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476672"/>
            <a:ext cx="382829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JE PRAVDA, že ….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755576" y="1556792"/>
            <a:ext cx="4464496" cy="388843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Zkosené hrany 3"/>
          <p:cNvSpPr/>
          <p:nvPr/>
        </p:nvSpPr>
        <p:spPr>
          <a:xfrm>
            <a:off x="6346549" y="2276872"/>
            <a:ext cx="1572308" cy="1042416"/>
          </a:xfrm>
          <a:prstGeom prst="beve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ANO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6346549" y="3507579"/>
            <a:ext cx="1572308" cy="1042416"/>
          </a:xfrm>
          <a:prstGeom prst="beve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bg1"/>
                </a:solidFill>
              </a:rPr>
              <a:t>NE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60421" y="5214069"/>
            <a:ext cx="6254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2</a:t>
            </a:r>
            <a:endParaRPr lang="cs-CZ" sz="5400" dirty="0"/>
          </a:p>
        </p:txBody>
      </p:sp>
      <p:pic>
        <p:nvPicPr>
          <p:cNvPr id="7" name="Picture 3" descr="C:\Users\ucitel\AppData\Local\Microsoft\Windows\Temporary Internet Files\Content.IE5\UZPPGRYR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9869" y="5085184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Vlastní 8">
            <a:hlinkClick r:id="rId3" action="ppaction://hlinksldjump" highlightClick="1"/>
          </p:cNvPr>
          <p:cNvSpPr/>
          <p:nvPr/>
        </p:nvSpPr>
        <p:spPr>
          <a:xfrm>
            <a:off x="6348183" y="2278666"/>
            <a:ext cx="1570674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Vlastní 9">
            <a:hlinkClick r:id="rId4" action="ppaction://hlinksldjump" highlightClick="1"/>
          </p:cNvPr>
          <p:cNvSpPr/>
          <p:nvPr/>
        </p:nvSpPr>
        <p:spPr>
          <a:xfrm>
            <a:off x="6348183" y="3507579"/>
            <a:ext cx="1570674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437394" y="5877272"/>
            <a:ext cx="19210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3.ÚKOL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32124" y="1920917"/>
            <a:ext cx="432592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věty jsou věty oznamovací?</a:t>
            </a:r>
          </a:p>
          <a:p>
            <a:endParaRPr lang="cs-CZ" dirty="0"/>
          </a:p>
          <a:p>
            <a:r>
              <a:rPr lang="cs-CZ" sz="2400" dirty="0"/>
              <a:t> </a:t>
            </a:r>
            <a:r>
              <a:rPr lang="cs-CZ" sz="2400" dirty="0" smtClean="0"/>
              <a:t>Nastalo jaro.</a:t>
            </a:r>
          </a:p>
          <a:p>
            <a:endParaRPr lang="cs-CZ" sz="2400" dirty="0"/>
          </a:p>
          <a:p>
            <a:r>
              <a:rPr lang="cs-CZ" sz="2400" dirty="0" smtClean="0"/>
              <a:t> Na mezích rozkvetly keře.</a:t>
            </a:r>
          </a:p>
          <a:p>
            <a:endParaRPr lang="cs-CZ" sz="2400" dirty="0"/>
          </a:p>
          <a:p>
            <a:r>
              <a:rPr lang="cs-CZ" sz="2400" dirty="0" smtClean="0"/>
              <a:t> Sluníčko vytahuje květiny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ze zamrzlé půdy.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40289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476672"/>
            <a:ext cx="382829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JE PRAVDA, že ….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755576" y="1556792"/>
            <a:ext cx="4464496" cy="388843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kosené hrany 3"/>
          <p:cNvSpPr/>
          <p:nvPr/>
        </p:nvSpPr>
        <p:spPr>
          <a:xfrm>
            <a:off x="6346549" y="2276872"/>
            <a:ext cx="1572308" cy="1042416"/>
          </a:xfrm>
          <a:prstGeom prst="beve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ANO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6346549" y="3507579"/>
            <a:ext cx="1572308" cy="1042416"/>
          </a:xfrm>
          <a:prstGeom prst="beve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bg1"/>
                </a:solidFill>
              </a:rPr>
              <a:t>NE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60421" y="5214069"/>
            <a:ext cx="6254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3</a:t>
            </a:r>
            <a:endParaRPr lang="cs-CZ" sz="5400" dirty="0"/>
          </a:p>
        </p:txBody>
      </p:sp>
      <p:pic>
        <p:nvPicPr>
          <p:cNvPr id="7" name="Picture 3" descr="C:\Users\ucitel\AppData\Local\Microsoft\Windows\Temporary Internet Files\Content.IE5\UZPPGRYR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9869" y="5085184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lačítko akce: Vlastní 14">
            <a:hlinkClick r:id="rId3" action="ppaction://hlinksldjump" highlightClick="1"/>
          </p:cNvPr>
          <p:cNvSpPr/>
          <p:nvPr/>
        </p:nvSpPr>
        <p:spPr>
          <a:xfrm>
            <a:off x="6346549" y="2276872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lačítko akce: Vlastní 15">
            <a:hlinkClick r:id="" action="ppaction://hlinkshowjump?jump=nextslide" highlightClick="1"/>
          </p:cNvPr>
          <p:cNvSpPr/>
          <p:nvPr/>
        </p:nvSpPr>
        <p:spPr>
          <a:xfrm>
            <a:off x="6346549" y="3501008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3437394" y="5877272"/>
            <a:ext cx="19210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4.ÚKOL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88110" y="1988840"/>
            <a:ext cx="4169731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píšeme ve slově:</a:t>
            </a:r>
          </a:p>
          <a:p>
            <a:endParaRPr lang="cs-CZ" dirty="0"/>
          </a:p>
          <a:p>
            <a:r>
              <a:rPr lang="cs-CZ" sz="2400" dirty="0" smtClean="0"/>
              <a:t> dám ti sli</a:t>
            </a:r>
            <a:r>
              <a:rPr lang="cs-CZ" sz="2400" b="1" u="sng" dirty="0" smtClean="0"/>
              <a:t>p</a:t>
            </a:r>
            <a:r>
              <a:rPr lang="cs-CZ" sz="2400" dirty="0" smtClean="0"/>
              <a:t>  ( dva sli</a:t>
            </a:r>
            <a:r>
              <a:rPr lang="cs-CZ" sz="2400" b="1" dirty="0" smtClean="0"/>
              <a:t>p</a:t>
            </a:r>
            <a:r>
              <a:rPr lang="cs-CZ" sz="2400" dirty="0" smtClean="0"/>
              <a:t>y )</a:t>
            </a:r>
          </a:p>
          <a:p>
            <a:endParaRPr lang="cs-CZ" sz="2400" dirty="0"/>
          </a:p>
          <a:p>
            <a:r>
              <a:rPr lang="cs-CZ" sz="2400" dirty="0" smtClean="0"/>
              <a:t> ostrý </a:t>
            </a:r>
            <a:r>
              <a:rPr lang="cs-CZ" sz="2400" dirty="0" err="1" smtClean="0"/>
              <a:t>nů</a:t>
            </a:r>
            <a:r>
              <a:rPr lang="cs-CZ" sz="2400" b="1" u="sng" dirty="0" err="1" smtClean="0"/>
              <a:t>š</a:t>
            </a:r>
            <a:r>
              <a:rPr lang="cs-CZ" sz="2400" dirty="0" smtClean="0"/>
              <a:t>  ( malý </a:t>
            </a:r>
            <a:r>
              <a:rPr lang="cs-CZ" sz="2400" dirty="0" err="1" smtClean="0"/>
              <a:t>no</a:t>
            </a:r>
            <a:r>
              <a:rPr lang="cs-CZ" sz="2400" b="1" dirty="0" err="1" smtClean="0"/>
              <a:t>š</a:t>
            </a:r>
            <a:r>
              <a:rPr lang="cs-CZ" sz="2400" dirty="0" err="1" smtClean="0"/>
              <a:t>ík</a:t>
            </a:r>
            <a:r>
              <a:rPr lang="cs-CZ" sz="2400" dirty="0" smtClean="0"/>
              <a:t> )</a:t>
            </a:r>
          </a:p>
          <a:p>
            <a:endParaRPr lang="cs-CZ" sz="2400" dirty="0"/>
          </a:p>
          <a:p>
            <a:r>
              <a:rPr lang="cs-CZ" sz="2400" dirty="0" smtClean="0"/>
              <a:t> jedovatý </a:t>
            </a:r>
            <a:r>
              <a:rPr lang="cs-CZ" sz="2400" dirty="0" err="1" smtClean="0"/>
              <a:t>ha</a:t>
            </a:r>
            <a:r>
              <a:rPr lang="cs-CZ" sz="2400" b="1" u="sng" dirty="0" err="1" smtClean="0"/>
              <a:t>t</a:t>
            </a:r>
            <a:r>
              <a:rPr lang="cs-CZ" sz="2400" dirty="0" smtClean="0"/>
              <a:t> (ha</a:t>
            </a:r>
            <a:r>
              <a:rPr lang="cs-CZ" sz="2400" b="1" dirty="0" smtClean="0"/>
              <a:t>t</a:t>
            </a:r>
            <a:r>
              <a:rPr lang="cs-CZ" sz="2400" dirty="0" smtClean="0"/>
              <a:t>i syčí 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75435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476672"/>
            <a:ext cx="382829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JE PRAVDA, že ….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755576" y="1556792"/>
            <a:ext cx="4464496" cy="388843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kosené hrany 3"/>
          <p:cNvSpPr/>
          <p:nvPr/>
        </p:nvSpPr>
        <p:spPr>
          <a:xfrm>
            <a:off x="6346549" y="2276872"/>
            <a:ext cx="1572308" cy="1042416"/>
          </a:xfrm>
          <a:prstGeom prst="beve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ANO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6346549" y="3507579"/>
            <a:ext cx="1572308" cy="1042416"/>
          </a:xfrm>
          <a:prstGeom prst="beve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bg1"/>
                </a:solidFill>
              </a:rPr>
              <a:t>NE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60421" y="5214069"/>
            <a:ext cx="6254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4</a:t>
            </a:r>
            <a:endParaRPr lang="cs-CZ" sz="5400" dirty="0"/>
          </a:p>
        </p:txBody>
      </p:sp>
      <p:pic>
        <p:nvPicPr>
          <p:cNvPr id="7" name="Picture 3" descr="C:\Users\ucitel\AppData\Local\Microsoft\Windows\Temporary Internet Files\Content.IE5\UZPPGRYR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9869" y="5085184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Vlastní 8">
            <a:hlinkClick r:id="" action="ppaction://hlinkshowjump?jump=nextslide" highlightClick="1"/>
          </p:cNvPr>
          <p:cNvSpPr/>
          <p:nvPr/>
        </p:nvSpPr>
        <p:spPr>
          <a:xfrm>
            <a:off x="6346549" y="2276872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Vlastní 9">
            <a:hlinkClick r:id="rId3" action="ppaction://hlinksldjump" highlightClick="1"/>
          </p:cNvPr>
          <p:cNvSpPr/>
          <p:nvPr/>
        </p:nvSpPr>
        <p:spPr>
          <a:xfrm>
            <a:off x="6332695" y="3507579"/>
            <a:ext cx="1586162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437394" y="5877272"/>
            <a:ext cx="19210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5.ÚKOL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01654" y="1919001"/>
            <a:ext cx="3401893" cy="32316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musíme 4 krát doplnit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sz="2400" dirty="0" smtClean="0"/>
              <a:t> _nor,  </a:t>
            </a:r>
            <a:r>
              <a:rPr lang="cs-CZ" sz="2400" dirty="0" err="1" smtClean="0"/>
              <a:t>s_l</a:t>
            </a:r>
            <a:r>
              <a:rPr lang="cs-CZ" sz="2400" dirty="0" smtClean="0"/>
              <a:t>,  dom_,</a:t>
            </a:r>
          </a:p>
          <a:p>
            <a:endParaRPr lang="cs-CZ" sz="2400" dirty="0"/>
          </a:p>
          <a:p>
            <a:r>
              <a:rPr lang="cs-CZ" sz="2400" dirty="0" smtClean="0"/>
              <a:t> </a:t>
            </a:r>
            <a:r>
              <a:rPr lang="cs-CZ" sz="2400" dirty="0" err="1" smtClean="0"/>
              <a:t>p_lka</a:t>
            </a:r>
            <a:r>
              <a:rPr lang="cs-CZ" sz="2400" dirty="0" smtClean="0"/>
              <a:t>,  _</a:t>
            </a:r>
            <a:r>
              <a:rPr lang="cs-CZ" sz="2400" dirty="0" err="1" smtClean="0"/>
              <a:t>kolníček</a:t>
            </a:r>
            <a:r>
              <a:rPr lang="cs-CZ" sz="2400" dirty="0" smtClean="0"/>
              <a:t>, </a:t>
            </a:r>
          </a:p>
          <a:p>
            <a:endParaRPr lang="cs-CZ" sz="2400" dirty="0"/>
          </a:p>
          <a:p>
            <a:r>
              <a:rPr lang="cs-CZ" sz="2400" dirty="0" smtClean="0"/>
              <a:t> </a:t>
            </a:r>
            <a:r>
              <a:rPr lang="cs-CZ" sz="2400" dirty="0" err="1" smtClean="0"/>
              <a:t>dol</a:t>
            </a:r>
            <a:r>
              <a:rPr lang="cs-CZ" sz="2400" dirty="0" smtClean="0"/>
              <a:t>_,  </a:t>
            </a:r>
            <a:r>
              <a:rPr lang="cs-CZ" sz="2400" dirty="0" err="1" smtClean="0"/>
              <a:t>m_j</a:t>
            </a:r>
            <a:r>
              <a:rPr lang="cs-CZ" sz="2400" dirty="0" smtClean="0"/>
              <a:t>,  _l,  </a:t>
            </a:r>
            <a:r>
              <a:rPr lang="cs-CZ" sz="2400" dirty="0" err="1" smtClean="0"/>
              <a:t>k_l</a:t>
            </a:r>
            <a:r>
              <a:rPr lang="cs-CZ" sz="2400" dirty="0" smtClean="0"/>
              <a:t>,</a:t>
            </a:r>
          </a:p>
          <a:p>
            <a:endParaRPr lang="cs-CZ" sz="2400" dirty="0"/>
          </a:p>
          <a:p>
            <a:r>
              <a:rPr lang="cs-CZ" sz="2400" dirty="0" smtClean="0"/>
              <a:t> </a:t>
            </a:r>
            <a:r>
              <a:rPr lang="cs-CZ" sz="2400" dirty="0" err="1" smtClean="0"/>
              <a:t>st_l</a:t>
            </a:r>
            <a:r>
              <a:rPr lang="cs-CZ" sz="2400" dirty="0" smtClean="0"/>
              <a:t>,  </a:t>
            </a:r>
            <a:r>
              <a:rPr lang="cs-CZ" sz="2400" dirty="0" err="1" smtClean="0"/>
              <a:t>r_žčka</a:t>
            </a:r>
            <a:r>
              <a:rPr lang="cs-CZ" sz="2400" dirty="0" smtClean="0"/>
              <a:t>, b_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66791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476672"/>
            <a:ext cx="382829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JE PRAVDA, že ….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755576" y="1556792"/>
            <a:ext cx="4464496" cy="388843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kosené hrany 3"/>
          <p:cNvSpPr/>
          <p:nvPr/>
        </p:nvSpPr>
        <p:spPr>
          <a:xfrm>
            <a:off x="6346549" y="2276872"/>
            <a:ext cx="1572308" cy="1042416"/>
          </a:xfrm>
          <a:prstGeom prst="beve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ANO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6346549" y="3507579"/>
            <a:ext cx="1572308" cy="1042416"/>
          </a:xfrm>
          <a:prstGeom prst="beve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bg1"/>
                </a:solidFill>
              </a:rPr>
              <a:t>NE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60421" y="5214069"/>
            <a:ext cx="6254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5</a:t>
            </a:r>
            <a:endParaRPr lang="cs-CZ" sz="5400" dirty="0"/>
          </a:p>
        </p:txBody>
      </p:sp>
      <p:pic>
        <p:nvPicPr>
          <p:cNvPr id="7" name="Picture 3" descr="C:\Users\ucitel\AppData\Local\Microsoft\Windows\Temporary Internet Files\Content.IE5\UZPPGRYR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9869" y="5085184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437394" y="5877272"/>
            <a:ext cx="19210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6.ÚKOL</a:t>
            </a:r>
            <a:endParaRPr lang="cs-CZ" sz="3600" dirty="0"/>
          </a:p>
        </p:txBody>
      </p:sp>
      <p:sp>
        <p:nvSpPr>
          <p:cNvPr id="14" name="Tlačítko akce: Vlastní 13">
            <a:hlinkClick r:id="rId3" action="ppaction://hlinksldjump" highlightClick="1"/>
          </p:cNvPr>
          <p:cNvSpPr/>
          <p:nvPr/>
        </p:nvSpPr>
        <p:spPr>
          <a:xfrm>
            <a:off x="6388053" y="2276872"/>
            <a:ext cx="1530804" cy="1042416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1161875" y="1907540"/>
            <a:ext cx="3651897" cy="14157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známe deset slovních druhů?</a:t>
            </a:r>
          </a:p>
          <a:p>
            <a:endParaRPr lang="cs-CZ" dirty="0"/>
          </a:p>
          <a:p>
            <a:endParaRPr lang="cs-CZ" dirty="0" smtClean="0"/>
          </a:p>
          <a:p>
            <a:pPr algn="ctr"/>
            <a:r>
              <a:rPr lang="cs-CZ" dirty="0"/>
              <a:t> </a:t>
            </a:r>
            <a:r>
              <a:rPr lang="cs-CZ" sz="3200" dirty="0" smtClean="0"/>
              <a:t>VYJMENUJ JE.</a:t>
            </a:r>
            <a:endParaRPr lang="cs-CZ" sz="3200" dirty="0"/>
          </a:p>
        </p:txBody>
      </p:sp>
      <p:sp>
        <p:nvSpPr>
          <p:cNvPr id="16" name="Tlačítko akce: Vlastní 15">
            <a:hlinkClick r:id="rId4" action="ppaction://hlinksldjump" highlightClick="1"/>
          </p:cNvPr>
          <p:cNvSpPr/>
          <p:nvPr/>
        </p:nvSpPr>
        <p:spPr>
          <a:xfrm>
            <a:off x="6360287" y="3501008"/>
            <a:ext cx="1558569" cy="1042416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372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476672"/>
            <a:ext cx="382829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JE PRAVDA, že ….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755576" y="1556792"/>
            <a:ext cx="4464496" cy="388843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kosené hrany 3"/>
          <p:cNvSpPr/>
          <p:nvPr/>
        </p:nvSpPr>
        <p:spPr>
          <a:xfrm>
            <a:off x="6346549" y="2276872"/>
            <a:ext cx="1572308" cy="1042416"/>
          </a:xfrm>
          <a:prstGeom prst="beve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ANO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6346549" y="3507579"/>
            <a:ext cx="1572308" cy="1042416"/>
          </a:xfrm>
          <a:prstGeom prst="beve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bg1"/>
                </a:solidFill>
              </a:rPr>
              <a:t>NE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60421" y="5214069"/>
            <a:ext cx="6254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6</a:t>
            </a:r>
            <a:endParaRPr lang="cs-CZ" sz="5400" dirty="0"/>
          </a:p>
        </p:txBody>
      </p:sp>
      <p:pic>
        <p:nvPicPr>
          <p:cNvPr id="7" name="Picture 3" descr="C:\Users\ucitel\AppData\Local\Microsoft\Windows\Temporary Internet Files\Content.IE5\UZPPGRYR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9869" y="5085184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lačítko akce: Vlastní 15">
            <a:hlinkClick r:id="rId3" action="ppaction://hlinksldjump" highlightClick="1"/>
          </p:cNvPr>
          <p:cNvSpPr/>
          <p:nvPr/>
        </p:nvSpPr>
        <p:spPr>
          <a:xfrm>
            <a:off x="6351235" y="2276872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437394" y="5877272"/>
            <a:ext cx="19210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7.ÚKOL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77781" y="2459127"/>
            <a:ext cx="382008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 smtClean="0"/>
              <a:t>slovo </a:t>
            </a:r>
            <a:r>
              <a:rPr lang="cs-CZ" sz="3200" b="1" dirty="0" smtClean="0"/>
              <a:t>plavání</a:t>
            </a:r>
            <a:r>
              <a:rPr lang="cs-CZ" sz="3200" dirty="0" smtClean="0"/>
              <a:t> je </a:t>
            </a:r>
          </a:p>
          <a:p>
            <a:endParaRPr lang="cs-CZ" sz="3200" dirty="0"/>
          </a:p>
          <a:p>
            <a:pPr algn="ctr"/>
            <a:r>
              <a:rPr lang="cs-CZ" sz="3200" dirty="0" smtClean="0"/>
              <a:t> sloveso?</a:t>
            </a:r>
            <a:endParaRPr lang="cs-CZ" sz="3200" dirty="0"/>
          </a:p>
        </p:txBody>
      </p:sp>
      <p:sp>
        <p:nvSpPr>
          <p:cNvPr id="11" name="Tlačítko akce: Vlastní 10">
            <a:hlinkClick r:id="rId4" action="ppaction://hlinksldjump" highlightClick="1"/>
          </p:cNvPr>
          <p:cNvSpPr/>
          <p:nvPr/>
        </p:nvSpPr>
        <p:spPr>
          <a:xfrm>
            <a:off x="6351235" y="3501008"/>
            <a:ext cx="1567622" cy="1042416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3878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476672"/>
            <a:ext cx="382829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JE PRAVDA, že ….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755576" y="1556792"/>
            <a:ext cx="4464496" cy="388843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kosené hrany 3"/>
          <p:cNvSpPr/>
          <p:nvPr/>
        </p:nvSpPr>
        <p:spPr>
          <a:xfrm>
            <a:off x="6346549" y="2276872"/>
            <a:ext cx="1572308" cy="1042416"/>
          </a:xfrm>
          <a:prstGeom prst="beve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ANO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6346549" y="3507579"/>
            <a:ext cx="1572308" cy="1042416"/>
          </a:xfrm>
          <a:prstGeom prst="beve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bg1"/>
                </a:solidFill>
              </a:rPr>
              <a:t>NE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60421" y="5214069"/>
            <a:ext cx="6254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7</a:t>
            </a:r>
            <a:endParaRPr lang="cs-CZ" sz="5400" dirty="0"/>
          </a:p>
        </p:txBody>
      </p:sp>
      <p:pic>
        <p:nvPicPr>
          <p:cNvPr id="7" name="Picture 3" descr="C:\Users\ucitel\AppData\Local\Microsoft\Windows\Temporary Internet Files\Content.IE5\UZPPGRYR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9869" y="5085184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3437394" y="5877272"/>
            <a:ext cx="19210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8.ÚKOL</a:t>
            </a:r>
            <a:endParaRPr lang="cs-CZ" sz="3600" dirty="0"/>
          </a:p>
        </p:txBody>
      </p:sp>
      <p:sp>
        <p:nvSpPr>
          <p:cNvPr id="8" name="Tlačítko akce: Vlastní 7">
            <a:hlinkClick r:id="rId3" action="ppaction://hlinksldjump" highlightClick="1"/>
          </p:cNvPr>
          <p:cNvSpPr/>
          <p:nvPr/>
        </p:nvSpPr>
        <p:spPr>
          <a:xfrm>
            <a:off x="6388053" y="3507579"/>
            <a:ext cx="1530804" cy="1042416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Vlastní 9">
            <a:hlinkClick r:id="rId4" action="ppaction://hlinksldjump" highlightClick="1"/>
          </p:cNvPr>
          <p:cNvSpPr/>
          <p:nvPr/>
        </p:nvSpPr>
        <p:spPr>
          <a:xfrm>
            <a:off x="6312059" y="2276872"/>
            <a:ext cx="1606797" cy="1042416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992726" y="1968030"/>
            <a:ext cx="3990195" cy="24006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tato část abecedy je v pořádku?</a:t>
            </a:r>
          </a:p>
          <a:p>
            <a:endParaRPr lang="cs-CZ" dirty="0"/>
          </a:p>
          <a:p>
            <a:endParaRPr lang="cs-CZ" dirty="0" smtClean="0"/>
          </a:p>
          <a:p>
            <a:pPr algn="ctr"/>
            <a:r>
              <a:rPr lang="cs-CZ" sz="3200" dirty="0"/>
              <a:t> </a:t>
            </a:r>
            <a:r>
              <a:rPr lang="cs-CZ" sz="3200" dirty="0" smtClean="0"/>
              <a:t>L  M  N  O  P  Q</a:t>
            </a:r>
          </a:p>
          <a:p>
            <a:pPr algn="ctr"/>
            <a:endParaRPr lang="cs-CZ" sz="3200" dirty="0"/>
          </a:p>
          <a:p>
            <a:pPr algn="ctr"/>
            <a:r>
              <a:rPr lang="cs-CZ" sz="3200" dirty="0" smtClean="0"/>
              <a:t> R  Ř  S  T  Ť  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045929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83768" y="476672"/>
            <a:ext cx="382829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JE PRAVDA, že ….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755576" y="1556792"/>
            <a:ext cx="4464496" cy="388843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kosené hrany 5"/>
          <p:cNvSpPr/>
          <p:nvPr/>
        </p:nvSpPr>
        <p:spPr>
          <a:xfrm>
            <a:off x="6346549" y="2276872"/>
            <a:ext cx="1572308" cy="1042416"/>
          </a:xfrm>
          <a:prstGeom prst="beve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ANO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6346549" y="3507579"/>
            <a:ext cx="1572308" cy="1042416"/>
          </a:xfrm>
          <a:prstGeom prst="beve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bg1"/>
                </a:solidFill>
              </a:rPr>
              <a:t>NE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60421" y="5214069"/>
            <a:ext cx="6254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8</a:t>
            </a:r>
            <a:endParaRPr lang="cs-CZ" sz="5400" dirty="0"/>
          </a:p>
        </p:txBody>
      </p:sp>
      <p:pic>
        <p:nvPicPr>
          <p:cNvPr id="9" name="Picture 3" descr="C:\Users\ucitel\AppData\Local\Microsoft\Windows\Temporary Internet Files\Content.IE5\UZPPGRYR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9869" y="5085184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lačítko akce: Vlastní 11">
            <a:hlinkClick r:id="" action="ppaction://hlinkshowjump?jump=nextslide" highlightClick="1"/>
          </p:cNvPr>
          <p:cNvSpPr/>
          <p:nvPr/>
        </p:nvSpPr>
        <p:spPr>
          <a:xfrm>
            <a:off x="6346549" y="2276872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Vlastní 12">
            <a:hlinkClick r:id="rId3" action="ppaction://hlinksldjump" highlightClick="1"/>
          </p:cNvPr>
          <p:cNvSpPr/>
          <p:nvPr/>
        </p:nvSpPr>
        <p:spPr>
          <a:xfrm>
            <a:off x="6346549" y="3501008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975436" y="5814233"/>
            <a:ext cx="19210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9.ÚKOL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38816" y="2001037"/>
            <a:ext cx="3991798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slova jsou abecedně seřazena?</a:t>
            </a:r>
          </a:p>
          <a:p>
            <a:endParaRPr lang="cs-CZ" dirty="0"/>
          </a:p>
          <a:p>
            <a:r>
              <a:rPr lang="cs-CZ" sz="3200" dirty="0" smtClean="0"/>
              <a:t> auto  klokan  míč</a:t>
            </a:r>
          </a:p>
          <a:p>
            <a:endParaRPr lang="cs-CZ" sz="3200" dirty="0"/>
          </a:p>
          <a:p>
            <a:r>
              <a:rPr lang="cs-CZ" sz="3200" dirty="0" smtClean="0"/>
              <a:t> nese  nos  opice</a:t>
            </a:r>
          </a:p>
          <a:p>
            <a:endParaRPr lang="cs-CZ" sz="3200" dirty="0"/>
          </a:p>
          <a:p>
            <a:r>
              <a:rPr lang="cs-CZ" sz="3200" dirty="0" smtClean="0"/>
              <a:t> zub  Žaneta želva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506176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476672"/>
            <a:ext cx="382829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JE PRAVDA, že ….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755576" y="1556792"/>
            <a:ext cx="4464496" cy="388843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kosené hrany 3"/>
          <p:cNvSpPr/>
          <p:nvPr/>
        </p:nvSpPr>
        <p:spPr>
          <a:xfrm>
            <a:off x="6346549" y="2276872"/>
            <a:ext cx="1572308" cy="1042416"/>
          </a:xfrm>
          <a:prstGeom prst="beve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ANO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6346549" y="3507579"/>
            <a:ext cx="1572308" cy="1042416"/>
          </a:xfrm>
          <a:prstGeom prst="beve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bg1"/>
                </a:solidFill>
              </a:rPr>
              <a:t>NE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60421" y="5214069"/>
            <a:ext cx="6254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9</a:t>
            </a:r>
            <a:endParaRPr lang="cs-CZ" sz="5400" dirty="0"/>
          </a:p>
        </p:txBody>
      </p:sp>
      <p:pic>
        <p:nvPicPr>
          <p:cNvPr id="7" name="Picture 3" descr="C:\Users\ucitel\AppData\Local\Microsoft\Windows\Temporary Internet Files\Content.IE5\UZPPGRYR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9869" y="5085184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lačítko akce: Vlastní 10">
            <a:hlinkClick r:id="rId3" action="ppaction://hlinksldjump" highlightClick="1"/>
          </p:cNvPr>
          <p:cNvSpPr/>
          <p:nvPr/>
        </p:nvSpPr>
        <p:spPr>
          <a:xfrm>
            <a:off x="6346549" y="2276872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Vlastní 11">
            <a:hlinkClick r:id="" action="ppaction://hlinkshowjump?jump=nextslide" highlightClick="1"/>
          </p:cNvPr>
          <p:cNvSpPr/>
          <p:nvPr/>
        </p:nvSpPr>
        <p:spPr>
          <a:xfrm>
            <a:off x="6346549" y="3501008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933287" y="5877272"/>
            <a:ext cx="22143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10.ÚKOL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09143" y="1976641"/>
            <a:ext cx="4048288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dvojice slov jsou synonyma?</a:t>
            </a:r>
          </a:p>
          <a:p>
            <a:endParaRPr lang="cs-CZ" dirty="0"/>
          </a:p>
          <a:p>
            <a:pPr algn="ctr"/>
            <a:r>
              <a:rPr lang="cs-CZ" sz="3200" dirty="0" smtClean="0"/>
              <a:t> utíkat  -  pelášit</a:t>
            </a:r>
          </a:p>
          <a:p>
            <a:pPr algn="ctr"/>
            <a:r>
              <a:rPr lang="cs-CZ" sz="3200" dirty="0"/>
              <a:t> </a:t>
            </a:r>
            <a:r>
              <a:rPr lang="cs-CZ" sz="3200" dirty="0" smtClean="0"/>
              <a:t>hezký  -  krásný</a:t>
            </a:r>
          </a:p>
          <a:p>
            <a:pPr algn="ctr"/>
            <a:r>
              <a:rPr lang="cs-CZ" sz="3200" dirty="0"/>
              <a:t> </a:t>
            </a:r>
            <a:r>
              <a:rPr lang="cs-CZ" sz="3200" dirty="0" smtClean="0"/>
              <a:t>bořit   -   ničit</a:t>
            </a:r>
          </a:p>
          <a:p>
            <a:pPr algn="ctr"/>
            <a:r>
              <a:rPr lang="cs-CZ" sz="3200" dirty="0"/>
              <a:t> </a:t>
            </a:r>
            <a:r>
              <a:rPr lang="cs-CZ" sz="3200" dirty="0" smtClean="0"/>
              <a:t>milá  -  přísná</a:t>
            </a:r>
          </a:p>
          <a:p>
            <a:pPr algn="ctr"/>
            <a:r>
              <a:rPr lang="cs-CZ" sz="3200" dirty="0"/>
              <a:t> </a:t>
            </a:r>
            <a:r>
              <a:rPr lang="cs-CZ" sz="3200" dirty="0" smtClean="0"/>
              <a:t>ošklivě - sychravě</a:t>
            </a:r>
          </a:p>
        </p:txBody>
      </p:sp>
    </p:spTree>
    <p:extLst>
      <p:ext uri="{BB962C8B-B14F-4D97-AF65-F5344CB8AC3E}">
        <p14:creationId xmlns:p14="http://schemas.microsoft.com/office/powerpoint/2010/main" xmlns="" val="241180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476672"/>
            <a:ext cx="382829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cs-CZ" sz="3200" kern="0" dirty="0" smtClean="0">
                <a:solidFill>
                  <a:sysClr val="windowText" lastClr="000000"/>
                </a:solidFill>
              </a:rPr>
              <a:t>JE PRAVDA, že ….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755576" y="1563363"/>
            <a:ext cx="4464496" cy="388843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Zkosené hrany 3"/>
          <p:cNvSpPr/>
          <p:nvPr/>
        </p:nvSpPr>
        <p:spPr>
          <a:xfrm>
            <a:off x="6346549" y="2276872"/>
            <a:ext cx="1572308" cy="1042416"/>
          </a:xfrm>
          <a:prstGeom prst="beve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prstClr val="black"/>
                </a:solidFill>
              </a:rPr>
              <a:t>ANO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6346549" y="3507579"/>
            <a:ext cx="1572308" cy="1042416"/>
          </a:xfrm>
          <a:prstGeom prst="beve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prstClr val="white"/>
                </a:solidFill>
              </a:rPr>
              <a:t>NE</a:t>
            </a:r>
            <a:endParaRPr lang="cs-CZ" sz="4800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2826" y="5228342"/>
            <a:ext cx="10663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</a:rPr>
              <a:t>10</a:t>
            </a:r>
            <a:endParaRPr lang="cs-CZ" sz="5400" dirty="0">
              <a:solidFill>
                <a:prstClr val="black"/>
              </a:solidFill>
            </a:endParaRPr>
          </a:p>
        </p:txBody>
      </p:sp>
      <p:pic>
        <p:nvPicPr>
          <p:cNvPr id="7" name="Picture 3" descr="C:\Users\ucitel\AppData\Local\Microsoft\Windows\Temporary Internet Files\Content.IE5\UZPPGRYR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9869" y="5085184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lačítko akce: Vlastní 20">
            <a:hlinkClick r:id="rId3" action="ppaction://hlinksldjump" highlightClick="1"/>
          </p:cNvPr>
          <p:cNvSpPr/>
          <p:nvPr/>
        </p:nvSpPr>
        <p:spPr>
          <a:xfrm>
            <a:off x="6346549" y="2276872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Tlačítko akce: Vlastní 21">
            <a:hlinkClick r:id="" action="ppaction://hlinkshowjump?jump=nextslide" highlightClick="1"/>
          </p:cNvPr>
          <p:cNvSpPr/>
          <p:nvPr/>
        </p:nvSpPr>
        <p:spPr>
          <a:xfrm>
            <a:off x="6346549" y="3494790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87824" y="5877272"/>
            <a:ext cx="22143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11.ÚKOL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45876" y="2135053"/>
            <a:ext cx="4250715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 slovo </a:t>
            </a:r>
            <a:r>
              <a:rPr lang="cs-CZ" b="1" dirty="0" smtClean="0"/>
              <a:t>tatínek </a:t>
            </a:r>
            <a:r>
              <a:rPr lang="cs-CZ" dirty="0" smtClean="0"/>
              <a:t>je slovo nadřazené?</a:t>
            </a:r>
          </a:p>
          <a:p>
            <a:pPr algn="ctr"/>
            <a:endParaRPr lang="cs-CZ" dirty="0"/>
          </a:p>
          <a:p>
            <a:pPr algn="ctr"/>
            <a:r>
              <a:rPr lang="cs-CZ" sz="2800" dirty="0" smtClean="0"/>
              <a:t> odvážný  pracovitý</a:t>
            </a:r>
          </a:p>
          <a:p>
            <a:pPr algn="ctr"/>
            <a:r>
              <a:rPr lang="cs-CZ" sz="2800" dirty="0"/>
              <a:t> </a:t>
            </a:r>
            <a:endParaRPr lang="cs-CZ" sz="2800" dirty="0" smtClean="0"/>
          </a:p>
          <a:p>
            <a:pPr algn="ctr"/>
            <a:r>
              <a:rPr lang="cs-CZ" sz="2800" dirty="0"/>
              <a:t> </a:t>
            </a:r>
            <a:r>
              <a:rPr lang="cs-CZ" sz="2800" dirty="0" smtClean="0"/>
              <a:t>přísný  chytrý  milý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25593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476672"/>
            <a:ext cx="382829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JE PRAVDA, že ….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755576" y="1563363"/>
            <a:ext cx="4464496" cy="388843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Zkosené hrany 3"/>
          <p:cNvSpPr/>
          <p:nvPr/>
        </p:nvSpPr>
        <p:spPr>
          <a:xfrm>
            <a:off x="6346549" y="2276872"/>
            <a:ext cx="1572308" cy="1042416"/>
          </a:xfrm>
          <a:prstGeom prst="beve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ANO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6346549" y="3507579"/>
            <a:ext cx="1572308" cy="1042416"/>
          </a:xfrm>
          <a:prstGeom prst="beve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bg1"/>
                </a:solidFill>
              </a:rPr>
              <a:t>NE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2826" y="5228342"/>
            <a:ext cx="10663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11</a:t>
            </a:r>
            <a:endParaRPr lang="cs-CZ" sz="5400" dirty="0"/>
          </a:p>
        </p:txBody>
      </p:sp>
      <p:pic>
        <p:nvPicPr>
          <p:cNvPr id="7" name="Picture 3" descr="C:\Users\ucitel\AppData\Local\Microsoft\Windows\Temporary Internet Files\Content.IE5\UZPPGRYR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9869" y="5085184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lačítko akce: Vlastní 20">
            <a:hlinkClick r:id="rId3" action="ppaction://hlinksldjump" highlightClick="1"/>
          </p:cNvPr>
          <p:cNvSpPr/>
          <p:nvPr/>
        </p:nvSpPr>
        <p:spPr>
          <a:xfrm>
            <a:off x="6371911" y="3520895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lačítko akce: Vlastní 21">
            <a:hlinkClick r:id="" action="ppaction://hlinkshowjump?jump=nextslide" highlightClick="1"/>
          </p:cNvPr>
          <p:cNvSpPr/>
          <p:nvPr/>
        </p:nvSpPr>
        <p:spPr>
          <a:xfrm>
            <a:off x="6349169" y="2256707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2987824" y="5877272"/>
            <a:ext cx="22143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12.ÚKOL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78743" y="1933541"/>
            <a:ext cx="3818161" cy="39395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slovo </a:t>
            </a:r>
            <a:r>
              <a:rPr lang="cs-CZ" b="1" dirty="0" smtClean="0"/>
              <a:t>jablko</a:t>
            </a:r>
            <a:r>
              <a:rPr lang="cs-CZ" dirty="0" smtClean="0"/>
              <a:t> nepatří mezi tato</a:t>
            </a:r>
          </a:p>
          <a:p>
            <a:r>
              <a:rPr lang="cs-CZ" dirty="0"/>
              <a:t> </a:t>
            </a:r>
            <a:r>
              <a:rPr lang="cs-CZ" dirty="0" smtClean="0"/>
              <a:t>slova souřadná?</a:t>
            </a:r>
          </a:p>
          <a:p>
            <a:endParaRPr lang="cs-CZ" dirty="0"/>
          </a:p>
          <a:p>
            <a:pPr algn="ctr"/>
            <a:r>
              <a:rPr lang="cs-CZ" sz="2800" dirty="0" smtClean="0"/>
              <a:t> houska  chleba</a:t>
            </a:r>
          </a:p>
          <a:p>
            <a:pPr algn="ctr"/>
            <a:r>
              <a:rPr lang="cs-CZ" sz="2800" dirty="0"/>
              <a:t> </a:t>
            </a:r>
            <a:endParaRPr lang="cs-CZ" sz="2800" dirty="0" smtClean="0"/>
          </a:p>
          <a:p>
            <a:pPr algn="ctr"/>
            <a:r>
              <a:rPr lang="cs-CZ" sz="2800" dirty="0"/>
              <a:t> </a:t>
            </a:r>
            <a:r>
              <a:rPr lang="cs-CZ" sz="2800" dirty="0" smtClean="0"/>
              <a:t>vánočka  koláč</a:t>
            </a:r>
          </a:p>
          <a:p>
            <a:pPr algn="ctr"/>
            <a:endParaRPr lang="cs-CZ" sz="2800" dirty="0"/>
          </a:p>
          <a:p>
            <a:pPr algn="ctr"/>
            <a:r>
              <a:rPr lang="cs-CZ" sz="2800" dirty="0" smtClean="0"/>
              <a:t>veka  rohlíček</a:t>
            </a:r>
          </a:p>
          <a:p>
            <a:pPr algn="ctr"/>
            <a:endParaRPr lang="cs-CZ" sz="2800" dirty="0"/>
          </a:p>
          <a:p>
            <a:pPr algn="ctr"/>
            <a:r>
              <a:rPr lang="cs-CZ" sz="2800" dirty="0" smtClean="0"/>
              <a:t>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658498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476672"/>
            <a:ext cx="382829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cs-CZ" sz="3200" kern="0" dirty="0" smtClean="0">
                <a:solidFill>
                  <a:sysClr val="windowText" lastClr="000000"/>
                </a:solidFill>
              </a:rPr>
              <a:t>JE PRAVDA, že ….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443736" y="1563363"/>
            <a:ext cx="5352400" cy="388843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Zkosené hrany 3"/>
          <p:cNvSpPr/>
          <p:nvPr/>
        </p:nvSpPr>
        <p:spPr>
          <a:xfrm>
            <a:off x="6346549" y="2276872"/>
            <a:ext cx="1572308" cy="1042416"/>
          </a:xfrm>
          <a:prstGeom prst="beve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prstClr val="black"/>
                </a:solidFill>
              </a:rPr>
              <a:t>ANO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6346549" y="3507579"/>
            <a:ext cx="1572308" cy="1042416"/>
          </a:xfrm>
          <a:prstGeom prst="beve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prstClr val="white"/>
                </a:solidFill>
              </a:rPr>
              <a:t>NE</a:t>
            </a:r>
            <a:endParaRPr lang="cs-CZ" sz="4800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2826" y="5228342"/>
            <a:ext cx="10663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</a:rPr>
              <a:t>12</a:t>
            </a:r>
            <a:endParaRPr lang="cs-CZ" sz="5400" dirty="0">
              <a:solidFill>
                <a:prstClr val="black"/>
              </a:solidFill>
            </a:endParaRPr>
          </a:p>
        </p:txBody>
      </p:sp>
      <p:pic>
        <p:nvPicPr>
          <p:cNvPr id="7" name="Picture 3" descr="C:\Users\ucitel\AppData\Local\Microsoft\Windows\Temporary Internet Files\Content.IE5\UZPPGRYR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9869" y="5085184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lačítko akce: Vlastní 20">
            <a:hlinkClick r:id="rId3" action="ppaction://hlinksldjump" highlightClick="1"/>
          </p:cNvPr>
          <p:cNvSpPr/>
          <p:nvPr/>
        </p:nvSpPr>
        <p:spPr>
          <a:xfrm>
            <a:off x="6346549" y="2276872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Tlačítko akce: Vlastní 21">
            <a:hlinkClick r:id="" action="ppaction://hlinkshowjump?jump=nextslide" highlightClick="1"/>
          </p:cNvPr>
          <p:cNvSpPr/>
          <p:nvPr/>
        </p:nvSpPr>
        <p:spPr>
          <a:xfrm>
            <a:off x="6346549" y="3494790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87824" y="5877272"/>
            <a:ext cx="22143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13.ÚKOL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8580" y="1563363"/>
            <a:ext cx="522271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 slova ve dvojici jsou slova: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/>
              <a:t> </a:t>
            </a:r>
            <a:r>
              <a:rPr lang="cs-CZ" sz="2000" dirty="0" smtClean="0"/>
              <a:t>slovo </a:t>
            </a:r>
            <a:r>
              <a:rPr lang="cs-CZ" sz="2000" b="1" dirty="0" smtClean="0"/>
              <a:t>nadřazené</a:t>
            </a:r>
            <a:r>
              <a:rPr lang="cs-CZ" sz="2000" dirty="0" smtClean="0"/>
              <a:t> – slovo </a:t>
            </a:r>
            <a:r>
              <a:rPr lang="cs-CZ" sz="2000" b="1" dirty="0" smtClean="0"/>
              <a:t>podřazené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27861" y="2738725"/>
            <a:ext cx="425308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</a:t>
            </a:r>
            <a:r>
              <a:rPr lang="cs-CZ" sz="3200" dirty="0" smtClean="0"/>
              <a:t>pták  -  sova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modrá - barva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ovoce - jahody</a:t>
            </a:r>
          </a:p>
          <a:p>
            <a:r>
              <a:rPr lang="cs-CZ" sz="3200" dirty="0" smtClean="0"/>
              <a:t> dopravní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prostředek - metro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25593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476672"/>
            <a:ext cx="382829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cs-CZ" sz="3200" kern="0" dirty="0" smtClean="0">
                <a:solidFill>
                  <a:sysClr val="windowText" lastClr="000000"/>
                </a:solidFill>
              </a:rPr>
              <a:t>JE PRAVDA, že ….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467544" y="1563363"/>
            <a:ext cx="5328592" cy="388843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Zkosené hrany 3"/>
          <p:cNvSpPr/>
          <p:nvPr/>
        </p:nvSpPr>
        <p:spPr>
          <a:xfrm>
            <a:off x="6346549" y="2276872"/>
            <a:ext cx="1572308" cy="1042416"/>
          </a:xfrm>
          <a:prstGeom prst="beve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prstClr val="black"/>
                </a:solidFill>
              </a:rPr>
              <a:t>ANO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6346549" y="3507579"/>
            <a:ext cx="1572308" cy="1042416"/>
          </a:xfrm>
          <a:prstGeom prst="beve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prstClr val="white"/>
                </a:solidFill>
              </a:rPr>
              <a:t>NE</a:t>
            </a:r>
            <a:endParaRPr lang="cs-CZ" sz="4800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2826" y="5228342"/>
            <a:ext cx="10663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</a:rPr>
              <a:t>13</a:t>
            </a:r>
            <a:endParaRPr lang="cs-CZ" sz="5400" dirty="0">
              <a:solidFill>
                <a:prstClr val="black"/>
              </a:solidFill>
            </a:endParaRPr>
          </a:p>
        </p:txBody>
      </p:sp>
      <p:pic>
        <p:nvPicPr>
          <p:cNvPr id="7" name="Picture 3" descr="C:\Users\ucitel\AppData\Local\Microsoft\Windows\Temporary Internet Files\Content.IE5\UZPPGRYR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9869" y="5085184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lačítko akce: Vlastní 20">
            <a:hlinkClick r:id="rId3" action="ppaction://hlinksldjump" highlightClick="1"/>
          </p:cNvPr>
          <p:cNvSpPr/>
          <p:nvPr/>
        </p:nvSpPr>
        <p:spPr>
          <a:xfrm>
            <a:off x="6360288" y="3507579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Tlačítko akce: Vlastní 21">
            <a:hlinkClick r:id="" action="ppaction://hlinkshowjump?jump=nextslide" highlightClick="1"/>
          </p:cNvPr>
          <p:cNvSpPr/>
          <p:nvPr/>
        </p:nvSpPr>
        <p:spPr>
          <a:xfrm>
            <a:off x="6346549" y="2276872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87824" y="5877272"/>
            <a:ext cx="22143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14.ÚKOL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2118959"/>
            <a:ext cx="5108899" cy="23698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vyznačená slova ve větách jsou </a:t>
            </a:r>
            <a:r>
              <a:rPr lang="cs-CZ" b="1" dirty="0" smtClean="0"/>
              <a:t>slovesa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sz="2400" dirty="0" smtClean="0"/>
              <a:t> </a:t>
            </a:r>
            <a:r>
              <a:rPr lang="cs-CZ" sz="2800" dirty="0" smtClean="0"/>
              <a:t>Mamka </a:t>
            </a:r>
            <a:r>
              <a:rPr lang="cs-CZ" sz="2800" b="1" dirty="0" smtClean="0"/>
              <a:t>pere</a:t>
            </a:r>
            <a:r>
              <a:rPr lang="cs-CZ" sz="2800" dirty="0" smtClean="0"/>
              <a:t> prádlo. Pes</a:t>
            </a:r>
          </a:p>
          <a:p>
            <a:r>
              <a:rPr lang="cs-CZ" sz="2800" dirty="0"/>
              <a:t> </a:t>
            </a:r>
            <a:r>
              <a:rPr lang="cs-CZ" sz="2800" b="1" dirty="0" smtClean="0"/>
              <a:t>se rozštěkal</a:t>
            </a:r>
            <a:r>
              <a:rPr lang="cs-CZ" sz="2800" dirty="0" smtClean="0"/>
              <a:t>. Mirek </a:t>
            </a:r>
            <a:r>
              <a:rPr lang="cs-CZ" sz="2800" b="1" dirty="0" smtClean="0"/>
              <a:t>byl</a:t>
            </a:r>
            <a:r>
              <a:rPr lang="cs-CZ" sz="2800" dirty="0" smtClean="0"/>
              <a:t>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v kině. Asi </a:t>
            </a:r>
            <a:r>
              <a:rPr lang="cs-CZ" sz="2800" b="1" dirty="0" smtClean="0"/>
              <a:t>začne</a:t>
            </a:r>
            <a:r>
              <a:rPr lang="cs-CZ" sz="2800" dirty="0" smtClean="0"/>
              <a:t> pršet.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Lidé </a:t>
            </a:r>
            <a:r>
              <a:rPr lang="cs-CZ" sz="2800" b="1" dirty="0" smtClean="0"/>
              <a:t>nastupují </a:t>
            </a:r>
            <a:r>
              <a:rPr lang="cs-CZ" sz="2800" dirty="0" smtClean="0"/>
              <a:t>do vlaku.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25593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476672"/>
            <a:ext cx="382829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cs-CZ" sz="3200" kern="0" dirty="0" smtClean="0">
                <a:solidFill>
                  <a:sysClr val="windowText" lastClr="000000"/>
                </a:solidFill>
              </a:rPr>
              <a:t>JE PRAVDA, že ….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467544" y="1563363"/>
            <a:ext cx="5184576" cy="388843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Zkosené hrany 3"/>
          <p:cNvSpPr/>
          <p:nvPr/>
        </p:nvSpPr>
        <p:spPr>
          <a:xfrm>
            <a:off x="6346549" y="2276872"/>
            <a:ext cx="1572308" cy="1042416"/>
          </a:xfrm>
          <a:prstGeom prst="beve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prstClr val="black"/>
                </a:solidFill>
              </a:rPr>
              <a:t>ANO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6346549" y="3507579"/>
            <a:ext cx="1572308" cy="1042416"/>
          </a:xfrm>
          <a:prstGeom prst="beve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prstClr val="white"/>
                </a:solidFill>
              </a:rPr>
              <a:t>NE</a:t>
            </a:r>
            <a:endParaRPr lang="cs-CZ" sz="4800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2826" y="5228342"/>
            <a:ext cx="10663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</a:rPr>
              <a:t>14</a:t>
            </a:r>
            <a:endParaRPr lang="cs-CZ" sz="5400" dirty="0">
              <a:solidFill>
                <a:prstClr val="black"/>
              </a:solidFill>
            </a:endParaRPr>
          </a:p>
        </p:txBody>
      </p:sp>
      <p:pic>
        <p:nvPicPr>
          <p:cNvPr id="7" name="Picture 3" descr="C:\Users\ucitel\AppData\Local\Microsoft\Windows\Temporary Internet Files\Content.IE5\UZPPGRYR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9869" y="5085184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lačítko akce: Vlastní 20">
            <a:hlinkClick r:id="rId3" action="ppaction://hlinksldjump" highlightClick="1"/>
          </p:cNvPr>
          <p:cNvSpPr/>
          <p:nvPr/>
        </p:nvSpPr>
        <p:spPr>
          <a:xfrm>
            <a:off x="6346549" y="3507579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Tlačítko akce: Vlastní 21">
            <a:hlinkClick r:id="" action="ppaction://hlinkshowjump?jump=nextslide" highlightClick="1"/>
          </p:cNvPr>
          <p:cNvSpPr/>
          <p:nvPr/>
        </p:nvSpPr>
        <p:spPr>
          <a:xfrm>
            <a:off x="6346549" y="2272324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87824" y="5877272"/>
            <a:ext cx="22143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15.ÚKOL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07002" y="1907540"/>
            <a:ext cx="43616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je ve větách 10 podstatných jmen?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2571460"/>
            <a:ext cx="530318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Ve škole hrajeme i hry. Myška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se zachránila útěkem do díry.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Na věži se rozezněl zvon. Mám</a:t>
            </a:r>
          </a:p>
          <a:p>
            <a:r>
              <a:rPr lang="cs-CZ" sz="2400" dirty="0" smtClean="0"/>
              <a:t> velkou radost, protože jsi vyhrál</a:t>
            </a:r>
          </a:p>
          <a:p>
            <a:r>
              <a:rPr lang="cs-CZ" sz="2400" dirty="0" smtClean="0"/>
              <a:t> soutěž. Jsi výborný zpěvák.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25593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476672"/>
            <a:ext cx="382829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cs-CZ" sz="3200" kern="0" dirty="0" smtClean="0">
                <a:solidFill>
                  <a:sysClr val="windowText" lastClr="000000"/>
                </a:solidFill>
              </a:rPr>
              <a:t>JE PRAVDA, že ….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539551" y="1563363"/>
            <a:ext cx="5426433" cy="388843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Zkosené hrany 3"/>
          <p:cNvSpPr/>
          <p:nvPr/>
        </p:nvSpPr>
        <p:spPr>
          <a:xfrm>
            <a:off x="6346549" y="2276872"/>
            <a:ext cx="1572308" cy="1042416"/>
          </a:xfrm>
          <a:prstGeom prst="beve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prstClr val="black"/>
                </a:solidFill>
              </a:rPr>
              <a:t>ANO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6346549" y="3507579"/>
            <a:ext cx="1572308" cy="1042416"/>
          </a:xfrm>
          <a:prstGeom prst="beve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prstClr val="white"/>
                </a:solidFill>
              </a:rPr>
              <a:t>NE</a:t>
            </a:r>
            <a:endParaRPr lang="cs-CZ" sz="4800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2826" y="5228342"/>
            <a:ext cx="10663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</a:rPr>
              <a:t>15</a:t>
            </a:r>
            <a:endParaRPr lang="cs-CZ" sz="5400" dirty="0">
              <a:solidFill>
                <a:prstClr val="black"/>
              </a:solidFill>
            </a:endParaRPr>
          </a:p>
        </p:txBody>
      </p:sp>
      <p:pic>
        <p:nvPicPr>
          <p:cNvPr id="7" name="Picture 3" descr="C:\Users\ucitel\AppData\Local\Microsoft\Windows\Temporary Internet Files\Content.IE5\UZPPGRYR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9869" y="5085184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lačítko akce: Vlastní 20">
            <a:hlinkClick r:id="rId3" action="ppaction://hlinksldjump" highlightClick="1"/>
          </p:cNvPr>
          <p:cNvSpPr/>
          <p:nvPr/>
        </p:nvSpPr>
        <p:spPr>
          <a:xfrm>
            <a:off x="6346549" y="2276872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Tlačítko akce: Vlastní 21">
            <a:hlinkClick r:id="" action="ppaction://hlinkshowjump?jump=nextslide" highlightClick="1"/>
          </p:cNvPr>
          <p:cNvSpPr/>
          <p:nvPr/>
        </p:nvSpPr>
        <p:spPr>
          <a:xfrm>
            <a:off x="6346549" y="3494790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87824" y="5877272"/>
            <a:ext cx="22143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16.ÚKOL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1920917"/>
            <a:ext cx="5107680" cy="32316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je v každé větě jedna předložka?</a:t>
            </a:r>
          </a:p>
          <a:p>
            <a:endParaRPr lang="cs-CZ" dirty="0"/>
          </a:p>
          <a:p>
            <a:r>
              <a:rPr lang="cs-CZ" sz="2400" dirty="0" smtClean="0"/>
              <a:t>Děti nasedly do auta.</a:t>
            </a:r>
          </a:p>
          <a:p>
            <a:endParaRPr lang="cs-CZ" sz="2400" dirty="0" smtClean="0"/>
          </a:p>
          <a:p>
            <a:r>
              <a:rPr lang="cs-CZ" sz="2400" dirty="0" smtClean="0"/>
              <a:t>Dej si sešit do lavice.</a:t>
            </a:r>
          </a:p>
          <a:p>
            <a:endParaRPr lang="cs-CZ" sz="2400" dirty="0" smtClean="0"/>
          </a:p>
          <a:p>
            <a:r>
              <a:rPr lang="cs-CZ" sz="2400" dirty="0" smtClean="0"/>
              <a:t>Dědeček jel s babičkou k lékaři.</a:t>
            </a:r>
          </a:p>
          <a:p>
            <a:endParaRPr lang="cs-CZ" sz="2400" dirty="0" smtClean="0"/>
          </a:p>
          <a:p>
            <a:r>
              <a:rPr lang="cs-CZ" sz="2400" dirty="0" smtClean="0"/>
              <a:t>U stolu sedí pes.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25593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476672"/>
            <a:ext cx="382829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cs-CZ" sz="3200" kern="0" dirty="0" smtClean="0">
                <a:solidFill>
                  <a:sysClr val="windowText" lastClr="000000"/>
                </a:solidFill>
              </a:rPr>
              <a:t>JE PRAVDA, že ….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467544" y="1563363"/>
            <a:ext cx="4965282" cy="388843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Zkosené hrany 3"/>
          <p:cNvSpPr/>
          <p:nvPr/>
        </p:nvSpPr>
        <p:spPr>
          <a:xfrm>
            <a:off x="6346549" y="2276872"/>
            <a:ext cx="1572308" cy="1042416"/>
          </a:xfrm>
          <a:prstGeom prst="beve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prstClr val="black"/>
                </a:solidFill>
              </a:rPr>
              <a:t>ANO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6346549" y="3507579"/>
            <a:ext cx="1572308" cy="1042416"/>
          </a:xfrm>
          <a:prstGeom prst="beve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prstClr val="white"/>
                </a:solidFill>
              </a:rPr>
              <a:t>NE</a:t>
            </a:r>
            <a:endParaRPr lang="cs-CZ" sz="4800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2826" y="5228342"/>
            <a:ext cx="10663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</a:rPr>
              <a:t>16</a:t>
            </a:r>
            <a:endParaRPr lang="cs-CZ" sz="5400" dirty="0">
              <a:solidFill>
                <a:prstClr val="black"/>
              </a:solidFill>
            </a:endParaRPr>
          </a:p>
        </p:txBody>
      </p:sp>
      <p:pic>
        <p:nvPicPr>
          <p:cNvPr id="7" name="Picture 3" descr="C:\Users\ucitel\AppData\Local\Microsoft\Windows\Temporary Internet Files\Content.IE5\UZPPGRYR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9869" y="5085184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lačítko akce: Vlastní 20">
            <a:hlinkClick r:id="rId3" action="ppaction://hlinksldjump" highlightClick="1"/>
          </p:cNvPr>
          <p:cNvSpPr/>
          <p:nvPr/>
        </p:nvSpPr>
        <p:spPr>
          <a:xfrm>
            <a:off x="6346549" y="2276872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Tlačítko akce: Vlastní 21">
            <a:hlinkClick r:id="" action="ppaction://hlinkshowjump?jump=nextslide" highlightClick="1"/>
          </p:cNvPr>
          <p:cNvSpPr/>
          <p:nvPr/>
        </p:nvSpPr>
        <p:spPr>
          <a:xfrm>
            <a:off x="6346549" y="3494790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87824" y="5877272"/>
            <a:ext cx="22143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17.ÚKOL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7588" y="2248295"/>
            <a:ext cx="4412426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se v úkolu ukrývá jedna chyba?</a:t>
            </a:r>
          </a:p>
          <a:p>
            <a:endParaRPr lang="cs-CZ" dirty="0"/>
          </a:p>
          <a:p>
            <a:r>
              <a:rPr lang="cs-CZ" sz="2400" dirty="0"/>
              <a:t> </a:t>
            </a:r>
            <a:r>
              <a:rPr lang="cs-CZ" sz="2400" dirty="0" smtClean="0"/>
              <a:t>nohy  žížala  tygr  mouchy</a:t>
            </a:r>
          </a:p>
          <a:p>
            <a:endParaRPr lang="cs-CZ" sz="2400" dirty="0"/>
          </a:p>
          <a:p>
            <a:r>
              <a:rPr lang="cs-CZ" sz="2400" dirty="0" smtClean="0"/>
              <a:t> kočí  hymna  kino  rybičky</a:t>
            </a:r>
          </a:p>
          <a:p>
            <a:endParaRPr lang="cs-CZ" sz="2400" dirty="0"/>
          </a:p>
          <a:p>
            <a:r>
              <a:rPr lang="cs-CZ" sz="2400" dirty="0" smtClean="0"/>
              <a:t> cyklista  jídlo  diktát  rýč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25593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476672"/>
            <a:ext cx="382829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cs-CZ" sz="3200" kern="0" dirty="0" smtClean="0">
                <a:solidFill>
                  <a:sysClr val="windowText" lastClr="000000"/>
                </a:solidFill>
              </a:rPr>
              <a:t>JE PRAVDA, že ….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755576" y="1563363"/>
            <a:ext cx="4464496" cy="388843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Zkosené hrany 3"/>
          <p:cNvSpPr/>
          <p:nvPr/>
        </p:nvSpPr>
        <p:spPr>
          <a:xfrm>
            <a:off x="6346549" y="2276872"/>
            <a:ext cx="1572308" cy="1042416"/>
          </a:xfrm>
          <a:prstGeom prst="beve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prstClr val="black"/>
                </a:solidFill>
              </a:rPr>
              <a:t>ANO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6346549" y="3507579"/>
            <a:ext cx="1572308" cy="1042416"/>
          </a:xfrm>
          <a:prstGeom prst="beve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prstClr val="white"/>
                </a:solidFill>
              </a:rPr>
              <a:t>NE</a:t>
            </a:r>
            <a:endParaRPr lang="cs-CZ" sz="4800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2826" y="5228342"/>
            <a:ext cx="10663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</a:rPr>
              <a:t>17</a:t>
            </a:r>
            <a:endParaRPr lang="cs-CZ" sz="5400" dirty="0">
              <a:solidFill>
                <a:prstClr val="black"/>
              </a:solidFill>
            </a:endParaRPr>
          </a:p>
        </p:txBody>
      </p:sp>
      <p:pic>
        <p:nvPicPr>
          <p:cNvPr id="7" name="Picture 3" descr="C:\Users\ucitel\AppData\Local\Microsoft\Windows\Temporary Internet Files\Content.IE5\UZPPGRYR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9869" y="5085184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lačítko akce: Vlastní 20">
            <a:hlinkClick r:id="rId3" action="ppaction://hlinksldjump" highlightClick="1"/>
          </p:cNvPr>
          <p:cNvSpPr/>
          <p:nvPr/>
        </p:nvSpPr>
        <p:spPr>
          <a:xfrm>
            <a:off x="6360288" y="3507579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Tlačítko akce: Vlastní 21">
            <a:hlinkClick r:id="" action="ppaction://hlinkshowjump?jump=nextslide" highlightClick="1"/>
          </p:cNvPr>
          <p:cNvSpPr/>
          <p:nvPr/>
        </p:nvSpPr>
        <p:spPr>
          <a:xfrm>
            <a:off x="6346549" y="2288368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87824" y="5877272"/>
            <a:ext cx="22143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18.ÚKOL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08106" y="1907540"/>
            <a:ext cx="3559436" cy="32316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dvojice slov jsou antonyma?</a:t>
            </a:r>
          </a:p>
          <a:p>
            <a:endParaRPr lang="cs-CZ" dirty="0"/>
          </a:p>
          <a:p>
            <a:r>
              <a:rPr lang="cs-CZ" sz="2400" dirty="0" smtClean="0"/>
              <a:t> vysoko  -  nízko</a:t>
            </a:r>
          </a:p>
          <a:p>
            <a:endParaRPr lang="cs-CZ" sz="2400" dirty="0"/>
          </a:p>
          <a:p>
            <a:r>
              <a:rPr lang="cs-CZ" sz="2400" dirty="0" smtClean="0"/>
              <a:t> hubený  -  otylý</a:t>
            </a:r>
          </a:p>
          <a:p>
            <a:endParaRPr lang="cs-CZ" sz="2400" dirty="0"/>
          </a:p>
          <a:p>
            <a:r>
              <a:rPr lang="cs-CZ" sz="2400" dirty="0"/>
              <a:t> </a:t>
            </a:r>
            <a:r>
              <a:rPr lang="cs-CZ" sz="2400" dirty="0" smtClean="0"/>
              <a:t>odvaha  -  zbabělost</a:t>
            </a:r>
          </a:p>
          <a:p>
            <a:endParaRPr lang="cs-CZ" sz="2400" dirty="0"/>
          </a:p>
          <a:p>
            <a:r>
              <a:rPr lang="cs-CZ" sz="2400" dirty="0" smtClean="0"/>
              <a:t> lenost  -  pracovitost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25593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476672"/>
            <a:ext cx="382829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cs-CZ" sz="3200" kern="0" dirty="0" smtClean="0">
                <a:solidFill>
                  <a:sysClr val="windowText" lastClr="000000"/>
                </a:solidFill>
              </a:rPr>
              <a:t>JE PRAVDA, že ….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417552" y="1550574"/>
            <a:ext cx="5516322" cy="388843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Zkosené hrany 3"/>
          <p:cNvSpPr/>
          <p:nvPr/>
        </p:nvSpPr>
        <p:spPr>
          <a:xfrm>
            <a:off x="6346549" y="2276872"/>
            <a:ext cx="1572308" cy="1042416"/>
          </a:xfrm>
          <a:prstGeom prst="beve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prstClr val="black"/>
                </a:solidFill>
              </a:rPr>
              <a:t>ANO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6346549" y="3507579"/>
            <a:ext cx="1572308" cy="1042416"/>
          </a:xfrm>
          <a:prstGeom prst="beve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prstClr val="white"/>
                </a:solidFill>
              </a:rPr>
              <a:t>NE</a:t>
            </a:r>
            <a:endParaRPr lang="cs-CZ" sz="4800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2826" y="5228342"/>
            <a:ext cx="10663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</a:rPr>
              <a:t>18</a:t>
            </a:r>
            <a:endParaRPr lang="cs-CZ" sz="5400" dirty="0">
              <a:solidFill>
                <a:prstClr val="black"/>
              </a:solidFill>
            </a:endParaRPr>
          </a:p>
        </p:txBody>
      </p:sp>
      <p:pic>
        <p:nvPicPr>
          <p:cNvPr id="7" name="Picture 3" descr="C:\Users\ucitel\AppData\Local\Microsoft\Windows\Temporary Internet Files\Content.IE5\UZPPGRYR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9869" y="5085184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lačítko akce: Vlastní 20">
            <a:hlinkClick r:id="rId3" action="ppaction://hlinksldjump" highlightClick="1"/>
          </p:cNvPr>
          <p:cNvSpPr/>
          <p:nvPr/>
        </p:nvSpPr>
        <p:spPr>
          <a:xfrm>
            <a:off x="6364836" y="3507579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Tlačítko akce: Vlastní 21">
            <a:hlinkClick r:id="" action="ppaction://hlinkshowjump?jump=nextslide" highlightClick="1"/>
          </p:cNvPr>
          <p:cNvSpPr/>
          <p:nvPr/>
        </p:nvSpPr>
        <p:spPr>
          <a:xfrm>
            <a:off x="6364836" y="2276872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87824" y="5877272"/>
            <a:ext cx="22143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19.ÚKOL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9840" y="2276872"/>
            <a:ext cx="4971746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je mezi větami i věta přací?</a:t>
            </a:r>
          </a:p>
          <a:p>
            <a:endParaRPr lang="cs-CZ" dirty="0"/>
          </a:p>
          <a:p>
            <a:r>
              <a:rPr lang="cs-CZ" sz="2400" dirty="0" smtClean="0"/>
              <a:t>Dones mi úkol. Jani, přineseš</a:t>
            </a:r>
          </a:p>
          <a:p>
            <a:r>
              <a:rPr lang="cs-CZ" sz="2400" dirty="0" smtClean="0"/>
              <a:t>mi domácí úlohu? Petr mi nese</a:t>
            </a:r>
          </a:p>
          <a:p>
            <a:r>
              <a:rPr lang="cs-CZ" sz="2400" dirty="0" smtClean="0"/>
              <a:t>domácí úkol z matematiky.</a:t>
            </a:r>
          </a:p>
          <a:p>
            <a:r>
              <a:rPr lang="cs-CZ" sz="2400" dirty="0" smtClean="0"/>
              <a:t>Kéž by mi někdo přinesl </a:t>
            </a:r>
          </a:p>
          <a:p>
            <a:r>
              <a:rPr lang="cs-CZ" sz="2400" dirty="0" smtClean="0"/>
              <a:t>domácí úlohu.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5593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476672"/>
            <a:ext cx="382829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cs-CZ" sz="3200" kern="0" dirty="0" smtClean="0">
                <a:solidFill>
                  <a:sysClr val="windowText" lastClr="000000"/>
                </a:solidFill>
              </a:rPr>
              <a:t>JE PRAVDA, že ….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467544" y="1563363"/>
            <a:ext cx="5400600" cy="388843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Zkosené hrany 3"/>
          <p:cNvSpPr/>
          <p:nvPr/>
        </p:nvSpPr>
        <p:spPr>
          <a:xfrm>
            <a:off x="6346549" y="2276872"/>
            <a:ext cx="1572308" cy="1042416"/>
          </a:xfrm>
          <a:prstGeom prst="beve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prstClr val="black"/>
                </a:solidFill>
              </a:rPr>
              <a:t>ANO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6346549" y="3507579"/>
            <a:ext cx="1572308" cy="1042416"/>
          </a:xfrm>
          <a:prstGeom prst="beve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prstClr val="white"/>
                </a:solidFill>
              </a:rPr>
              <a:t>NE</a:t>
            </a:r>
            <a:endParaRPr lang="cs-CZ" sz="4800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2826" y="5228342"/>
            <a:ext cx="10663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</a:rPr>
              <a:t>19</a:t>
            </a:r>
            <a:endParaRPr lang="cs-CZ" sz="5400" dirty="0">
              <a:solidFill>
                <a:prstClr val="black"/>
              </a:solidFill>
            </a:endParaRPr>
          </a:p>
        </p:txBody>
      </p:sp>
      <p:pic>
        <p:nvPicPr>
          <p:cNvPr id="7" name="Picture 3" descr="C:\Users\ucitel\AppData\Local\Microsoft\Windows\Temporary Internet Files\Content.IE5\UZPPGRYR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9869" y="5085184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lačítko akce: Vlastní 20">
            <a:hlinkClick r:id="rId3" action="ppaction://hlinksldjump" highlightClick="1"/>
          </p:cNvPr>
          <p:cNvSpPr/>
          <p:nvPr/>
        </p:nvSpPr>
        <p:spPr>
          <a:xfrm>
            <a:off x="6346549" y="2276872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Tlačítko akce: Vlastní 21">
            <a:hlinkClick r:id="" action="ppaction://hlinkshowjump?jump=nextslide" highlightClick="1"/>
          </p:cNvPr>
          <p:cNvSpPr/>
          <p:nvPr/>
        </p:nvSpPr>
        <p:spPr>
          <a:xfrm>
            <a:off x="6346549" y="3494790"/>
            <a:ext cx="1572308" cy="10424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87824" y="5877272"/>
            <a:ext cx="22143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20.ÚKOL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4592" y="2102287"/>
            <a:ext cx="5414174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se v textu skrývá souvětí?</a:t>
            </a:r>
          </a:p>
          <a:p>
            <a:endParaRPr lang="cs-CZ" sz="2800" dirty="0"/>
          </a:p>
          <a:p>
            <a:r>
              <a:rPr lang="cs-CZ" sz="2800" dirty="0" smtClean="0"/>
              <a:t>Maminka a tatínek jedou </a:t>
            </a:r>
          </a:p>
          <a:p>
            <a:r>
              <a:rPr lang="cs-CZ" sz="2800" dirty="0" smtClean="0"/>
              <a:t>nakupovat. Pejsek a kočička </a:t>
            </a:r>
          </a:p>
          <a:p>
            <a:r>
              <a:rPr lang="cs-CZ" sz="2800" dirty="0" smtClean="0"/>
              <a:t>pekli dort. U rybníka kvákají</a:t>
            </a:r>
          </a:p>
          <a:p>
            <a:r>
              <a:rPr lang="cs-CZ" sz="2800" dirty="0" smtClean="0"/>
              <a:t>žáby </a:t>
            </a:r>
            <a:r>
              <a:rPr lang="cs-CZ" sz="2800" dirty="0" err="1" smtClean="0"/>
              <a:t>Júlinka</a:t>
            </a:r>
            <a:r>
              <a:rPr lang="cs-CZ" sz="2800" dirty="0" smtClean="0"/>
              <a:t> a Rozárka.</a:t>
            </a:r>
          </a:p>
        </p:txBody>
      </p:sp>
    </p:spTree>
    <p:extLst>
      <p:ext uri="{BB962C8B-B14F-4D97-AF65-F5344CB8AC3E}">
        <p14:creationId xmlns:p14="http://schemas.microsoft.com/office/powerpoint/2010/main" xmlns="" val="125593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56991" y="2924086"/>
            <a:ext cx="10663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20</a:t>
            </a:r>
            <a:endParaRPr lang="cs-CZ" sz="5400" dirty="0"/>
          </a:p>
        </p:txBody>
      </p:sp>
      <p:pic>
        <p:nvPicPr>
          <p:cNvPr id="3" name="Picture 3" descr="C:\Users\ucitel\AppData\Local\Microsoft\Windows\Temporary Internet Files\Content.IE5\UZPPGRYR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64034" y="2780928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7664" y="427078"/>
            <a:ext cx="6351418" cy="144655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Získáváš 20 jablíček !</a:t>
            </a:r>
            <a:endParaRPr lang="cs-CZ" sz="4400" dirty="0">
              <a:solidFill>
                <a:schemeClr val="bg1"/>
              </a:solidFill>
            </a:endParaRPr>
          </a:p>
          <a:p>
            <a:pPr algn="ctr"/>
            <a:r>
              <a:rPr lang="cs-CZ" sz="4400" dirty="0" smtClean="0"/>
              <a:t> 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6009" y="4855871"/>
            <a:ext cx="8343823" cy="76944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 smtClean="0"/>
              <a:t>Hodně úspěchů ve 3. třídě!!!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2630240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80728"/>
            <a:ext cx="67317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err="1" smtClean="0"/>
              <a:t>DUMu</a:t>
            </a:r>
            <a:r>
              <a:rPr lang="cs-CZ" dirty="0" smtClean="0"/>
              <a:t> byly použity </a:t>
            </a:r>
            <a:r>
              <a:rPr lang="cs-CZ" dirty="0" smtClean="0"/>
              <a:t>kliparty: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1927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629</TotalTime>
  <Words>944</Words>
  <Application>Microsoft Office PowerPoint</Application>
  <PresentationFormat>Předvádění na obrazovce (4:3)</PresentationFormat>
  <Paragraphs>284</Paragraphs>
  <Slides>26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26</vt:i4>
      </vt:variant>
    </vt:vector>
  </HeadingPairs>
  <TitlesOfParts>
    <vt:vector size="29" baseType="lpstr">
      <vt:lpstr>Spring</vt:lpstr>
      <vt:lpstr>Motiv systému Office</vt:lpstr>
      <vt:lpstr>1_Motiv systému Office</vt:lpstr>
      <vt:lpstr>Snímek 1</vt:lpstr>
      <vt:lpstr>ANOTACE:</vt:lpstr>
      <vt:lpstr>OPAKOVÁNÍ UČIVA z 2.TŘÍDY – český jazyk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MATEMATICKÁ SOUTĚŽ</dc:title>
  <dc:creator>MatejovicovaA</dc:creator>
  <cp:lastModifiedBy>Dum</cp:lastModifiedBy>
  <cp:revision>55</cp:revision>
  <dcterms:created xsi:type="dcterms:W3CDTF">2012-06-17T05:17:56Z</dcterms:created>
  <dcterms:modified xsi:type="dcterms:W3CDTF">2013-03-04T06:37:09Z</dcterms:modified>
</cp:coreProperties>
</file>