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5" r:id="rId3"/>
    <p:sldId id="264" r:id="rId4"/>
    <p:sldId id="256" r:id="rId5"/>
    <p:sldId id="257" r:id="rId6"/>
    <p:sldId id="258" r:id="rId7"/>
    <p:sldId id="262" r:id="rId8"/>
    <p:sldId id="263" r:id="rId9"/>
    <p:sldId id="259" r:id="rId10"/>
    <p:sldId id="260" r:id="rId11"/>
    <p:sldId id="261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CCE668-A0B2-4F30-9160-6A90CAF50AF7}" type="presOf" srcId="{914700B9-77B5-440A-A438-DE98B6D4894D}" destId="{E73F1C26-6DCD-4001-88B9-355E01E2BCE7}" srcOrd="0" destOrd="0" presId="urn:microsoft.com/office/officeart/2005/8/layout/target3"/>
    <dgm:cxn modelId="{499CFBB1-5F5B-479A-97E7-5E411C334A21}" type="presOf" srcId="{1D8420EA-BFA0-403B-80F5-647FA396CC45}" destId="{8467D0EB-87A2-4285-8ACA-0398EFBF29BC}" srcOrd="1" destOrd="0" presId="urn:microsoft.com/office/officeart/2005/8/layout/target3"/>
    <dgm:cxn modelId="{716D145E-906A-4097-BACB-35858EE35897}" type="presOf" srcId="{100B6B2E-82E6-4C11-B19B-F2DB3A0EA64F}" destId="{DBA8199F-D892-4A8E-A352-2B7844050E09}" srcOrd="1" destOrd="0" presId="urn:microsoft.com/office/officeart/2005/8/layout/target3"/>
    <dgm:cxn modelId="{1D902C69-85D2-490D-A4AA-04EEEE2AEEC6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6532C9B-1AF2-4604-87AB-7C201C60715E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309CAC5-D30C-439B-B066-70E65A1C855A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22EE7F0-DFA9-46F5-B4D5-80141900FDD9}" type="presOf" srcId="{1D8420EA-BFA0-403B-80F5-647FA396CC45}" destId="{F7B3C0B7-F0F7-4F49-B02C-3630F8C5FAE5}" srcOrd="0" destOrd="0" presId="urn:microsoft.com/office/officeart/2005/8/layout/target3"/>
    <dgm:cxn modelId="{417EC99E-5457-4B23-943C-8036EC26855B}" type="presOf" srcId="{130831A4-0540-4EC5-8F5A-93030E89D2D9}" destId="{F69CC921-512E-49F4-824C-A648EC5F27A5}" srcOrd="0" destOrd="0" presId="urn:microsoft.com/office/officeart/2005/8/layout/target3"/>
    <dgm:cxn modelId="{FB558C0B-1FC9-4C18-BFFD-2690D184B8B5}" type="presOf" srcId="{100B6B2E-82E6-4C11-B19B-F2DB3A0EA64F}" destId="{645AA564-2E9E-4954-AD87-AE01782CEC59}" srcOrd="0" destOrd="0" presId="urn:microsoft.com/office/officeart/2005/8/layout/target3"/>
    <dgm:cxn modelId="{97A158EF-8303-43AB-985F-802953DDB944}" type="presParOf" srcId="{FE47432B-CA46-450C-8D8F-66C300A95B52}" destId="{B522209E-30D0-49D6-A340-2D383A11C668}" srcOrd="0" destOrd="0" presId="urn:microsoft.com/office/officeart/2005/8/layout/target3"/>
    <dgm:cxn modelId="{B9E3DE50-1231-4A42-B4DA-E2F011F34E41}" type="presParOf" srcId="{FE47432B-CA46-450C-8D8F-66C300A95B52}" destId="{ED5A8377-51D5-4DC5-B0E7-680166966720}" srcOrd="1" destOrd="0" presId="urn:microsoft.com/office/officeart/2005/8/layout/target3"/>
    <dgm:cxn modelId="{9C17E9D4-5C4C-4243-8258-A83AE386725B}" type="presParOf" srcId="{FE47432B-CA46-450C-8D8F-66C300A95B52}" destId="{F69CC921-512E-49F4-824C-A648EC5F27A5}" srcOrd="2" destOrd="0" presId="urn:microsoft.com/office/officeart/2005/8/layout/target3"/>
    <dgm:cxn modelId="{70FAFB4C-F5F8-4B69-B831-03EDCFC701CD}" type="presParOf" srcId="{FE47432B-CA46-450C-8D8F-66C300A95B52}" destId="{61C9CE18-EDA6-4EDF-BA1C-09779D38FBBF}" srcOrd="3" destOrd="0" presId="urn:microsoft.com/office/officeart/2005/8/layout/target3"/>
    <dgm:cxn modelId="{9F53DD45-92B3-40FB-9F5A-574FCEC0B818}" type="presParOf" srcId="{FE47432B-CA46-450C-8D8F-66C300A95B52}" destId="{D60DEAAB-7AFE-435A-ACF6-18851E4B0426}" srcOrd="4" destOrd="0" presId="urn:microsoft.com/office/officeart/2005/8/layout/target3"/>
    <dgm:cxn modelId="{7FC9CAA1-8791-456E-BE3E-2F9A565DA002}" type="presParOf" srcId="{FE47432B-CA46-450C-8D8F-66C300A95B52}" destId="{F7B3C0B7-F0F7-4F49-B02C-3630F8C5FAE5}" srcOrd="5" destOrd="0" presId="urn:microsoft.com/office/officeart/2005/8/layout/target3"/>
    <dgm:cxn modelId="{486D1CA2-5A46-463D-A5F1-B17FE2610682}" type="presParOf" srcId="{FE47432B-CA46-450C-8D8F-66C300A95B52}" destId="{C9DA9446-E2D3-4F6A-8960-3CADFBF870B8}" srcOrd="6" destOrd="0" presId="urn:microsoft.com/office/officeart/2005/8/layout/target3"/>
    <dgm:cxn modelId="{E3D7F69D-1D90-4768-8BFD-A73BEFFF7DC0}" type="presParOf" srcId="{FE47432B-CA46-450C-8D8F-66C300A95B52}" destId="{9726EC6F-D322-4CD3-B489-1BE3DF7CE70B}" srcOrd="7" destOrd="0" presId="urn:microsoft.com/office/officeart/2005/8/layout/target3"/>
    <dgm:cxn modelId="{B08D157B-2960-4F7D-A6D7-2DF53900E624}" type="presParOf" srcId="{FE47432B-CA46-450C-8D8F-66C300A95B52}" destId="{645AA564-2E9E-4954-AD87-AE01782CEC59}" srcOrd="8" destOrd="0" presId="urn:microsoft.com/office/officeart/2005/8/layout/target3"/>
    <dgm:cxn modelId="{52D209C4-6B55-4285-81F7-1857D499000E}" type="presParOf" srcId="{FE47432B-CA46-450C-8D8F-66C300A95B52}" destId="{8538CAC4-6A86-42B8-B5AF-2FF155DB9D02}" srcOrd="9" destOrd="0" presId="urn:microsoft.com/office/officeart/2005/8/layout/target3"/>
    <dgm:cxn modelId="{1F1E7A1B-E8E2-4C63-BE00-275F79D391A4}" type="presParOf" srcId="{FE47432B-CA46-450C-8D8F-66C300A95B52}" destId="{26FD6024-A07F-46D0-8BC0-B5E595C5673D}" srcOrd="10" destOrd="0" presId="urn:microsoft.com/office/officeart/2005/8/layout/target3"/>
    <dgm:cxn modelId="{D1D773C3-3C39-4586-A25C-0A43BD8C5916}" type="presParOf" srcId="{FE47432B-CA46-450C-8D8F-66C300A95B52}" destId="{E73F1C26-6DCD-4001-88B9-355E01E2BCE7}" srcOrd="11" destOrd="0" presId="urn:microsoft.com/office/officeart/2005/8/layout/target3"/>
    <dgm:cxn modelId="{88FBB4F9-9731-456C-9D52-7AFD0D258CCD}" type="presParOf" srcId="{FE47432B-CA46-450C-8D8F-66C300A95B52}" destId="{8E23E229-92FC-49D1-B5FE-0303176B8A4E}" srcOrd="12" destOrd="0" presId="urn:microsoft.com/office/officeart/2005/8/layout/target3"/>
    <dgm:cxn modelId="{F4D2239F-1266-495E-BDC5-C3E702C2A46F}" type="presParOf" srcId="{FE47432B-CA46-450C-8D8F-66C300A95B52}" destId="{8467D0EB-87A2-4285-8ACA-0398EFBF29BC}" srcOrd="13" destOrd="0" presId="urn:microsoft.com/office/officeart/2005/8/layout/target3"/>
    <dgm:cxn modelId="{09D177EC-ECD6-4426-9173-9F3DFC7934DB}" type="presParOf" srcId="{FE47432B-CA46-450C-8D8F-66C300A95B52}" destId="{DBA8199F-D892-4A8E-A352-2B7844050E09}" srcOrd="14" destOrd="0" presId="urn:microsoft.com/office/officeart/2005/8/layout/target3"/>
    <dgm:cxn modelId="{FC6F3F37-0C13-4070-917C-48B1F4211AA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1700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313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279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331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597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319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145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1229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8179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14270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998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9CBC49-708D-46BA-ABD1-75F9CC017FE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5E6221-A879-48C0-88E5-627A145D248D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92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6436144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4662301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Souvětí a věta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6463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7193217"/>
              </p:ext>
            </p:extLst>
          </p:nvPr>
        </p:nvGraphicFramePr>
        <p:xfrm>
          <a:off x="539552" y="3573016"/>
          <a:ext cx="8280920" cy="2889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použití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rozlišování věty a souvětí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seznamují s větnými celky, které rozlišují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věty jednoduché a souvětí. Vyhledávají základní skladební dvojice, seznamují se s větou rozvitou a učí se sestavovat jednoduché vzorce souvětí.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08918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rozlišení věty jednoduché a souvětí.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chápe větný celek, odlišuje větu od souvětí, umí hledat základní skladební dvojice, sestavuje jednoduché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vzorce souvětí.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0542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jazyk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Souvětí a 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327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301208"/>
            <a:ext cx="217634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395536" y="332656"/>
            <a:ext cx="7263594" cy="4104456"/>
          </a:xfrm>
          <a:prstGeom prst="cloudCallout">
            <a:avLst>
              <a:gd name="adj1" fmla="val 34290"/>
              <a:gd name="adj2" fmla="val 79715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461554"/>
            <a:ext cx="5473357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Milí kamarádi,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určitě Vám maminky někdy vyprávěly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příběhy nebo četly pohádky. I já si se svými </a:t>
            </a:r>
          </a:p>
          <a:p>
            <a:pPr algn="ctr"/>
            <a:r>
              <a:rPr lang="cs-CZ" dirty="0"/>
              <a:t> </a:t>
            </a:r>
            <a:r>
              <a:rPr lang="cs-CZ" dirty="0" err="1" smtClean="0"/>
              <a:t>labuťátky</a:t>
            </a:r>
            <a:r>
              <a:rPr lang="cs-CZ" dirty="0" smtClean="0"/>
              <a:t> povídám. Příběh sděluji ve větách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nebo některé věty spojuji do souvětí.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Tomuto sdělení se říká PROMLUVA. 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395536" y="332656"/>
            <a:ext cx="7263594" cy="4104456"/>
          </a:xfrm>
          <a:prstGeom prst="cloudCallout">
            <a:avLst>
              <a:gd name="adj1" fmla="val 34290"/>
              <a:gd name="adj2" fmla="val 79715"/>
            </a:avLst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28892" y="1700808"/>
            <a:ext cx="55146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Společně se naučíme souvětí i jednotlivé </a:t>
            </a:r>
          </a:p>
          <a:p>
            <a:pPr algn="ctr"/>
            <a:r>
              <a:rPr lang="cs-CZ" sz="2000" dirty="0"/>
              <a:t> </a:t>
            </a:r>
            <a:r>
              <a:rPr lang="cs-CZ" sz="2000" dirty="0" smtClean="0"/>
              <a:t>věty poznávat. Nebojte se! Budeme si </a:t>
            </a:r>
          </a:p>
          <a:p>
            <a:pPr algn="ctr"/>
            <a:r>
              <a:rPr lang="cs-CZ" sz="2000" dirty="0"/>
              <a:t> </a:t>
            </a:r>
            <a:r>
              <a:rPr lang="cs-CZ" sz="2000" dirty="0" smtClean="0"/>
              <a:t>s nimi hrát. TAK JDEME NA TO !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59415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7" y="332656"/>
            <a:ext cx="8291508" cy="338437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86016"/>
            <a:ext cx="771544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Nastalo jaro. První se na rybník vrátil tatínek – labuťák. Hned </a:t>
            </a:r>
          </a:p>
          <a:p>
            <a:pPr algn="just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začal stavět hnízdo. Sbíral rákos, který splétal dohromady</a:t>
            </a:r>
          </a:p>
          <a:p>
            <a:pPr algn="just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tak, aby hnízdo bylo pevné. Za nějaký čas se k němu připojila </a:t>
            </a:r>
          </a:p>
          <a:p>
            <a:pPr algn="just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i maminka – </a:t>
            </a:r>
            <a:r>
              <a:rPr lang="cs-CZ" dirty="0" smtClean="0">
                <a:solidFill>
                  <a:schemeClr val="bg1"/>
                </a:solidFill>
              </a:rPr>
              <a:t>labuť. </a:t>
            </a:r>
            <a:r>
              <a:rPr lang="cs-CZ" dirty="0" smtClean="0">
                <a:solidFill>
                  <a:schemeClr val="bg1"/>
                </a:solidFill>
              </a:rPr>
              <a:t>Když byli oba spokojeni, snesla labuť šest</a:t>
            </a:r>
          </a:p>
          <a:p>
            <a:pPr algn="just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vajec. Oba rodiče je zahřívali a trpělivě čekali na první zapípání.</a:t>
            </a:r>
          </a:p>
          <a:p>
            <a:pPr algn="just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Konečně se dočkali. Vylíhla se jim malá </a:t>
            </a:r>
            <a:r>
              <a:rPr lang="cs-CZ" dirty="0" err="1" smtClean="0">
                <a:solidFill>
                  <a:schemeClr val="bg1"/>
                </a:solidFill>
              </a:rPr>
              <a:t>labuťátka</a:t>
            </a:r>
            <a:r>
              <a:rPr lang="cs-CZ" dirty="0" smtClean="0">
                <a:solidFill>
                  <a:schemeClr val="bg1"/>
                </a:solidFill>
              </a:rPr>
              <a:t>. Na rybníku</a:t>
            </a:r>
          </a:p>
          <a:p>
            <a:pPr algn="just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bylo rázem veselo. Ale rodiče se neradovali dlouho, nastaly </a:t>
            </a:r>
          </a:p>
          <a:p>
            <a:pPr algn="just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jim nové starosti. </a:t>
            </a:r>
          </a:p>
          <a:p>
            <a:pPr algn="just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Víš jaké?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7" y="4077072"/>
            <a:ext cx="8291508" cy="120032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Spočítej větné celky. </a:t>
            </a:r>
            <a:r>
              <a:rPr lang="cs-CZ" dirty="0" smtClean="0"/>
              <a:t>NEZAPOMEŇ! </a:t>
            </a:r>
            <a:r>
              <a:rPr lang="cs-CZ" dirty="0" smtClean="0"/>
              <a:t>Větný celek = věta i souvětí.</a:t>
            </a:r>
          </a:p>
          <a:p>
            <a:r>
              <a:rPr lang="cs-CZ" dirty="0" smtClean="0"/>
              <a:t>Větný celek začíná velkým písmenem a na konci je .  !  ?</a:t>
            </a:r>
          </a:p>
          <a:p>
            <a:endParaRPr lang="cs-CZ" dirty="0"/>
          </a:p>
          <a:p>
            <a:r>
              <a:rPr lang="cs-CZ" dirty="0" smtClean="0"/>
              <a:t>Klikni na správné číslo.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539552" y="5630777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9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221987" y="5661248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987824" y="5661248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763688" y="5630777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10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772645" y="5630777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596834" y="5661248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14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364088" y="5661248"/>
            <a:ext cx="9144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13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380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7779" y="116632"/>
            <a:ext cx="8568952" cy="360040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68762" y="393338"/>
            <a:ext cx="714163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STAVBA VĚTY JEDNODUCHÉ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dirty="0" smtClean="0"/>
              <a:t>Slova jsou ve větě uspořádána. </a:t>
            </a:r>
            <a:endParaRPr lang="cs-CZ" dirty="0"/>
          </a:p>
          <a:p>
            <a:pPr algn="ctr"/>
            <a:r>
              <a:rPr lang="cs-CZ" dirty="0" smtClean="0"/>
              <a:t>Slovům, která k sobě patří, říkáme </a:t>
            </a:r>
            <a:r>
              <a:rPr lang="cs-CZ" b="1" dirty="0" smtClean="0"/>
              <a:t>SKLADEBNÍ DVOJICE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Dvojici slov, ve které se vzájemně ptáme jedním členem</a:t>
            </a:r>
          </a:p>
          <a:p>
            <a:pPr algn="ctr"/>
            <a:r>
              <a:rPr lang="cs-CZ" dirty="0" smtClean="0"/>
              <a:t>na druhý, říkáme </a:t>
            </a:r>
            <a:r>
              <a:rPr lang="cs-CZ" b="1" dirty="0" smtClean="0"/>
              <a:t>ZÁKLADNÍ SKLADEBNÍ DVOJICE.</a:t>
            </a:r>
          </a:p>
          <a:p>
            <a:pPr algn="ctr"/>
            <a:endParaRPr lang="cs-CZ" dirty="0"/>
          </a:p>
          <a:p>
            <a:pPr algn="ctr"/>
            <a:r>
              <a:rPr lang="cs-CZ" b="1" dirty="0" smtClean="0"/>
              <a:t>POZOR!</a:t>
            </a:r>
          </a:p>
          <a:p>
            <a:pPr algn="ctr"/>
            <a:r>
              <a:rPr lang="cs-CZ" dirty="0" smtClean="0"/>
              <a:t> zájmeno </a:t>
            </a:r>
            <a:r>
              <a:rPr lang="cs-CZ" b="1" i="1" dirty="0" smtClean="0"/>
              <a:t>se</a:t>
            </a:r>
            <a:r>
              <a:rPr lang="cs-CZ" dirty="0" smtClean="0"/>
              <a:t> patří slovesu</a:t>
            </a:r>
          </a:p>
          <a:p>
            <a:pPr algn="ctr"/>
            <a:r>
              <a:rPr lang="cs-CZ" dirty="0"/>
              <a:t> </a:t>
            </a:r>
            <a:r>
              <a:rPr lang="cs-CZ" b="1" i="1" dirty="0" smtClean="0"/>
              <a:t>předložky</a:t>
            </a:r>
            <a:r>
              <a:rPr lang="cs-CZ" dirty="0" smtClean="0"/>
              <a:t> patří podstat. jménům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45238" y="3870630"/>
            <a:ext cx="8891257" cy="266429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4366457"/>
            <a:ext cx="20810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Učitel  učí.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700455" y="4178590"/>
            <a:ext cx="1537230" cy="0"/>
          </a:xfrm>
          <a:prstGeom prst="line">
            <a:avLst/>
          </a:prstGeom>
          <a:ln w="107950" cmpd="dbl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247636" y="4194720"/>
            <a:ext cx="0" cy="189602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9845352" y="5317976"/>
            <a:ext cx="0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672749" y="4153602"/>
            <a:ext cx="0" cy="189602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617989" y="4889677"/>
            <a:ext cx="914400" cy="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45239" y="4996562"/>
            <a:ext cx="89886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Najdi sloveso a zeptej se otázkou Kdo, </a:t>
            </a:r>
            <a:r>
              <a:rPr lang="cs-CZ" dirty="0" smtClean="0">
                <a:solidFill>
                  <a:schemeClr val="bg1"/>
                </a:solidFill>
              </a:rPr>
              <a:t>co?   </a:t>
            </a:r>
            <a:r>
              <a:rPr lang="cs-CZ" dirty="0" smtClean="0">
                <a:solidFill>
                  <a:schemeClr val="bg1"/>
                </a:solidFill>
              </a:rPr>
              <a:t>Kdo, co </a:t>
            </a:r>
            <a:r>
              <a:rPr lang="cs-CZ" dirty="0" smtClean="0">
                <a:solidFill>
                  <a:schemeClr val="bg1"/>
                </a:solidFill>
              </a:rPr>
              <a:t>učí?  </a:t>
            </a:r>
            <a:r>
              <a:rPr lang="cs-CZ" dirty="0" smtClean="0">
                <a:solidFill>
                  <a:schemeClr val="bg1"/>
                </a:solidFill>
              </a:rPr>
              <a:t>… </a:t>
            </a:r>
            <a:r>
              <a:rPr lang="cs-CZ" sz="2400" b="1" dirty="0" smtClean="0">
                <a:solidFill>
                  <a:schemeClr val="bg1"/>
                </a:solidFill>
              </a:rPr>
              <a:t>UČITEL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2. Co dělá </a:t>
            </a:r>
            <a:r>
              <a:rPr lang="cs-CZ" dirty="0" smtClean="0">
                <a:solidFill>
                  <a:schemeClr val="bg1"/>
                </a:solidFill>
              </a:rPr>
              <a:t>UČITEL?  </a:t>
            </a:r>
            <a:r>
              <a:rPr lang="cs-CZ" dirty="0" smtClean="0">
                <a:solidFill>
                  <a:schemeClr val="bg1"/>
                </a:solidFill>
              </a:rPr>
              <a:t>…   </a:t>
            </a:r>
            <a:r>
              <a:rPr lang="cs-CZ" sz="2400" b="1" dirty="0" smtClean="0">
                <a:solidFill>
                  <a:schemeClr val="bg1"/>
                </a:solidFill>
              </a:rPr>
              <a:t>UČÍ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71396" y="5661248"/>
            <a:ext cx="31390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SKLADEBNÍ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DVOJICE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08164" y="4705011"/>
            <a:ext cx="1321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POSTUP: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8164" y="4104855"/>
            <a:ext cx="1649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VĚTA HOLÁ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26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9335" y="188640"/>
            <a:ext cx="9144000" cy="417646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48680"/>
            <a:ext cx="2109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VĚTA ROZVITÁ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68829" y="287070"/>
            <a:ext cx="1954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Učitel učí.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831" y="964178"/>
            <a:ext cx="912326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Vyber vhodná slova a věty napiš: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Koho </a:t>
            </a:r>
            <a:r>
              <a:rPr lang="cs-CZ" dirty="0" smtClean="0">
                <a:solidFill>
                  <a:schemeClr val="bg1"/>
                </a:solidFill>
              </a:rPr>
              <a:t>učí?   </a:t>
            </a:r>
            <a:r>
              <a:rPr lang="cs-CZ" dirty="0" smtClean="0">
                <a:solidFill>
                  <a:schemeClr val="bg1"/>
                </a:solidFill>
              </a:rPr>
              <a:t>koloběžky  kočičky  žáky          _________________________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Kde </a:t>
            </a:r>
            <a:r>
              <a:rPr lang="cs-CZ" dirty="0" smtClean="0">
                <a:solidFill>
                  <a:schemeClr val="bg1"/>
                </a:solidFill>
              </a:rPr>
              <a:t>učí?     </a:t>
            </a:r>
            <a:r>
              <a:rPr lang="cs-CZ" dirty="0" smtClean="0">
                <a:solidFill>
                  <a:schemeClr val="bg1"/>
                </a:solidFill>
              </a:rPr>
              <a:t>v garáži   ve škole   na střeše   _________________________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Jak </a:t>
            </a:r>
            <a:r>
              <a:rPr lang="cs-CZ" dirty="0" smtClean="0">
                <a:solidFill>
                  <a:schemeClr val="bg1"/>
                </a:solidFill>
              </a:rPr>
              <a:t>učí?     </a:t>
            </a:r>
            <a:r>
              <a:rPr lang="cs-CZ" dirty="0" smtClean="0">
                <a:solidFill>
                  <a:schemeClr val="bg1"/>
                </a:solidFill>
              </a:rPr>
              <a:t>zuřivě   tence  dobře  _________________________________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Jaký učitel?  milý  zelený  studený _________________________________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Jaké </a:t>
            </a:r>
            <a:r>
              <a:rPr lang="cs-CZ" dirty="0" smtClean="0">
                <a:solidFill>
                  <a:schemeClr val="bg1"/>
                </a:solidFill>
              </a:rPr>
              <a:t>žáky? </a:t>
            </a:r>
            <a:r>
              <a:rPr lang="cs-CZ" dirty="0" smtClean="0">
                <a:solidFill>
                  <a:schemeClr val="bg1"/>
                </a:solidFill>
              </a:rPr>
              <a:t>hladové  pilné  ušaté  _________________________________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00500" y="4076781"/>
            <a:ext cx="1002197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KLIKNI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547664" y="3125485"/>
            <a:ext cx="720080" cy="45720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132553" y="2555420"/>
            <a:ext cx="914400" cy="45720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696836" y="1467108"/>
            <a:ext cx="914400" cy="45720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699792" y="2028239"/>
            <a:ext cx="1080120" cy="45720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820733" y="1275207"/>
            <a:ext cx="1918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Učitel učí žáky.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46744" y="1843573"/>
            <a:ext cx="2949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Učitel ve škole učí žáky.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19670" y="2370754"/>
            <a:ext cx="369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Učitel ve škole dobře učí žáky.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2494" y="2940819"/>
            <a:ext cx="421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Milý učitel ve škole dobře učí žáky.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505408" y="3690084"/>
            <a:ext cx="842301" cy="413416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030704" y="3398019"/>
            <a:ext cx="4850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Milý učitel ve škole dobře učí pilné žáky.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-29335" y="4369372"/>
            <a:ext cx="9217433" cy="22999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6528" y="4446113"/>
            <a:ext cx="5169492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Ve větách najdi základní skladební dvojice.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831" y="4978626"/>
            <a:ext cx="945951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Opravář bude opravovat rozbitou pračku.   Malý Petřík si odřel koleno.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Všechna auta poprvé vyjela po nové dálnici. Rozzuřený pes za plotem 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dlouze štěkal.   V lese rostou modré borůvky.   Učíme se rádi.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179512" y="6027127"/>
            <a:ext cx="1368152" cy="0"/>
          </a:xfrm>
          <a:prstGeom prst="line">
            <a:avLst/>
          </a:prstGeom>
          <a:ln w="101600" cmpd="dbl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729519" y="5519366"/>
            <a:ext cx="1373178" cy="0"/>
          </a:xfrm>
          <a:prstGeom prst="line">
            <a:avLst/>
          </a:prstGeom>
          <a:ln w="101600" cmpd="dbl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85691" y="6027127"/>
            <a:ext cx="1062961" cy="0"/>
          </a:xfrm>
          <a:prstGeom prst="line">
            <a:avLst/>
          </a:prstGeom>
          <a:ln w="101600" cmpd="dbl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547664" y="5519366"/>
            <a:ext cx="1872208" cy="0"/>
          </a:xfrm>
          <a:prstGeom prst="line">
            <a:avLst/>
          </a:prstGeom>
          <a:ln w="101600" cmpd="dbl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627874" y="4880183"/>
            <a:ext cx="1256494" cy="0"/>
          </a:xfrm>
          <a:prstGeom prst="line">
            <a:avLst/>
          </a:prstGeom>
          <a:ln w="101600" cmpd="dbl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55576" y="4933033"/>
            <a:ext cx="2170982" cy="0"/>
          </a:xfrm>
          <a:prstGeom prst="line">
            <a:avLst/>
          </a:prstGeom>
          <a:ln w="101600" cmpd="dbl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085691" y="6027127"/>
            <a:ext cx="0" cy="99517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166599" y="6027127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614465" y="6005929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729519" y="5519366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428887" y="5519366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547664" y="5519366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887479" y="4880183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617178" y="4879109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926558" y="4933033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41895" y="4933033"/>
            <a:ext cx="0" cy="199034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660685" y="6005929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 My)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141803" y="6305870"/>
            <a:ext cx="1002197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KLIKNI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429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 animBg="1"/>
      <p:bldP spid="17" grpId="0"/>
      <p:bldP spid="5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3921" y="183569"/>
            <a:ext cx="7992888" cy="2304256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74604" y="366201"/>
            <a:ext cx="734842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         STAVBA SOUVĚTÍ</a:t>
            </a:r>
          </a:p>
          <a:p>
            <a:r>
              <a:rPr lang="cs-CZ" dirty="0"/>
              <a:t> </a:t>
            </a:r>
            <a:r>
              <a:rPr lang="cs-CZ" sz="2400" dirty="0" smtClean="0"/>
              <a:t>RADY</a:t>
            </a:r>
            <a:r>
              <a:rPr lang="cs-CZ" dirty="0" smtClean="0"/>
              <a:t> :  1.  Vyhledej všechna určitá slovesa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a označ si je vlnovkou.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2.  Počet určitých sloves = počtu vět v souvětí.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3.  Zakroužkuj si spojovací výrazy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( </a:t>
            </a:r>
            <a:r>
              <a:rPr lang="cs-CZ" dirty="0" smtClean="0"/>
              <a:t>čárka, spojky, </a:t>
            </a:r>
            <a:r>
              <a:rPr lang="cs-CZ" dirty="0" smtClean="0"/>
              <a:t>některá příslovce a zájmena)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8546" y="2636911"/>
            <a:ext cx="8640960" cy="403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5267" y="2859322"/>
            <a:ext cx="7887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Maminka se stará o děti, protože jsou ještě malé.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Levá složená závorka 17"/>
          <p:cNvSpPr/>
          <p:nvPr/>
        </p:nvSpPr>
        <p:spPr>
          <a:xfrm rot="16200000">
            <a:off x="6866211" y="2346577"/>
            <a:ext cx="389657" cy="2338477"/>
          </a:xfrm>
          <a:prstGeom prst="leftBrac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Levá složená závorka 18"/>
          <p:cNvSpPr/>
          <p:nvPr/>
        </p:nvSpPr>
        <p:spPr>
          <a:xfrm rot="16200000">
            <a:off x="2320409" y="1715614"/>
            <a:ext cx="389657" cy="3600400"/>
          </a:xfrm>
          <a:prstGeom prst="leftBrac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247664" y="3787530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 1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59514" y="3710643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V 2</a:t>
            </a:r>
          </a:p>
        </p:txBody>
      </p:sp>
      <p:sp>
        <p:nvSpPr>
          <p:cNvPr id="22" name="Ovál 21"/>
          <p:cNvSpPr/>
          <p:nvPr/>
        </p:nvSpPr>
        <p:spPr>
          <a:xfrm>
            <a:off x="4198368" y="2873538"/>
            <a:ext cx="1584177" cy="4572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05267" y="4190512"/>
            <a:ext cx="6123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VZOREC SOUVĚTÍ:               V 1 , protože  V 2 .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-3060848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33858" y="4992850"/>
            <a:ext cx="5910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Teta vaří oběd a strýc opravuje auto.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Levá složená závorka 14"/>
          <p:cNvSpPr/>
          <p:nvPr/>
        </p:nvSpPr>
        <p:spPr>
          <a:xfrm rot="16200000">
            <a:off x="2591345" y="4437781"/>
            <a:ext cx="389657" cy="2304631"/>
          </a:xfrm>
          <a:prstGeom prst="leftBrace">
            <a:avLst>
              <a:gd name="adj1" fmla="val 8333"/>
              <a:gd name="adj2" fmla="val 51202"/>
            </a:avLst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Levá složená závorka 15"/>
          <p:cNvSpPr/>
          <p:nvPr/>
        </p:nvSpPr>
        <p:spPr>
          <a:xfrm rot="16200000">
            <a:off x="5560009" y="4125761"/>
            <a:ext cx="389657" cy="2928672"/>
          </a:xfrm>
          <a:prstGeom prst="leftBrac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39473" y="5851556"/>
            <a:ext cx="3767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___                               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8426" y="6299943"/>
            <a:ext cx="5814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VZOREC SOUVĚTÍ :   __________________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858238" y="5035228"/>
            <a:ext cx="45720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99127" y="6198924"/>
            <a:ext cx="1572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V1  a   V2 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92527" y="6179226"/>
            <a:ext cx="2487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Klikni pro kontrolu.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473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0602" y="310208"/>
            <a:ext cx="85452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spojky  -  a, že, protože, když, nebo …..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SPOJOVACÍ VÝRAZY</a:t>
            </a:r>
            <a:r>
              <a:rPr lang="cs-CZ" dirty="0" smtClean="0"/>
              <a:t>           zájmena  -  který, jaký, kdo, co …..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příslovce  -  kde, kam, odkud, kdy, jak ….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314098" y="771873"/>
            <a:ext cx="504056" cy="0"/>
          </a:xfrm>
          <a:prstGeom prst="straightConnector1">
            <a:avLst/>
          </a:prstGeom>
          <a:ln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3307369" y="502425"/>
            <a:ext cx="504056" cy="269448"/>
          </a:xfrm>
          <a:prstGeom prst="straightConnector1">
            <a:avLst/>
          </a:prstGeom>
          <a:ln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315041" y="771873"/>
            <a:ext cx="504056" cy="288032"/>
          </a:xfrm>
          <a:prstGeom prst="straightConnector1">
            <a:avLst/>
          </a:prstGeom>
          <a:ln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3567" y="1384702"/>
            <a:ext cx="4087337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Klikni si na kytičku pro další úkol.</a:t>
            </a:r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75677" y="1340768"/>
            <a:ext cx="457200" cy="457200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19031" y="1384702"/>
            <a:ext cx="8303748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Rozhodni, </a:t>
            </a:r>
            <a:r>
              <a:rPr lang="cs-CZ" dirty="0" smtClean="0"/>
              <a:t>zda je vzorec souvětí v pořádku. Klikni na správné řešení.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5677" y="2060848"/>
            <a:ext cx="8960819" cy="460851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04277" y="2518444"/>
            <a:ext cx="703955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Karkulka šla do lesa a vůbec se nebála.         V1  a  V2 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Děti se učily počítat, ale dělaly chyby.           v1, ale V1.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Jsem ráda, když se smějete.                        V1 když V2.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Vezmi si svetr, který ti sluší.                       V1, který V2.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Viděli jsme, jak děti dobře plavou.                 V1, jak v2.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Když odcházíš, jsem smutná.                        V1, V2.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Na louce poletovali včelka Mája a Vilík.           V1 a V2.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091875" y="5229200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ANO</a:t>
            </a:r>
            <a:endParaRPr lang="cs-CZ" sz="1600" dirty="0"/>
          </a:p>
        </p:txBody>
      </p:sp>
      <p:sp>
        <p:nvSpPr>
          <p:cNvPr id="17" name="Ovál 16"/>
          <p:cNvSpPr/>
          <p:nvPr/>
        </p:nvSpPr>
        <p:spPr>
          <a:xfrm>
            <a:off x="7091875" y="4725144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ANO</a:t>
            </a:r>
            <a:endParaRPr lang="cs-CZ" sz="1600" dirty="0"/>
          </a:p>
        </p:txBody>
      </p:sp>
      <p:sp>
        <p:nvSpPr>
          <p:cNvPr id="18" name="Ovál 17"/>
          <p:cNvSpPr/>
          <p:nvPr/>
        </p:nvSpPr>
        <p:spPr>
          <a:xfrm>
            <a:off x="7092280" y="3625795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ANO</a:t>
            </a:r>
            <a:endParaRPr lang="cs-CZ" sz="1600" dirty="0"/>
          </a:p>
        </p:txBody>
      </p:sp>
      <p:sp>
        <p:nvSpPr>
          <p:cNvPr id="19" name="Ovál 18"/>
          <p:cNvSpPr/>
          <p:nvPr/>
        </p:nvSpPr>
        <p:spPr>
          <a:xfrm>
            <a:off x="7092280" y="3085714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ANO</a:t>
            </a:r>
            <a:endParaRPr lang="cs-CZ" sz="1600" dirty="0"/>
          </a:p>
        </p:txBody>
      </p:sp>
      <p:sp>
        <p:nvSpPr>
          <p:cNvPr id="20" name="Ovál 19"/>
          <p:cNvSpPr/>
          <p:nvPr/>
        </p:nvSpPr>
        <p:spPr>
          <a:xfrm>
            <a:off x="7092280" y="4157244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ANO</a:t>
            </a:r>
            <a:endParaRPr lang="cs-CZ" sz="1600" dirty="0"/>
          </a:p>
        </p:txBody>
      </p:sp>
      <p:sp>
        <p:nvSpPr>
          <p:cNvPr id="21" name="Ovál 20"/>
          <p:cNvSpPr/>
          <p:nvPr/>
        </p:nvSpPr>
        <p:spPr>
          <a:xfrm>
            <a:off x="7092280" y="2518444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ANO</a:t>
            </a:r>
            <a:endParaRPr lang="cs-CZ" sz="1600" dirty="0"/>
          </a:p>
        </p:txBody>
      </p:sp>
      <p:sp>
        <p:nvSpPr>
          <p:cNvPr id="22" name="Ovál 21"/>
          <p:cNvSpPr/>
          <p:nvPr/>
        </p:nvSpPr>
        <p:spPr>
          <a:xfrm>
            <a:off x="8008379" y="5733256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NE</a:t>
            </a:r>
            <a:endParaRPr lang="cs-CZ" sz="1600" dirty="0"/>
          </a:p>
        </p:txBody>
      </p:sp>
      <p:sp>
        <p:nvSpPr>
          <p:cNvPr id="23" name="Ovál 22"/>
          <p:cNvSpPr/>
          <p:nvPr/>
        </p:nvSpPr>
        <p:spPr>
          <a:xfrm>
            <a:off x="8008379" y="5229200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NE</a:t>
            </a:r>
            <a:endParaRPr lang="cs-CZ" sz="1600" dirty="0"/>
          </a:p>
        </p:txBody>
      </p:sp>
      <p:sp>
        <p:nvSpPr>
          <p:cNvPr id="24" name="Ovál 23"/>
          <p:cNvSpPr/>
          <p:nvPr/>
        </p:nvSpPr>
        <p:spPr>
          <a:xfrm>
            <a:off x="8008379" y="4725144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NE</a:t>
            </a:r>
            <a:endParaRPr lang="cs-CZ" sz="1600" dirty="0"/>
          </a:p>
        </p:txBody>
      </p:sp>
      <p:sp>
        <p:nvSpPr>
          <p:cNvPr id="25" name="Ovál 24"/>
          <p:cNvSpPr/>
          <p:nvPr/>
        </p:nvSpPr>
        <p:spPr>
          <a:xfrm>
            <a:off x="8006275" y="4157244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NE</a:t>
            </a:r>
            <a:endParaRPr lang="cs-CZ" sz="1600" dirty="0"/>
          </a:p>
        </p:txBody>
      </p:sp>
      <p:sp>
        <p:nvSpPr>
          <p:cNvPr id="26" name="Ovál 25"/>
          <p:cNvSpPr/>
          <p:nvPr/>
        </p:nvSpPr>
        <p:spPr>
          <a:xfrm>
            <a:off x="8006680" y="3625795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NE</a:t>
            </a:r>
            <a:endParaRPr lang="cs-CZ" sz="1600" dirty="0"/>
          </a:p>
        </p:txBody>
      </p:sp>
      <p:sp>
        <p:nvSpPr>
          <p:cNvPr id="27" name="Ovál 26"/>
          <p:cNvSpPr/>
          <p:nvPr/>
        </p:nvSpPr>
        <p:spPr>
          <a:xfrm>
            <a:off x="8008379" y="3085714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NE</a:t>
            </a:r>
            <a:endParaRPr lang="cs-CZ" sz="1600" dirty="0"/>
          </a:p>
        </p:txBody>
      </p:sp>
      <p:sp>
        <p:nvSpPr>
          <p:cNvPr id="28" name="Ovál 27"/>
          <p:cNvSpPr/>
          <p:nvPr/>
        </p:nvSpPr>
        <p:spPr>
          <a:xfrm>
            <a:off x="8008379" y="2509664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NE</a:t>
            </a:r>
            <a:endParaRPr lang="cs-CZ" sz="1600" dirty="0"/>
          </a:p>
        </p:txBody>
      </p:sp>
      <p:sp>
        <p:nvSpPr>
          <p:cNvPr id="29" name="Ovál 28"/>
          <p:cNvSpPr/>
          <p:nvPr/>
        </p:nvSpPr>
        <p:spPr>
          <a:xfrm>
            <a:off x="7091875" y="5733256"/>
            <a:ext cx="914400" cy="36005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ANO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6607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1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build="p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974" y="91653"/>
            <a:ext cx="8900521" cy="64633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Vyber vhodné druhé věty a utvoř souvětí. Obě věty spoj a napiš vzorec</a:t>
            </a:r>
          </a:p>
          <a:p>
            <a:r>
              <a:rPr lang="cs-CZ" dirty="0" smtClean="0"/>
              <a:t>Souvětí napište. Kontrolu proveď kliknutím a čekej.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988" y="764704"/>
            <a:ext cx="3393892" cy="42484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91880" y="764704"/>
            <a:ext cx="3677308" cy="42484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69188" y="764704"/>
            <a:ext cx="1867307" cy="424847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9224" y="1052736"/>
            <a:ext cx="898996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Žabák </a:t>
            </a:r>
            <a:r>
              <a:rPr lang="cs-CZ" dirty="0" smtClean="0">
                <a:solidFill>
                  <a:schemeClr val="bg1"/>
                </a:solidFill>
              </a:rPr>
              <a:t>kuňkal,                        </a:t>
            </a:r>
            <a:r>
              <a:rPr lang="cs-CZ" dirty="0" smtClean="0">
                <a:solidFill>
                  <a:schemeClr val="bg1"/>
                </a:solidFill>
              </a:rPr>
              <a:t>a proto se už balíme.             ___________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Hokejisté se snažili vyhrát,      mám radost.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___________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Pojedeme na výlet,                 ale žabka ho neposlouchala.   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Přijel taxík,                            a dávám velký pozor.             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Když zpívám,                         protože chtěli hrát finále.        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Detektivové hledali zloděje,     aby nás odvezl na letiště.       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Na kole jezdím pomalu            který ukradl kolo.                  ___________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979712" y="1268760"/>
            <a:ext cx="1800200" cy="1008112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8791" y="5028930"/>
            <a:ext cx="8937704" cy="172354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___________________________________________________________________________</a:t>
            </a:r>
          </a:p>
          <a:p>
            <a:endParaRPr lang="cs-CZ" sz="1400" dirty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</a:rPr>
              <a:t> ___________________________________________________________________________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</a:rPr>
              <a:t> ___________________________________________________________________________</a:t>
            </a:r>
          </a:p>
          <a:p>
            <a:endParaRPr lang="cs-CZ" sz="1400" dirty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</a:rPr>
              <a:t>____________________________________________________________________________</a:t>
            </a:r>
            <a:endParaRPr lang="cs-CZ" sz="1400" dirty="0">
              <a:solidFill>
                <a:schemeClr val="bg1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3347864" y="1772816"/>
            <a:ext cx="864096" cy="1597754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563101" y="1321289"/>
            <a:ext cx="1126801" cy="1110451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619672" y="2888940"/>
            <a:ext cx="2304256" cy="1024779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794934" y="1907540"/>
            <a:ext cx="2128994" cy="1521460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455876" y="4077072"/>
            <a:ext cx="468052" cy="313184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2987824" y="2899396"/>
            <a:ext cx="936104" cy="1609724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7370685" y="773996"/>
            <a:ext cx="1463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V1, ale V2.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169188" y="1321289"/>
            <a:ext cx="1996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V1, protože V2.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122071" y="1907540"/>
            <a:ext cx="1955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V1, a proto V2.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396301" y="2431740"/>
            <a:ext cx="1541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V1, aby V2.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323877" y="3001238"/>
            <a:ext cx="1686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Když V1, V2.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312946" y="3544387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V1, který V2.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577953" y="4077072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V1 a V2.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48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7000"/>
                            </p:stCondLst>
                            <p:childTnLst>
                              <p:par>
                                <p:cTn id="47" presetID="6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8" grpId="0"/>
      <p:bldP spid="59" grpId="0"/>
      <p:bldP spid="60" grpId="0"/>
      <p:bldP spid="61" grpId="0"/>
      <p:bldP spid="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24744"/>
            <a:ext cx="4672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0442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853</TotalTime>
  <Words>1006</Words>
  <Application>Microsoft Office PowerPoint</Application>
  <PresentationFormat>Předvádění na obrazovce (4:3)</PresentationFormat>
  <Paragraphs>187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Summer</vt:lpstr>
      <vt:lpstr>1_Motiv systému Office</vt:lpstr>
      <vt:lpstr>Prezentace aplikace PowerPoint</vt:lpstr>
      <vt:lpstr>ANOTACE:</vt:lpstr>
      <vt:lpstr>Český jazyk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3</dc:title>
  <dc:creator>MatejovicovaA</dc:creator>
  <cp:lastModifiedBy>admin</cp:lastModifiedBy>
  <cp:revision>68</cp:revision>
  <dcterms:created xsi:type="dcterms:W3CDTF">2012-05-13T06:00:34Z</dcterms:created>
  <dcterms:modified xsi:type="dcterms:W3CDTF">2013-02-21T20:01:08Z</dcterms:modified>
</cp:coreProperties>
</file>