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71" r:id="rId3"/>
    <p:sldId id="272" r:id="rId4"/>
    <p:sldId id="256" r:id="rId5"/>
    <p:sldId id="262" r:id="rId6"/>
    <p:sldId id="263" r:id="rId7"/>
    <p:sldId id="264" r:id="rId8"/>
    <p:sldId id="265" r:id="rId9"/>
    <p:sldId id="266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9BD4EA-B905-4514-9FDE-676709B59486}" type="presOf" srcId="{1D8420EA-BFA0-403B-80F5-647FA396CC45}" destId="{8467D0EB-87A2-4285-8ACA-0398EFBF29BC}" srcOrd="1" destOrd="0" presId="urn:microsoft.com/office/officeart/2005/8/layout/target3"/>
    <dgm:cxn modelId="{7BD77DD5-D4DD-4D4A-A015-E05C24CD9287}" type="presOf" srcId="{914700B9-77B5-440A-A438-DE98B6D4894D}" destId="{E73F1C26-6DCD-4001-88B9-355E01E2BCE7}" srcOrd="0" destOrd="0" presId="urn:microsoft.com/office/officeart/2005/8/layout/target3"/>
    <dgm:cxn modelId="{DF417FE4-877F-4B8D-ABB5-BFC0FB1B6CD3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C2076B66-B500-47F5-941A-9D9BA5FF22C5}" type="presOf" srcId="{100B6B2E-82E6-4C11-B19B-F2DB3A0EA64F}" destId="{645AA564-2E9E-4954-AD87-AE01782CEC59}" srcOrd="0" destOrd="0" presId="urn:microsoft.com/office/officeart/2005/8/layout/target3"/>
    <dgm:cxn modelId="{A02A3C25-4AC3-49B7-91CD-F35DA126CEC9}" type="presOf" srcId="{130831A4-0540-4EC5-8F5A-93030E89D2D9}" destId="{F69CC921-512E-49F4-824C-A648EC5F27A5}" srcOrd="0" destOrd="0" presId="urn:microsoft.com/office/officeart/2005/8/layout/target3"/>
    <dgm:cxn modelId="{24E8074B-035B-40E8-A7A7-9EF180CAED2C}" type="presOf" srcId="{100B6B2E-82E6-4C11-B19B-F2DB3A0EA64F}" destId="{DBA8199F-D892-4A8E-A352-2B7844050E09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86938FFA-C1BD-4074-B465-B0942DE30697}" type="presOf" srcId="{130831A4-0540-4EC5-8F5A-93030E89D2D9}" destId="{8E23E229-92FC-49D1-B5FE-0303176B8A4E}" srcOrd="1" destOrd="0" presId="urn:microsoft.com/office/officeart/2005/8/layout/target3"/>
    <dgm:cxn modelId="{551750A9-1CCC-47D2-9245-68A751E32F9C}" type="presOf" srcId="{27FE2D31-D344-4B63-A89A-A89AB0D9F3E3}" destId="{FE47432B-CA46-450C-8D8F-66C300A95B52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AE1FC443-DD46-4BA5-AAFD-686455C26E1E}" type="presOf" srcId="{1D8420EA-BFA0-403B-80F5-647FA396CC45}" destId="{F7B3C0B7-F0F7-4F49-B02C-3630F8C5FAE5}" srcOrd="0" destOrd="0" presId="urn:microsoft.com/office/officeart/2005/8/layout/target3"/>
    <dgm:cxn modelId="{7BB602B8-EC9B-42BD-8161-F2582E0516FA}" type="presParOf" srcId="{FE47432B-CA46-450C-8D8F-66C300A95B52}" destId="{B522209E-30D0-49D6-A340-2D383A11C668}" srcOrd="0" destOrd="0" presId="urn:microsoft.com/office/officeart/2005/8/layout/target3"/>
    <dgm:cxn modelId="{39053EE1-8FC8-4D52-8AD8-42E310DCF586}" type="presParOf" srcId="{FE47432B-CA46-450C-8D8F-66C300A95B52}" destId="{ED5A8377-51D5-4DC5-B0E7-680166966720}" srcOrd="1" destOrd="0" presId="urn:microsoft.com/office/officeart/2005/8/layout/target3"/>
    <dgm:cxn modelId="{D7799DC1-4615-4344-ABCC-E68A73BDF778}" type="presParOf" srcId="{FE47432B-CA46-450C-8D8F-66C300A95B52}" destId="{F69CC921-512E-49F4-824C-A648EC5F27A5}" srcOrd="2" destOrd="0" presId="urn:microsoft.com/office/officeart/2005/8/layout/target3"/>
    <dgm:cxn modelId="{7470E30F-D32E-4028-BDEA-81AB0774399F}" type="presParOf" srcId="{FE47432B-CA46-450C-8D8F-66C300A95B52}" destId="{61C9CE18-EDA6-4EDF-BA1C-09779D38FBBF}" srcOrd="3" destOrd="0" presId="urn:microsoft.com/office/officeart/2005/8/layout/target3"/>
    <dgm:cxn modelId="{0ECB613C-CC72-4AEA-9F0F-1F1E1F154D0B}" type="presParOf" srcId="{FE47432B-CA46-450C-8D8F-66C300A95B52}" destId="{D60DEAAB-7AFE-435A-ACF6-18851E4B0426}" srcOrd="4" destOrd="0" presId="urn:microsoft.com/office/officeart/2005/8/layout/target3"/>
    <dgm:cxn modelId="{083A6139-A8F9-4D99-AC66-7C488C70B210}" type="presParOf" srcId="{FE47432B-CA46-450C-8D8F-66C300A95B52}" destId="{F7B3C0B7-F0F7-4F49-B02C-3630F8C5FAE5}" srcOrd="5" destOrd="0" presId="urn:microsoft.com/office/officeart/2005/8/layout/target3"/>
    <dgm:cxn modelId="{4F382A10-D434-4C39-A475-55CF7F86B4FF}" type="presParOf" srcId="{FE47432B-CA46-450C-8D8F-66C300A95B52}" destId="{C9DA9446-E2D3-4F6A-8960-3CADFBF870B8}" srcOrd="6" destOrd="0" presId="urn:microsoft.com/office/officeart/2005/8/layout/target3"/>
    <dgm:cxn modelId="{20A6E25B-BE40-4775-A27A-7248157D3E63}" type="presParOf" srcId="{FE47432B-CA46-450C-8D8F-66C300A95B52}" destId="{9726EC6F-D322-4CD3-B489-1BE3DF7CE70B}" srcOrd="7" destOrd="0" presId="urn:microsoft.com/office/officeart/2005/8/layout/target3"/>
    <dgm:cxn modelId="{0EC1BE80-C71B-46DE-AA12-6C7B9A3AD3E9}" type="presParOf" srcId="{FE47432B-CA46-450C-8D8F-66C300A95B52}" destId="{645AA564-2E9E-4954-AD87-AE01782CEC59}" srcOrd="8" destOrd="0" presId="urn:microsoft.com/office/officeart/2005/8/layout/target3"/>
    <dgm:cxn modelId="{E3E61C8B-4CE4-4518-89CB-35CB12C0AB9F}" type="presParOf" srcId="{FE47432B-CA46-450C-8D8F-66C300A95B52}" destId="{8538CAC4-6A86-42B8-B5AF-2FF155DB9D02}" srcOrd="9" destOrd="0" presId="urn:microsoft.com/office/officeart/2005/8/layout/target3"/>
    <dgm:cxn modelId="{8977D38B-E1ED-46B4-95B1-3782C7F613A1}" type="presParOf" srcId="{FE47432B-CA46-450C-8D8F-66C300A95B52}" destId="{26FD6024-A07F-46D0-8BC0-B5E595C5673D}" srcOrd="10" destOrd="0" presId="urn:microsoft.com/office/officeart/2005/8/layout/target3"/>
    <dgm:cxn modelId="{8009B80F-A572-4AEC-A536-EB928A8D4B03}" type="presParOf" srcId="{FE47432B-CA46-450C-8D8F-66C300A95B52}" destId="{E73F1C26-6DCD-4001-88B9-355E01E2BCE7}" srcOrd="11" destOrd="0" presId="urn:microsoft.com/office/officeart/2005/8/layout/target3"/>
    <dgm:cxn modelId="{CEFC0277-5B50-432B-960A-C7E7FA8892FE}" type="presParOf" srcId="{FE47432B-CA46-450C-8D8F-66C300A95B52}" destId="{8E23E229-92FC-49D1-B5FE-0303176B8A4E}" srcOrd="12" destOrd="0" presId="urn:microsoft.com/office/officeart/2005/8/layout/target3"/>
    <dgm:cxn modelId="{48116395-5DB6-49FE-B9BE-3EE7EAC32167}" type="presParOf" srcId="{FE47432B-CA46-450C-8D8F-66C300A95B52}" destId="{8467D0EB-87A2-4285-8ACA-0398EFBF29BC}" srcOrd="13" destOrd="0" presId="urn:microsoft.com/office/officeart/2005/8/layout/target3"/>
    <dgm:cxn modelId="{1BA7DD4B-5EC0-4B89-BECB-3EBD58A99B29}" type="presParOf" srcId="{FE47432B-CA46-450C-8D8F-66C300A95B52}" destId="{DBA8199F-D892-4A8E-A352-2B7844050E09}" srcOrd="14" destOrd="0" presId="urn:microsoft.com/office/officeart/2005/8/layout/target3"/>
    <dgm:cxn modelId="{BE1E7EAF-BF01-43B2-81BF-5AF897E979D8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F651F3-401B-4CD3-A129-BD9D70932D9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B77EF9-5DDF-4EA9-85CF-86583FAB72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54195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77EF9-5DDF-4EA9-85CF-86583FAB725F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02128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236D1-1A10-46C5-99D9-85B013ECD7E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26C0E-7D58-46C7-8219-948C3790B1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236D1-1A10-46C5-99D9-85B013ECD7E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26C0E-7D58-46C7-8219-948C3790B1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236D1-1A10-46C5-99D9-85B013ECD7E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26C0E-7D58-46C7-8219-948C3790B1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236D1-1A10-46C5-99D9-85B013ECD7E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26C0E-7D58-46C7-8219-948C3790B1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236D1-1A10-46C5-99D9-85B013ECD7E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26C0E-7D58-46C7-8219-948C3790B1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236D1-1A10-46C5-99D9-85B013ECD7E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26C0E-7D58-46C7-8219-948C3790B1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236D1-1A10-46C5-99D9-85B013ECD7E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26C0E-7D58-46C7-8219-948C3790B1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236D1-1A10-46C5-99D9-85B013ECD7E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26C0E-7D58-46C7-8219-948C3790B1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236D1-1A10-46C5-99D9-85B013ECD7E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AE26C0E-7D58-46C7-8219-948C3790B1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236D1-1A10-46C5-99D9-85B013ECD7E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26C0E-7D58-46C7-8219-948C3790B1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236D1-1A10-46C5-99D9-85B013ECD7E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26C0E-7D58-46C7-8219-948C3790B1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02050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82705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91784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12934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6933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97583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62392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37097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33972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226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7662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9E236D1-1A10-46C5-99D9-85B013ECD7E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AE26C0E-7D58-46C7-8219-948C3790B1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3149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08732669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93952905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VY_32_INOVACE_04_S02-Čj-3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Slova příbuzná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4407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07398827"/>
              </p:ext>
            </p:extLst>
          </p:nvPr>
        </p:nvGraphicFramePr>
        <p:xfrm>
          <a:off x="539552" y="3573016"/>
          <a:ext cx="8280920" cy="2937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hra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Učebnice,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 procvičování a vyhledávání slov příbuzných.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vyhledávají slova podle daného slovního základu, později si musí kořen slova sami určit. V závěru třídí slova podle příbuznosti.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5216469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opakování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procvičení příbuzných slov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poznat slova příbuzná podle významu a kořene slova.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08869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/>
          <a:lstStyle/>
          <a:p>
            <a:r>
              <a:rPr lang="cs-CZ" dirty="0" smtClean="0"/>
              <a:t>SLOVA PŘÍBUZNÁ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437112"/>
            <a:ext cx="8280920" cy="1795264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  </a:t>
            </a:r>
            <a:r>
              <a:rPr lang="cs-CZ" sz="36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Roztřiď slova podle významu:  </a:t>
            </a:r>
          </a:p>
          <a:p>
            <a:r>
              <a:rPr lang="cs-CZ" sz="3200" dirty="0" smtClean="0"/>
              <a:t>  Slova příbuzná dej do misky a ostatní slova vhoď       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do koše.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110774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Zakřivená spojnice 4"/>
          <p:cNvCxnSpPr/>
          <p:nvPr/>
        </p:nvCxnSpPr>
        <p:spPr>
          <a:xfrm flipV="1">
            <a:off x="467544" y="476673"/>
            <a:ext cx="8280920" cy="5976664"/>
          </a:xfrm>
          <a:prstGeom prst="curvedConnector3">
            <a:avLst>
              <a:gd name="adj1" fmla="val 50000"/>
            </a:avLst>
          </a:prstGeom>
          <a:ln w="57150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lechovka 20"/>
          <p:cNvSpPr/>
          <p:nvPr/>
        </p:nvSpPr>
        <p:spPr>
          <a:xfrm>
            <a:off x="6300192" y="3609370"/>
            <a:ext cx="2448272" cy="3131998"/>
          </a:xfrm>
          <a:prstGeom prst="ca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FF6700">
                    <a:lumMod val="50000"/>
                  </a:srgbClr>
                </a:solidFill>
              </a:rPr>
              <a:t>KOŠ</a:t>
            </a:r>
          </a:p>
        </p:txBody>
      </p:sp>
      <p:sp>
        <p:nvSpPr>
          <p:cNvPr id="22" name="Měsíc 21"/>
          <p:cNvSpPr/>
          <p:nvPr/>
        </p:nvSpPr>
        <p:spPr>
          <a:xfrm rot="16200000">
            <a:off x="1199084" y="970842"/>
            <a:ext cx="1272092" cy="3156279"/>
          </a:xfrm>
          <a:prstGeom prst="moon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rot="16200000">
            <a:off x="4342535" y="4597382"/>
            <a:ext cx="3789885" cy="73866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>
                <a:solidFill>
                  <a:prstClr val="white"/>
                </a:solidFill>
              </a:rPr>
              <a:t>NEJSEM SLOVO PŘÍBUZNÉ</a:t>
            </a:r>
            <a:r>
              <a:rPr lang="cs-CZ" dirty="0">
                <a:solidFill>
                  <a:prstClr val="white"/>
                </a:solidFill>
              </a:rPr>
              <a:t>.</a:t>
            </a: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</a:p>
        </p:txBody>
      </p:sp>
      <p:sp>
        <p:nvSpPr>
          <p:cNvPr id="24" name="Ovál 23"/>
          <p:cNvSpPr/>
          <p:nvPr/>
        </p:nvSpPr>
        <p:spPr>
          <a:xfrm>
            <a:off x="6076624" y="260648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white"/>
                </a:solidFill>
              </a:rPr>
              <a:t>RODÁK</a:t>
            </a:r>
            <a:endParaRPr lang="cs-CZ" sz="2400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608004" y="952810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white"/>
                </a:solidFill>
              </a:rPr>
              <a:t>DOMOV</a:t>
            </a:r>
            <a:endParaRPr lang="cs-CZ" sz="2400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3851920" y="1867210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white"/>
                </a:solidFill>
              </a:rPr>
              <a:t>RODIŠTĚ</a:t>
            </a:r>
            <a:endParaRPr lang="cs-CZ" sz="2400" dirty="0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3563888" y="2865506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white"/>
                </a:solidFill>
              </a:rPr>
              <a:t>BABIČKA</a:t>
            </a:r>
            <a:endParaRPr lang="cs-CZ" sz="2400" dirty="0">
              <a:solidFill>
                <a:prstClr val="white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3203848" y="3859222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white"/>
                </a:solidFill>
              </a:rPr>
              <a:t>RODINA</a:t>
            </a:r>
            <a:endParaRPr lang="cs-CZ" sz="2400" dirty="0">
              <a:solidFill>
                <a:prstClr val="white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2519772" y="4773622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white"/>
                </a:solidFill>
              </a:rPr>
              <a:t>NÁROD</a:t>
            </a:r>
            <a:endParaRPr lang="cs-CZ" sz="2400" dirty="0">
              <a:solidFill>
                <a:prstClr val="white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1325038" y="5661248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prstClr val="white"/>
                </a:solidFill>
              </a:rPr>
              <a:t>ZAHRADA</a:t>
            </a:r>
            <a:endParaRPr lang="cs-CZ" sz="2000" dirty="0">
              <a:solidFill>
                <a:prstClr val="white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25038" y="2534759"/>
            <a:ext cx="11031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ROD</a:t>
            </a:r>
            <a:endParaRPr lang="cs-CZ" sz="3600" dirty="0"/>
          </a:p>
        </p:txBody>
      </p:sp>
      <p:pic>
        <p:nvPicPr>
          <p:cNvPr id="16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5447" y="3609370"/>
            <a:ext cx="3636801" cy="2168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7674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7 L -0.58577 0.0069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28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44444E-6 L 0.20486 0.48333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43" y="24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11111E-6 L -0.33473 -0.14329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-7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40741E-7 L 0.3191 0.27801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55" y="13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L -0.26389 -0.3604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4" y="-18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48148E-6 L -0.18907 -0.42014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62" y="-2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7 L 0.5717 -0.03519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576" y="-1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Zakřivená spojnice 4"/>
          <p:cNvCxnSpPr/>
          <p:nvPr/>
        </p:nvCxnSpPr>
        <p:spPr>
          <a:xfrm flipV="1">
            <a:off x="467544" y="476673"/>
            <a:ext cx="8280920" cy="5976664"/>
          </a:xfrm>
          <a:prstGeom prst="curvedConnector3">
            <a:avLst>
              <a:gd name="adj1" fmla="val 50000"/>
            </a:avLst>
          </a:prstGeom>
          <a:ln w="57150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lechovka 20"/>
          <p:cNvSpPr/>
          <p:nvPr/>
        </p:nvSpPr>
        <p:spPr>
          <a:xfrm>
            <a:off x="6300192" y="3609370"/>
            <a:ext cx="2448272" cy="3131998"/>
          </a:xfrm>
          <a:prstGeom prst="ca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FF6700">
                    <a:lumMod val="50000"/>
                  </a:srgbClr>
                </a:solidFill>
              </a:rPr>
              <a:t>KOŠ</a:t>
            </a:r>
          </a:p>
        </p:txBody>
      </p:sp>
      <p:sp>
        <p:nvSpPr>
          <p:cNvPr id="22" name="Měsíc 21"/>
          <p:cNvSpPr/>
          <p:nvPr/>
        </p:nvSpPr>
        <p:spPr>
          <a:xfrm rot="16200000">
            <a:off x="1199084" y="970842"/>
            <a:ext cx="1272092" cy="3156279"/>
          </a:xfrm>
          <a:prstGeom prst="moon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rot="16200000">
            <a:off x="4342535" y="4597382"/>
            <a:ext cx="3789885" cy="73866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>
                <a:solidFill>
                  <a:prstClr val="white"/>
                </a:solidFill>
              </a:rPr>
              <a:t>NEJSEM SLOVO PŘÍBUZNÉ</a:t>
            </a:r>
            <a:r>
              <a:rPr lang="cs-CZ" dirty="0">
                <a:solidFill>
                  <a:prstClr val="white"/>
                </a:solidFill>
              </a:rPr>
              <a:t>.</a:t>
            </a: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</a:p>
        </p:txBody>
      </p:sp>
      <p:sp>
        <p:nvSpPr>
          <p:cNvPr id="24" name="Ovál 23"/>
          <p:cNvSpPr/>
          <p:nvPr/>
        </p:nvSpPr>
        <p:spPr>
          <a:xfrm>
            <a:off x="6076624" y="260648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prstClr val="white"/>
                </a:solidFill>
              </a:rPr>
              <a:t>KOSTLIVEC</a:t>
            </a:r>
            <a:endParaRPr lang="cs-CZ" sz="2000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608004" y="952810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prstClr val="white"/>
                </a:solidFill>
              </a:rPr>
              <a:t>KOSTIČKA</a:t>
            </a:r>
            <a:endParaRPr lang="cs-CZ" sz="2000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3851920" y="1867210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STEHÝNKO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3563888" y="2865506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OBĚD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3203848" y="3859222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VYKOSTIT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2519772" y="4773622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STOLEK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1325038" y="5661248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KOSTRA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251893" y="2515001"/>
            <a:ext cx="11664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KOST</a:t>
            </a:r>
            <a:endParaRPr lang="cs-CZ" sz="3200" dirty="0"/>
          </a:p>
        </p:txBody>
      </p:sp>
      <p:pic>
        <p:nvPicPr>
          <p:cNvPr id="14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5447" y="3609370"/>
            <a:ext cx="3636801" cy="2168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63998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7 L -0.59358 -0.0245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688" y="-12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44444E-6 L -0.43299 -0.04144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49" y="-2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11111E-6 L 0.27951 0.3817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76" y="190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40741E-7 L 0.3191 0.31991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55" y="1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L -0.27951 -0.3919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76" y="-19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48148E-6 L 0.44097 0.13634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49" y="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7 L -0.06615 -0.58102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16" y="-290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Zakřivená spojnice 4"/>
          <p:cNvCxnSpPr/>
          <p:nvPr/>
        </p:nvCxnSpPr>
        <p:spPr>
          <a:xfrm flipV="1">
            <a:off x="467544" y="476673"/>
            <a:ext cx="8280920" cy="5976664"/>
          </a:xfrm>
          <a:prstGeom prst="curvedConnector3">
            <a:avLst>
              <a:gd name="adj1" fmla="val 50000"/>
            </a:avLst>
          </a:prstGeom>
          <a:ln w="57150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lechovka 20"/>
          <p:cNvSpPr/>
          <p:nvPr/>
        </p:nvSpPr>
        <p:spPr>
          <a:xfrm>
            <a:off x="6300192" y="3609370"/>
            <a:ext cx="2448272" cy="3131998"/>
          </a:xfrm>
          <a:prstGeom prst="ca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FF6700">
                    <a:lumMod val="50000"/>
                  </a:srgbClr>
                </a:solidFill>
              </a:rPr>
              <a:t>KOŠ</a:t>
            </a:r>
          </a:p>
        </p:txBody>
      </p:sp>
      <p:sp>
        <p:nvSpPr>
          <p:cNvPr id="22" name="Měsíc 21"/>
          <p:cNvSpPr/>
          <p:nvPr/>
        </p:nvSpPr>
        <p:spPr>
          <a:xfrm rot="16200000">
            <a:off x="1199084" y="970842"/>
            <a:ext cx="1272092" cy="3156279"/>
          </a:xfrm>
          <a:prstGeom prst="moon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rot="16200000">
            <a:off x="4342535" y="4597382"/>
            <a:ext cx="3789885" cy="73866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>
                <a:solidFill>
                  <a:prstClr val="white"/>
                </a:solidFill>
              </a:rPr>
              <a:t>NEJSEM SLOVO PŘÍBUZNÉ</a:t>
            </a:r>
            <a:r>
              <a:rPr lang="cs-CZ" dirty="0">
                <a:solidFill>
                  <a:prstClr val="white"/>
                </a:solidFill>
              </a:rPr>
              <a:t>.</a:t>
            </a: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</a:p>
        </p:txBody>
      </p:sp>
      <p:sp>
        <p:nvSpPr>
          <p:cNvPr id="24" name="Ovál 23"/>
          <p:cNvSpPr/>
          <p:nvPr/>
        </p:nvSpPr>
        <p:spPr>
          <a:xfrm>
            <a:off x="6076624" y="260648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prstClr val="white"/>
                </a:solidFill>
              </a:rPr>
              <a:t>MUCHOMŮRKA</a:t>
            </a:r>
            <a:endParaRPr lang="cs-CZ" sz="1400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608004" y="952810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PAŘEZ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3851920" y="1867210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MAMINKA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3563888" y="2865506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LESNÍK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3203848" y="3859222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MECH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2519772" y="4773622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LESÍČEK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1325038" y="5661248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ODLESNIT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79914" y="2450007"/>
            <a:ext cx="44755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dirty="0">
                <a:solidFill>
                  <a:prstClr val="white"/>
                </a:solidFill>
              </a:rPr>
              <a:t>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99137" y="2634673"/>
            <a:ext cx="706464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LES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98197" y="3185028"/>
            <a:ext cx="1534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 slov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149" y="3591678"/>
            <a:ext cx="651804" cy="611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42064" y="3442765"/>
            <a:ext cx="16962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klikni na   </a:t>
            </a: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5447" y="3609370"/>
            <a:ext cx="3636801" cy="2168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63998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7 L 0.03628 0.5004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6" y="2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44444E-6 L 0.20486 0.51504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43" y="2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11111E-6 L 0.29531 0.47616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57" y="23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40741E-7 L -0.30313 -0.30995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56" y="-15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L 0.37396 0.28009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98" y="14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48148E-6 L -0.18907 -0.51481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62" y="-2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7 L -0.05834 -0.5706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7" y="-2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Zakřivená spojnice 4"/>
          <p:cNvCxnSpPr/>
          <p:nvPr/>
        </p:nvCxnSpPr>
        <p:spPr>
          <a:xfrm flipV="1">
            <a:off x="467544" y="476673"/>
            <a:ext cx="8280920" cy="5976664"/>
          </a:xfrm>
          <a:prstGeom prst="curvedConnector3">
            <a:avLst>
              <a:gd name="adj1" fmla="val 50000"/>
            </a:avLst>
          </a:prstGeom>
          <a:ln w="57150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lechovka 20"/>
          <p:cNvSpPr/>
          <p:nvPr/>
        </p:nvSpPr>
        <p:spPr>
          <a:xfrm>
            <a:off x="6300192" y="3609370"/>
            <a:ext cx="2448272" cy="3131998"/>
          </a:xfrm>
          <a:prstGeom prst="ca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FF6700">
                    <a:lumMod val="50000"/>
                  </a:srgbClr>
                </a:solidFill>
              </a:rPr>
              <a:t>KOŠ</a:t>
            </a:r>
          </a:p>
        </p:txBody>
      </p:sp>
      <p:sp>
        <p:nvSpPr>
          <p:cNvPr id="22" name="Měsíc 21"/>
          <p:cNvSpPr/>
          <p:nvPr/>
        </p:nvSpPr>
        <p:spPr>
          <a:xfrm rot="16200000">
            <a:off x="1199084" y="970842"/>
            <a:ext cx="1272092" cy="3156279"/>
          </a:xfrm>
          <a:prstGeom prst="moon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rot="16200000">
            <a:off x="4342535" y="4597382"/>
            <a:ext cx="3789885" cy="73866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>
                <a:solidFill>
                  <a:prstClr val="white"/>
                </a:solidFill>
              </a:rPr>
              <a:t>NEJSEM SLOVO PŘÍBUZNÉ</a:t>
            </a:r>
            <a:r>
              <a:rPr lang="cs-CZ" dirty="0">
                <a:solidFill>
                  <a:prstClr val="white"/>
                </a:solidFill>
              </a:rPr>
              <a:t>.</a:t>
            </a: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</a:p>
        </p:txBody>
      </p:sp>
      <p:sp>
        <p:nvSpPr>
          <p:cNvPr id="24" name="Ovál 23"/>
          <p:cNvSpPr/>
          <p:nvPr/>
        </p:nvSpPr>
        <p:spPr>
          <a:xfrm>
            <a:off x="6076624" y="260648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prstClr val="white"/>
                </a:solidFill>
              </a:rPr>
              <a:t>LEDOVEC</a:t>
            </a:r>
            <a:endParaRPr lang="cs-CZ" sz="1400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608004" y="952810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LEDNICE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3851920" y="1867210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NANUK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3563888" y="2865506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BRUSLE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3203848" y="3859222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LETÍ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2519772" y="4773622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LEDOVÁ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1325038" y="5661248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NELEDOVAT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98197" y="3185028"/>
            <a:ext cx="1534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 slov</a:t>
            </a:r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149" y="3591678"/>
            <a:ext cx="651804" cy="611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1142064" y="3442765"/>
            <a:ext cx="16962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klikni na   </a:t>
            </a: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625777" y="2437786"/>
            <a:ext cx="4475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/>
              <a:t>?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439086" y="2634673"/>
            <a:ext cx="792088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LED</a:t>
            </a:r>
          </a:p>
        </p:txBody>
      </p:sp>
      <p:pic>
        <p:nvPicPr>
          <p:cNvPr id="19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5447" y="3609370"/>
            <a:ext cx="3636801" cy="2168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63998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7 L -0.57796 -0.02454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06" y="-12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44444E-6 L -0.41737 -0.04144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68" y="-2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11111E-6 L 0.2875 0.39213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75" y="19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40741E-7 L 0.32691 0.3516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337" y="17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L 0.37396 0.29051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98" y="14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48148E-6 L -0.18108 -0.51481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63" y="-2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7 L -0.05035 -0.5706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7" y="-2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Zakřivená spojnice 4"/>
          <p:cNvCxnSpPr/>
          <p:nvPr/>
        </p:nvCxnSpPr>
        <p:spPr>
          <a:xfrm flipV="1">
            <a:off x="467544" y="476673"/>
            <a:ext cx="8280920" cy="5976664"/>
          </a:xfrm>
          <a:prstGeom prst="curvedConnector3">
            <a:avLst>
              <a:gd name="adj1" fmla="val 50000"/>
            </a:avLst>
          </a:prstGeom>
          <a:ln w="57150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lechovka 20"/>
          <p:cNvSpPr/>
          <p:nvPr/>
        </p:nvSpPr>
        <p:spPr>
          <a:xfrm>
            <a:off x="6300192" y="3609370"/>
            <a:ext cx="2448272" cy="3131998"/>
          </a:xfrm>
          <a:prstGeom prst="ca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FF6700">
                    <a:lumMod val="50000"/>
                  </a:srgbClr>
                </a:solidFill>
              </a:rPr>
              <a:t>KOŠ</a:t>
            </a:r>
          </a:p>
        </p:txBody>
      </p:sp>
      <p:sp>
        <p:nvSpPr>
          <p:cNvPr id="22" name="Měsíc 21"/>
          <p:cNvSpPr/>
          <p:nvPr/>
        </p:nvSpPr>
        <p:spPr>
          <a:xfrm rot="16200000">
            <a:off x="1199084" y="970842"/>
            <a:ext cx="1272092" cy="3156279"/>
          </a:xfrm>
          <a:prstGeom prst="moon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rot="16200000">
            <a:off x="4342535" y="4597382"/>
            <a:ext cx="3789885" cy="73866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>
                <a:solidFill>
                  <a:prstClr val="white"/>
                </a:solidFill>
              </a:rPr>
              <a:t>NEJSEM SLOVO PŘÍBUZNÉ</a:t>
            </a:r>
            <a:r>
              <a:rPr lang="cs-CZ" dirty="0">
                <a:solidFill>
                  <a:prstClr val="white"/>
                </a:solidFill>
              </a:rPr>
              <a:t>.</a:t>
            </a: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</a:p>
        </p:txBody>
      </p:sp>
      <p:sp>
        <p:nvSpPr>
          <p:cNvPr id="24" name="Ovál 23"/>
          <p:cNvSpPr/>
          <p:nvPr/>
        </p:nvSpPr>
        <p:spPr>
          <a:xfrm>
            <a:off x="6076624" y="260648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KOPAČKY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608004" y="952810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prstClr val="white"/>
                </a:solidFill>
              </a:rPr>
              <a:t>VYSTARTOVAT</a:t>
            </a:r>
            <a:endParaRPr lang="cs-CZ" sz="1400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3851920" y="1867210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SPORTOVEC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3563887" y="2865506"/>
            <a:ext cx="2304257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NESTARTUJE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3203848" y="3859222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STARTÉR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2519772" y="4773622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NA STARTU 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1325038" y="5661248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VÝSTŘEL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1351" y="2450007"/>
            <a:ext cx="4475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?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98197" y="3185028"/>
            <a:ext cx="1534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 slov</a:t>
            </a: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149" y="3591678"/>
            <a:ext cx="651804" cy="611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142064" y="3442765"/>
            <a:ext cx="16962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klikni na   </a:t>
            </a: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25777" y="2437786"/>
            <a:ext cx="4475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/>
              <a:t>?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309213" y="2634673"/>
            <a:ext cx="1080686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START</a:t>
            </a:r>
          </a:p>
        </p:txBody>
      </p:sp>
      <p:pic>
        <p:nvPicPr>
          <p:cNvPr id="20" name="Picture 3" descr="C:\Users\ucitel\AppData\Local\Microsoft\Windows\Temporary Internet Files\Content.IE5\UZPPGRYR\MC9004324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5447" y="3609370"/>
            <a:ext cx="3636801" cy="2168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63998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7 L 0.03628 0.59491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6" y="29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44444E-6 L -0.41737 -0.11505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68" y="-5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11111E-6 L 0.2875 0.47616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75" y="23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7.40741E-7 L -0.31494 -0.3203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47" y="-16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L -0.26389 -0.3919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4" y="-19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48148E-6 L -0.18907 -0.4412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62" y="-22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7 L 0.5717 0.01736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576" y="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kosené hrany 3"/>
          <p:cNvSpPr/>
          <p:nvPr/>
        </p:nvSpPr>
        <p:spPr>
          <a:xfrm>
            <a:off x="827584" y="5981161"/>
            <a:ext cx="2088232" cy="521208"/>
          </a:xfrm>
          <a:prstGeom prst="beve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BĚH</a:t>
            </a:r>
            <a:endParaRPr lang="cs-CZ" dirty="0"/>
          </a:p>
        </p:txBody>
      </p:sp>
      <p:sp>
        <p:nvSpPr>
          <p:cNvPr id="6" name="Zkosené hrany 5"/>
          <p:cNvSpPr/>
          <p:nvPr/>
        </p:nvSpPr>
        <p:spPr>
          <a:xfrm>
            <a:off x="3563888" y="5981161"/>
            <a:ext cx="2088232" cy="521208"/>
          </a:xfrm>
          <a:prstGeom prst="bevel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HOŘ</a:t>
            </a:r>
            <a:endParaRPr lang="cs-CZ" dirty="0"/>
          </a:p>
        </p:txBody>
      </p:sp>
      <p:sp>
        <p:nvSpPr>
          <p:cNvPr id="7" name="Zkosené hrany 6"/>
          <p:cNvSpPr/>
          <p:nvPr/>
        </p:nvSpPr>
        <p:spPr>
          <a:xfrm>
            <a:off x="6228184" y="5981161"/>
            <a:ext cx="2088232" cy="521208"/>
          </a:xfrm>
          <a:prstGeom prst="bevel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</a:t>
            </a:r>
            <a:endParaRPr lang="cs-CZ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467544" y="1412776"/>
            <a:ext cx="813690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Krychle 38"/>
          <p:cNvSpPr/>
          <p:nvPr/>
        </p:nvSpPr>
        <p:spPr>
          <a:xfrm>
            <a:off x="6624228" y="2338163"/>
            <a:ext cx="1980220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POUČIT SE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0" name="Krychle 39"/>
          <p:cNvSpPr/>
          <p:nvPr/>
        </p:nvSpPr>
        <p:spPr>
          <a:xfrm>
            <a:off x="6633783" y="2329644"/>
            <a:ext cx="1980220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VODOVOD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1" name="Krychle 40"/>
          <p:cNvSpPr/>
          <p:nvPr/>
        </p:nvSpPr>
        <p:spPr>
          <a:xfrm>
            <a:off x="6624228" y="2338163"/>
            <a:ext cx="1980220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SHOŘELA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2" name="Krychle 41"/>
          <p:cNvSpPr/>
          <p:nvPr/>
        </p:nvSpPr>
        <p:spPr>
          <a:xfrm>
            <a:off x="6633783" y="2338163"/>
            <a:ext cx="1980220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BĚHÁNÍ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3" name="Krychle 42"/>
          <p:cNvSpPr/>
          <p:nvPr/>
        </p:nvSpPr>
        <p:spPr>
          <a:xfrm>
            <a:off x="6633783" y="2338163"/>
            <a:ext cx="1980220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NAUČIT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4" name="Krychle 43"/>
          <p:cNvSpPr/>
          <p:nvPr/>
        </p:nvSpPr>
        <p:spPr>
          <a:xfrm>
            <a:off x="6633783" y="2329644"/>
            <a:ext cx="1980220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HOŘET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5" name="Krychle 44"/>
          <p:cNvSpPr/>
          <p:nvPr/>
        </p:nvSpPr>
        <p:spPr>
          <a:xfrm>
            <a:off x="6633513" y="2338163"/>
            <a:ext cx="1980220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PODVODNÍK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6" name="Krychle 45"/>
          <p:cNvSpPr/>
          <p:nvPr/>
        </p:nvSpPr>
        <p:spPr>
          <a:xfrm>
            <a:off x="6624228" y="2329644"/>
            <a:ext cx="1980220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UČITEL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7" name="Krychle 46"/>
          <p:cNvSpPr/>
          <p:nvPr/>
        </p:nvSpPr>
        <p:spPr>
          <a:xfrm>
            <a:off x="6624228" y="2338163"/>
            <a:ext cx="1980220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VODNÍK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8" name="Krychle 47"/>
          <p:cNvSpPr/>
          <p:nvPr/>
        </p:nvSpPr>
        <p:spPr>
          <a:xfrm>
            <a:off x="6624228" y="2338163"/>
            <a:ext cx="1980220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UBĚHLA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1" name="Krychle 50"/>
          <p:cNvSpPr/>
          <p:nvPr/>
        </p:nvSpPr>
        <p:spPr>
          <a:xfrm>
            <a:off x="6624228" y="2329644"/>
            <a:ext cx="1980220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UČEBNICE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2" name="Krychle 51"/>
          <p:cNvSpPr/>
          <p:nvPr/>
        </p:nvSpPr>
        <p:spPr>
          <a:xfrm>
            <a:off x="6633783" y="2338163"/>
            <a:ext cx="1980220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NADBĚHNOUT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3" name="Krychle 52"/>
          <p:cNvSpPr/>
          <p:nvPr/>
        </p:nvSpPr>
        <p:spPr>
          <a:xfrm>
            <a:off x="6633783" y="2329644"/>
            <a:ext cx="1980220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NEHOŘÍ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3394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89017E-7 L -0.00191 -0.265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" y="-132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00578E-6 L -0.04236 0.2076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8" y="103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89017E-7 L -0.32483 0.185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250" y="9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89017E-7 L -0.61719 0.185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868" y="9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89017E-7 L -0.24705 -0.265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61" y="-132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00578E-6 L -0.32587 0.3019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02" y="150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89017E-7 L -0.04236 0.3109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8" y="155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00578E-6 L -0.47431 -0.2645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15" y="-132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89017E-7 L -0.04132 0.4159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6" y="207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89017E-7 L -0.61615 0.2899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816" y="144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00578E-6 L -0.69497 -0.26451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757" y="-132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89017E-7 L -0.61719 0.39491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868" y="197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00578E-6 L -0.31788 0.3963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03" y="19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  <p:bldLst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51" grpId="0" animBg="1"/>
      <p:bldP spid="52" grpId="0" animBg="1"/>
      <p:bldP spid="5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hnutý pruh 1"/>
          <p:cNvSpPr/>
          <p:nvPr/>
        </p:nvSpPr>
        <p:spPr>
          <a:xfrm rot="10800000" flipH="1">
            <a:off x="467544" y="5589239"/>
            <a:ext cx="3744416" cy="914401"/>
          </a:xfrm>
          <a:prstGeom prst="blockArc">
            <a:avLst>
              <a:gd name="adj1" fmla="val 10671544"/>
              <a:gd name="adj2" fmla="val 0"/>
              <a:gd name="adj3" fmla="val 25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hnutý pruh 3"/>
          <p:cNvSpPr/>
          <p:nvPr/>
        </p:nvSpPr>
        <p:spPr>
          <a:xfrm rot="10800000" flipH="1">
            <a:off x="4716016" y="5589238"/>
            <a:ext cx="3888432" cy="914401"/>
          </a:xfrm>
          <a:prstGeom prst="blockArc">
            <a:avLst>
              <a:gd name="adj1" fmla="val 10671544"/>
              <a:gd name="adj2" fmla="val 0"/>
              <a:gd name="adj3" fmla="val 25000"/>
            </a:avLst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256812" y="-387424"/>
            <a:ext cx="8352928" cy="259228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za 5"/>
          <p:cNvSpPr/>
          <p:nvPr/>
        </p:nvSpPr>
        <p:spPr>
          <a:xfrm rot="19030592">
            <a:off x="4979623" y="-4062"/>
            <a:ext cx="1117672" cy="1122690"/>
          </a:xfrm>
          <a:prstGeom prst="teardrop">
            <a:avLst/>
          </a:prstGeom>
          <a:solidFill>
            <a:srgbClr val="00206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nes</a:t>
            </a:r>
            <a:endParaRPr lang="cs-CZ" dirty="0"/>
          </a:p>
        </p:txBody>
      </p:sp>
      <p:cxnSp>
        <p:nvCxnSpPr>
          <p:cNvPr id="8" name="Pravoúhlá spojnice 7"/>
          <p:cNvCxnSpPr/>
          <p:nvPr/>
        </p:nvCxnSpPr>
        <p:spPr>
          <a:xfrm rot="16200000" flipH="1">
            <a:off x="6501759" y="1614342"/>
            <a:ext cx="3159747" cy="1045631"/>
          </a:xfrm>
          <a:prstGeom prst="bentConnector3">
            <a:avLst>
              <a:gd name="adj1" fmla="val 50000"/>
            </a:avLst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Slza 26"/>
          <p:cNvSpPr/>
          <p:nvPr/>
        </p:nvSpPr>
        <p:spPr>
          <a:xfrm rot="18779799">
            <a:off x="4748886" y="851978"/>
            <a:ext cx="1117672" cy="1122690"/>
          </a:xfrm>
          <a:prstGeom prst="teardrop">
            <a:avLst/>
          </a:prstGeom>
          <a:solidFill>
            <a:srgbClr val="00206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prů</a:t>
            </a:r>
            <a:r>
              <a:rPr lang="cs-CZ" dirty="0" smtClean="0"/>
              <a:t>-mysl</a:t>
            </a:r>
            <a:endParaRPr lang="cs-CZ" dirty="0"/>
          </a:p>
        </p:txBody>
      </p:sp>
      <p:sp>
        <p:nvSpPr>
          <p:cNvPr id="28" name="Slza 27"/>
          <p:cNvSpPr/>
          <p:nvPr/>
        </p:nvSpPr>
        <p:spPr>
          <a:xfrm rot="19022403">
            <a:off x="3095821" y="214779"/>
            <a:ext cx="1117672" cy="1122690"/>
          </a:xfrm>
          <a:prstGeom prst="teardrop">
            <a:avLst/>
          </a:prstGeom>
          <a:solidFill>
            <a:srgbClr val="00206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úmysl</a:t>
            </a:r>
            <a:endParaRPr lang="cs-CZ" dirty="0"/>
          </a:p>
        </p:txBody>
      </p:sp>
      <p:sp>
        <p:nvSpPr>
          <p:cNvPr id="29" name="Slza 28"/>
          <p:cNvSpPr/>
          <p:nvPr/>
        </p:nvSpPr>
        <p:spPr>
          <a:xfrm rot="18743633">
            <a:off x="1527077" y="174780"/>
            <a:ext cx="1117672" cy="1122690"/>
          </a:xfrm>
          <a:prstGeom prst="teardrop">
            <a:avLst/>
          </a:prstGeom>
          <a:solidFill>
            <a:srgbClr val="00206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popo</a:t>
            </a:r>
            <a:r>
              <a:rPr lang="cs-CZ" dirty="0" smtClean="0"/>
              <a:t>-nesli</a:t>
            </a:r>
            <a:endParaRPr lang="cs-CZ" dirty="0"/>
          </a:p>
        </p:txBody>
      </p:sp>
      <p:sp>
        <p:nvSpPr>
          <p:cNvPr id="30" name="Slza 29"/>
          <p:cNvSpPr/>
          <p:nvPr/>
        </p:nvSpPr>
        <p:spPr>
          <a:xfrm rot="19095827">
            <a:off x="1969106" y="1508666"/>
            <a:ext cx="1117672" cy="1122690"/>
          </a:xfrm>
          <a:prstGeom prst="teardrop">
            <a:avLst/>
          </a:prstGeom>
          <a:solidFill>
            <a:srgbClr val="00206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 </a:t>
            </a:r>
            <a:r>
              <a:rPr lang="cs-CZ" dirty="0" smtClean="0"/>
              <a:t>mysl</a:t>
            </a:r>
            <a:endParaRPr lang="cs-CZ" dirty="0"/>
          </a:p>
        </p:txBody>
      </p:sp>
      <p:sp>
        <p:nvSpPr>
          <p:cNvPr id="31" name="Slza 30"/>
          <p:cNvSpPr/>
          <p:nvPr/>
        </p:nvSpPr>
        <p:spPr>
          <a:xfrm rot="18773180">
            <a:off x="5771072" y="1618777"/>
            <a:ext cx="1117672" cy="1122690"/>
          </a:xfrm>
          <a:prstGeom prst="teardrop">
            <a:avLst/>
          </a:prstGeom>
          <a:solidFill>
            <a:srgbClr val="00206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dones</a:t>
            </a:r>
            <a:endParaRPr lang="cs-CZ" dirty="0"/>
          </a:p>
        </p:txBody>
      </p:sp>
      <p:sp>
        <p:nvSpPr>
          <p:cNvPr id="32" name="Slza 31"/>
          <p:cNvSpPr/>
          <p:nvPr/>
        </p:nvSpPr>
        <p:spPr>
          <a:xfrm rot="18849435">
            <a:off x="443416" y="862726"/>
            <a:ext cx="1217826" cy="1122690"/>
          </a:xfrm>
          <a:prstGeom prst="teardrop">
            <a:avLst/>
          </a:prstGeom>
          <a:solidFill>
            <a:srgbClr val="00206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mysliv</a:t>
            </a:r>
            <a:r>
              <a:rPr lang="cs-CZ" dirty="0" smtClean="0"/>
              <a:t>-na</a:t>
            </a:r>
          </a:p>
        </p:txBody>
      </p:sp>
      <p:sp>
        <p:nvSpPr>
          <p:cNvPr id="33" name="Slza 32"/>
          <p:cNvSpPr/>
          <p:nvPr/>
        </p:nvSpPr>
        <p:spPr>
          <a:xfrm rot="18726906">
            <a:off x="3936413" y="1486834"/>
            <a:ext cx="1143172" cy="1122690"/>
          </a:xfrm>
          <a:prstGeom prst="teardrop">
            <a:avLst/>
          </a:prstGeom>
          <a:solidFill>
            <a:srgbClr val="00206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nese-</a:t>
            </a:r>
            <a:r>
              <a:rPr lang="cs-CZ" dirty="0" err="1" smtClean="0"/>
              <a:t>me</a:t>
            </a:r>
            <a:endParaRPr lang="cs-CZ" dirty="0"/>
          </a:p>
        </p:txBody>
      </p:sp>
      <p:sp>
        <p:nvSpPr>
          <p:cNvPr id="34" name="Slza 33"/>
          <p:cNvSpPr/>
          <p:nvPr/>
        </p:nvSpPr>
        <p:spPr>
          <a:xfrm rot="18661219">
            <a:off x="6424873" y="36746"/>
            <a:ext cx="1117672" cy="1122690"/>
          </a:xfrm>
          <a:prstGeom prst="teardrop">
            <a:avLst/>
          </a:prstGeom>
          <a:solidFill>
            <a:srgbClr val="00206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vynesl</a:t>
            </a:r>
            <a:endParaRPr lang="cs-CZ" dirty="0"/>
          </a:p>
        </p:txBody>
      </p:sp>
      <p:sp>
        <p:nvSpPr>
          <p:cNvPr id="35" name="Slza 34"/>
          <p:cNvSpPr/>
          <p:nvPr/>
        </p:nvSpPr>
        <p:spPr>
          <a:xfrm rot="18698796">
            <a:off x="7215709" y="608453"/>
            <a:ext cx="1117672" cy="1122690"/>
          </a:xfrm>
          <a:prstGeom prst="teardrop">
            <a:avLst/>
          </a:prstGeom>
          <a:solidFill>
            <a:srgbClr val="00206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mysli-</a:t>
            </a:r>
            <a:r>
              <a:rPr lang="cs-CZ" dirty="0" err="1" smtClean="0"/>
              <a:t>vec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2561" y="3486197"/>
            <a:ext cx="8397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U každé kapky urči všechny části slova. </a:t>
            </a:r>
          </a:p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                                      </a:t>
            </a:r>
            <a:r>
              <a:rPr lang="cs-CZ" sz="2400" dirty="0" smtClean="0">
                <a:solidFill>
                  <a:srgbClr val="002060"/>
                </a:solidFill>
              </a:rPr>
              <a:t>předpona </a:t>
            </a:r>
            <a:r>
              <a:rPr lang="cs-CZ" sz="2400" dirty="0" smtClean="0">
                <a:solidFill>
                  <a:schemeClr val="bg1"/>
                </a:solidFill>
              </a:rPr>
              <a:t>– </a:t>
            </a:r>
            <a:r>
              <a:rPr lang="cs-CZ" sz="2400" dirty="0" smtClean="0">
                <a:solidFill>
                  <a:srgbClr val="C00000"/>
                </a:solidFill>
              </a:rPr>
              <a:t>kořen</a:t>
            </a:r>
            <a:r>
              <a:rPr lang="cs-CZ" sz="2400" dirty="0" smtClean="0">
                <a:solidFill>
                  <a:schemeClr val="bg1"/>
                </a:solidFill>
              </a:rPr>
              <a:t> – </a:t>
            </a:r>
            <a:r>
              <a:rPr lang="cs-CZ" sz="2400" dirty="0" smtClean="0">
                <a:solidFill>
                  <a:schemeClr val="accent1"/>
                </a:solidFill>
              </a:rPr>
              <a:t>přípona                        </a:t>
            </a:r>
            <a:r>
              <a:rPr lang="cs-CZ" sz="2400" dirty="0" smtClean="0">
                <a:solidFill>
                  <a:schemeClr val="bg1"/>
                </a:solidFill>
              </a:rPr>
              <a:t> klikni,</a:t>
            </a:r>
          </a:p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                                                                                                                      čekej  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7586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6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56069E-6 C -0.03247 -0.03098 -0.08125 -0.06937 -0.11684 -0.01896 C -0.16892 0.05272 -0.03854 0.2289 -0.1 0.31561 C -0.15486 0.39283 -0.24271 0.20185 -0.29566 0.27584 C -0.35139 0.35306 -0.23681 0.42011 -0.29635 0.50289 C -0.34965 0.57734 -0.37743 0.46266 -0.42517 0.52878 C -0.47135 0.59283 -0.40399 0.61572 -0.44566 0.67306 C -0.46927 0.70682 -0.48281 0.69318 -0.4941 0.68462 " pathEditMode="relative" rAng="8033370" ptsTypes="ffffffff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74" y="341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97 -0.01387 C -0.0125 0.01619 -0.0566 0.06266 -0.03958 0.10035 C -0.01614 0.1563 0.1474 0.03815 0.17604 0.10382 C 0.20139 0.16324 0.04636 0.23792 0.07084 0.2948 C 0.0967 0.35491 0.18525 0.24532 0.2125 0.30936 C 0.23681 0.36624 0.15417 0.38705 0.1757 0.43792 C 0.1967 0.48717 0.23854 0.42173 0.25799 0.46613 C 0.26875 0.49202 0.25469 0.50451 0.24549 0.51538 " pathEditMode="relative" rAng="3630265" ptsTypes="ffffffff">
                                      <p:cBhvr>
                                        <p:cTn id="2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146" y="265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2.60116E-6 C -0.03108 0.03399 -0.07101 0.08694 -0.04705 0.13619 C -0.01215 0.20833 0.14705 0.08047 0.18889 0.16532 C 0.22552 0.24301 0.06892 0.31769 0.10503 0.39168 C 0.14271 0.4696 0.2217 0.34289 0.26163 0.4259 C 0.29688 0.50058 0.21059 0.51607 0.24184 0.58197 C 0.27309 0.64578 0.30833 0.56971 0.33594 0.62729 C 0.35208 0.66035 0.33924 0.67468 0.32986 0.68717 " pathEditMode="relative" rAng="3445406" ptsTypes="ffffffff">
                                      <p:cBhvr>
                                        <p:cTn id="3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389" y="344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96 -0.00624 C -0.04271 -0.00139 -0.09827 0.01064 -0.0974 0.05457 C -0.0974 0.11885 0.08855 0.12324 0.08924 0.19954 C 0.08924 0.26798 -0.07344 0.23122 -0.07275 0.29734 C -0.07275 0.36648 0.04497 0.32925 0.04497 0.40301 C 0.04497 0.46867 -0.03455 0.43214 -0.03455 0.49087 C -0.03455 0.54752 0.02622 0.51838 0.02622 0.56971 C 0.02622 0.59908 0.00972 0.60116 -0.00296 0.60416 " pathEditMode="relative" rAng="5400000" ptsTypes="ffffffff">
                                      <p:cBhvr>
                                        <p:cTn id="3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" y="305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0.00046 C -0.01962 0.04601 -0.04306 0.11445 -0.0125 0.14081 C 0.03142 0.18104 0.13993 -0.01965 0.19271 0.02752 C 0.23924 0.07052 0.12187 0.22567 0.16736 0.26613 C 0.21441 0.30983 0.25573 0.15723 0.30642 0.20393 C 0.35121 0.24509 0.28125 0.30914 0.32135 0.3459 C 0.36007 0.38151 0.37483 0.29688 0.40989 0.32925 C 0.43003 0.34752 0.42205 0.36671 0.41701 0.38289 " pathEditMode="relative" rAng="2078154" ptsTypes="ffffffff">
                                      <p:cBhvr>
                                        <p:cTn id="4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64" y="19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-0.00047 C -0.02986 -0.0363 -0.07466 -0.08278 -0.10261 -0.04763 C -0.14445 0.00208 -0.02413 0.19005 -0.07327 0.24971 C -0.11771 0.30289 -0.20174 0.1126 -0.24445 0.16416 C -0.28959 0.21757 -0.18698 0.30543 -0.23542 0.36254 C -0.27795 0.41364 -0.30677 0.30589 -0.34514 0.35144 C -0.38212 0.39514 -0.32275 0.43329 -0.35625 0.47237 C -0.37552 0.49526 -0.3875 0.48023 -0.39809 0.47052 " pathEditMode="relative" rAng="8303047" ptsTypes="ffffffff">
                                      <p:cBhvr>
                                        <p:cTn id="4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00" y="233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35 -0.02936 C 0.00157 0.01272 -0.02777 0.07861 0.00799 0.12416 C 0.06007 0.19168 0.19462 0.0215 0.2566 0.10174 C 0.31111 0.17387 0.16789 0.28948 0.22171 0.35908 C 0.27743 0.43214 0.32952 0.28162 0.38976 0.36 C 0.44254 0.42983 0.35712 0.4659 0.40486 0.52879 C 0.45018 0.58844 0.46945 0.50035 0.51129 0.55515 C 0.5349 0.5859 0.525 0.6037 0.51858 0.62035 " pathEditMode="relative" rAng="2681968" ptsTypes="ffffffff">
                                      <p:cBhvr>
                                        <p:cTn id="5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583" y="325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97 -0.07121 C -0.02274 -0.08116 -0.07864 -0.09064 -0.08663 -0.04809 C -0.10069 0.01387 0.07761 0.08647 0.06233 0.16023 C 0.04809 0.22589 -0.10087 0.1304 -0.11354 0.19422 C -0.12795 0.26104 -0.00729 0.26821 -0.02239 0.33919 C -0.03646 0.40231 -0.10521 0.33734 -0.11719 0.39422 C -0.12882 0.44879 -0.06475 0.44277 -0.07517 0.49225 C -0.08159 0.52023 -0.09757 0.51584 -0.11041 0.51468 " pathEditMode="relative" rAng="6363970" ptsTypes="ffffffff">
                                      <p:cBhvr>
                                        <p:cTn id="5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41" y="29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0.0007 C -0.03212 -0.0326 -0.08212 -0.06914 -0.12101 -0.01549 C -0.17952 0.06427 -0.05053 0.24161 -0.11928 0.33664 C -0.18091 0.42104 -0.26372 0.22589 -0.32292 0.30705 C -0.38577 0.3926 -0.26754 0.45549 -0.33421 0.54659 C -0.39393 0.62797 -0.41702 0.50728 -0.47066 0.58104 C -0.52188 0.65063 -0.45191 0.67075 -0.49844 0.73479 C -0.52483 0.77086 -0.53872 0.75838 -0.55035 0.75005 " pathEditMode="relative" rAng="8062472" ptsTypes="ffffffff">
                                      <p:cBhvr>
                                        <p:cTn id="6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22" y="374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62428E-7 C -0.03941 0.00532 -0.09514 0.0185 -0.09445 0.06798 C -0.09427 0.13942 0.09149 0.1459 0.09236 0.23052 C 0.09236 0.30751 -0.07031 0.26682 -0.06979 0.34035 C -0.06945 0.41734 0.04826 0.37665 0.04809 0.46012 C 0.04809 0.53387 -0.03143 0.49318 -0.0316 0.55792 C -0.03125 0.62173 0.02934 0.58775 0.02916 0.64578 C 0.02899 0.68 0.01267 0.68092 0.00017 0.68555 " pathEditMode="relative" rAng="5400000" ptsTypes="ffffffff">
                                      <p:cBhvr>
                                        <p:cTn id="6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" y="342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340768"/>
            <a:ext cx="7441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 </a:t>
            </a:r>
            <a:r>
              <a:rPr lang="cs-CZ" dirty="0" err="1" smtClean="0">
                <a:solidFill>
                  <a:schemeClr val="bg1"/>
                </a:solidFill>
              </a:rPr>
              <a:t>DUMu</a:t>
            </a:r>
            <a:r>
              <a:rPr lang="cs-CZ" dirty="0" smtClean="0">
                <a:solidFill>
                  <a:schemeClr val="bg1"/>
                </a:solidFill>
              </a:rPr>
              <a:t> byly použity </a:t>
            </a:r>
            <a:r>
              <a:rPr lang="cs-CZ" dirty="0" smtClean="0">
                <a:solidFill>
                  <a:schemeClr val="bg1"/>
                </a:solidFill>
              </a:rPr>
              <a:t>kliparty – 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www.office.</a:t>
            </a:r>
            <a:r>
              <a:rPr lang="cs-CZ" dirty="0" err="1" smtClean="0">
                <a:solidFill>
                  <a:schemeClr val="bg1"/>
                </a:solidFill>
                <a:hlinkClick r:id="rId2"/>
              </a:rPr>
              <a:t>microsoft.com</a:t>
            </a:r>
            <a:r>
              <a:rPr lang="cs-CZ" dirty="0" smtClean="0">
                <a:solidFill>
                  <a:schemeClr val="bg1"/>
                </a:solidFill>
              </a:rPr>
              <a:t>  </a:t>
            </a:r>
            <a:r>
              <a:rPr lang="cs-CZ" dirty="0" smtClean="0">
                <a:solidFill>
                  <a:schemeClr val="bg1"/>
                </a:solidFill>
              </a:rPr>
              <a:t>a vlastní materiál.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1358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980</TotalTime>
  <Words>333</Words>
  <Application>Microsoft Office PowerPoint</Application>
  <PresentationFormat>Předvádění na obrazovce (4:3)</PresentationFormat>
  <Paragraphs>136</Paragraphs>
  <Slides>11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Deluxe</vt:lpstr>
      <vt:lpstr>Motiv systému Office</vt:lpstr>
      <vt:lpstr>Snímek 1</vt:lpstr>
      <vt:lpstr>ANOTACE:</vt:lpstr>
      <vt:lpstr>SLOVA PŘÍBUZNÁ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PŘÍBUZNÁ</dc:title>
  <dc:creator>MatejovicovaA</dc:creator>
  <cp:lastModifiedBy>Dum</cp:lastModifiedBy>
  <cp:revision>57</cp:revision>
  <dcterms:created xsi:type="dcterms:W3CDTF">2012-11-09T18:45:02Z</dcterms:created>
  <dcterms:modified xsi:type="dcterms:W3CDTF">2013-03-04T06:42:12Z</dcterms:modified>
</cp:coreProperties>
</file>