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64" r:id="rId3"/>
    <p:sldId id="263" r:id="rId4"/>
    <p:sldId id="256" r:id="rId5"/>
    <p:sldId id="257" r:id="rId6"/>
    <p:sldId id="260" r:id="rId7"/>
    <p:sldId id="261" r:id="rId8"/>
    <p:sldId id="258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C4CE77-4A0F-446E-B0E2-7BC9D647B669}" type="presOf" srcId="{130831A4-0540-4EC5-8F5A-93030E89D2D9}" destId="{F69CC921-512E-49F4-824C-A648EC5F27A5}" srcOrd="0" destOrd="0" presId="urn:microsoft.com/office/officeart/2005/8/layout/target3"/>
    <dgm:cxn modelId="{56DB91A5-553F-48F3-B98D-E32E43D027D8}" type="presOf" srcId="{914700B9-77B5-440A-A438-DE98B6D4894D}" destId="{BD9AF279-D483-48F2-BBBD-45F8E8923512}" srcOrd="1" destOrd="0" presId="urn:microsoft.com/office/officeart/2005/8/layout/target3"/>
    <dgm:cxn modelId="{0B4876B9-ABEC-470D-8D5C-2A04D9639B34}" type="presOf" srcId="{1D8420EA-BFA0-403B-80F5-647FA396CC45}" destId="{8467D0EB-87A2-4285-8ACA-0398EFBF29BC}" srcOrd="1" destOrd="0" presId="urn:microsoft.com/office/officeart/2005/8/layout/target3"/>
    <dgm:cxn modelId="{FB66D969-95A7-4AA2-A08B-4DC548442127}" type="presOf" srcId="{914700B9-77B5-440A-A438-DE98B6D4894D}" destId="{E73F1C26-6DCD-4001-88B9-355E01E2BCE7}" srcOrd="0" destOrd="0" presId="urn:microsoft.com/office/officeart/2005/8/layout/target3"/>
    <dgm:cxn modelId="{B2A1DEA3-5B9A-4A0D-82B9-321F41A25EB9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5BA3B3C-408A-425F-BAC8-B69AB01066C8}" type="presOf" srcId="{100B6B2E-82E6-4C11-B19B-F2DB3A0EA64F}" destId="{DBA8199F-D892-4A8E-A352-2B7844050E09}" srcOrd="1" destOrd="0" presId="urn:microsoft.com/office/officeart/2005/8/layout/target3"/>
    <dgm:cxn modelId="{7225F3E7-62C5-433F-B74A-89333F00AD12}" type="presOf" srcId="{1D8420EA-BFA0-403B-80F5-647FA396CC45}" destId="{F7B3C0B7-F0F7-4F49-B02C-3630F8C5FAE5}" srcOrd="0" destOrd="0" presId="urn:microsoft.com/office/officeart/2005/8/layout/target3"/>
    <dgm:cxn modelId="{BE3FAE64-C734-451D-BAD9-5F786D384C90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52E2D6E-701B-49EB-B250-93C4E6E98695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BDBBD01-6DE1-4424-8A65-D47075D521C8}" type="presParOf" srcId="{FE47432B-CA46-450C-8D8F-66C300A95B52}" destId="{B522209E-30D0-49D6-A340-2D383A11C668}" srcOrd="0" destOrd="0" presId="urn:microsoft.com/office/officeart/2005/8/layout/target3"/>
    <dgm:cxn modelId="{ED01B61A-805B-42CC-83F0-7E8269E504E5}" type="presParOf" srcId="{FE47432B-CA46-450C-8D8F-66C300A95B52}" destId="{ED5A8377-51D5-4DC5-B0E7-680166966720}" srcOrd="1" destOrd="0" presId="urn:microsoft.com/office/officeart/2005/8/layout/target3"/>
    <dgm:cxn modelId="{BE0DA7CA-1C4B-4302-99D9-8F286F52492E}" type="presParOf" srcId="{FE47432B-CA46-450C-8D8F-66C300A95B52}" destId="{F69CC921-512E-49F4-824C-A648EC5F27A5}" srcOrd="2" destOrd="0" presId="urn:microsoft.com/office/officeart/2005/8/layout/target3"/>
    <dgm:cxn modelId="{6B2A1B27-F36D-4D4C-8038-768F556EAA9E}" type="presParOf" srcId="{FE47432B-CA46-450C-8D8F-66C300A95B52}" destId="{61C9CE18-EDA6-4EDF-BA1C-09779D38FBBF}" srcOrd="3" destOrd="0" presId="urn:microsoft.com/office/officeart/2005/8/layout/target3"/>
    <dgm:cxn modelId="{786E63BA-C503-4BEE-8111-B882006EFCA5}" type="presParOf" srcId="{FE47432B-CA46-450C-8D8F-66C300A95B52}" destId="{D60DEAAB-7AFE-435A-ACF6-18851E4B0426}" srcOrd="4" destOrd="0" presId="urn:microsoft.com/office/officeart/2005/8/layout/target3"/>
    <dgm:cxn modelId="{BB47C6E3-8E1C-42F8-9E23-0ACDD4BAE87E}" type="presParOf" srcId="{FE47432B-CA46-450C-8D8F-66C300A95B52}" destId="{F7B3C0B7-F0F7-4F49-B02C-3630F8C5FAE5}" srcOrd="5" destOrd="0" presId="urn:microsoft.com/office/officeart/2005/8/layout/target3"/>
    <dgm:cxn modelId="{AC1052EB-7747-453A-A257-A7A7B27C5F36}" type="presParOf" srcId="{FE47432B-CA46-450C-8D8F-66C300A95B52}" destId="{C9DA9446-E2D3-4F6A-8960-3CADFBF870B8}" srcOrd="6" destOrd="0" presId="urn:microsoft.com/office/officeart/2005/8/layout/target3"/>
    <dgm:cxn modelId="{6D885473-0C3A-4E8D-B986-3822141D980B}" type="presParOf" srcId="{FE47432B-CA46-450C-8D8F-66C300A95B52}" destId="{9726EC6F-D322-4CD3-B489-1BE3DF7CE70B}" srcOrd="7" destOrd="0" presId="urn:microsoft.com/office/officeart/2005/8/layout/target3"/>
    <dgm:cxn modelId="{938D110E-F12A-42DB-AFBB-5232D0B1FA76}" type="presParOf" srcId="{FE47432B-CA46-450C-8D8F-66C300A95B52}" destId="{645AA564-2E9E-4954-AD87-AE01782CEC59}" srcOrd="8" destOrd="0" presId="urn:microsoft.com/office/officeart/2005/8/layout/target3"/>
    <dgm:cxn modelId="{B2ACAA75-1655-441B-8540-B02A2F76C3A4}" type="presParOf" srcId="{FE47432B-CA46-450C-8D8F-66C300A95B52}" destId="{8538CAC4-6A86-42B8-B5AF-2FF155DB9D02}" srcOrd="9" destOrd="0" presId="urn:microsoft.com/office/officeart/2005/8/layout/target3"/>
    <dgm:cxn modelId="{AEE7F5C0-88F5-401B-87AC-E2303B3143C0}" type="presParOf" srcId="{FE47432B-CA46-450C-8D8F-66C300A95B52}" destId="{26FD6024-A07F-46D0-8BC0-B5E595C5673D}" srcOrd="10" destOrd="0" presId="urn:microsoft.com/office/officeart/2005/8/layout/target3"/>
    <dgm:cxn modelId="{B53CB79A-B4F3-42BE-9246-A638FAA5C6D5}" type="presParOf" srcId="{FE47432B-CA46-450C-8D8F-66C300A95B52}" destId="{E73F1C26-6DCD-4001-88B9-355E01E2BCE7}" srcOrd="11" destOrd="0" presId="urn:microsoft.com/office/officeart/2005/8/layout/target3"/>
    <dgm:cxn modelId="{9545E13F-59B3-4ADA-BFB9-006831E292F8}" type="presParOf" srcId="{FE47432B-CA46-450C-8D8F-66C300A95B52}" destId="{8E23E229-92FC-49D1-B5FE-0303176B8A4E}" srcOrd="12" destOrd="0" presId="urn:microsoft.com/office/officeart/2005/8/layout/target3"/>
    <dgm:cxn modelId="{071460BC-6BD2-4147-BD59-8CABB54A7EDF}" type="presParOf" srcId="{FE47432B-CA46-450C-8D8F-66C300A95B52}" destId="{8467D0EB-87A2-4285-8ACA-0398EFBF29BC}" srcOrd="13" destOrd="0" presId="urn:microsoft.com/office/officeart/2005/8/layout/target3"/>
    <dgm:cxn modelId="{26420466-EFDA-41A4-B5C1-90D19ED45F3E}" type="presParOf" srcId="{FE47432B-CA46-450C-8D8F-66C300A95B52}" destId="{DBA8199F-D892-4A8E-A352-2B7844050E09}" srcOrd="14" destOrd="0" presId="urn:microsoft.com/office/officeart/2005/8/layout/target3"/>
    <dgm:cxn modelId="{5E0EE28C-EBD1-4978-AF3B-8D211A86EE9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22883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34336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68514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93622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54151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42461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93824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54588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26579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66963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6760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82B684B-F644-4241-867D-AEB5E6C927F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4C71C54-33E0-4B9A-A410-FD14E6958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8853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5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12" Type="http://schemas.openxmlformats.org/officeDocument/2006/relationships/image" Target="../media/image24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17.wmf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Relationship Id="rId14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2861832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34702079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VY_32_INOVACE_05_S02-Čj-3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po B (1)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94804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26907033"/>
              </p:ext>
            </p:extLst>
          </p:nvPr>
        </p:nvGraphicFramePr>
        <p:xfrm>
          <a:off x="539552" y="3356992"/>
          <a:ext cx="8280920" cy="322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pracovní list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poznávání řady vyjmenovaných slov po B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  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chápe pravopis slov vyjmenovaných a slov k nim příbuzných.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 seznamují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 řadou vyjmenovaných slov pomocí obrázků a spojuji je s e slovy příbuznými, tvoří věty  a odůvodňuje pravopis. V </a:t>
                      </a:r>
                      <a:r>
                        <a:rPr lang="cs-CZ" sz="140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osmisměrce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vyhledává slova vyjmenovaná, řeší obrázkové rébusy, hádanky a procvičuje paměť. List s </a:t>
                      </a:r>
                      <a:r>
                        <a:rPr lang="cs-CZ" sz="140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osmisměrkou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lze využít jako pracovní list.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26237877"/>
              </p:ext>
            </p:extLst>
          </p:nvPr>
        </p:nvGraphicFramePr>
        <p:xfrm>
          <a:off x="539552" y="1196752"/>
          <a:ext cx="8280920" cy="201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 se s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vyjmenovanými slovy po B a uvědomují si pravopis těchto slov a slov       s nimi příbuzných.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pozná řadu vyjmenovaných slov po B, umí najít slova příbuzná a uvědomuje si pravopis těchto slov.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09049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Český jazyk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Vyjmenovaná slova po</a:t>
            </a:r>
            <a:r>
              <a:rPr lang="cs-CZ" dirty="0" smtClean="0"/>
              <a:t> </a:t>
            </a:r>
            <a:r>
              <a:rPr lang="cs-CZ" b="1" u="sng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5015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3019" y="3811491"/>
            <a:ext cx="1005234" cy="797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304967" y="3707546"/>
            <a:ext cx="1510196" cy="1005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6008" y="3707547"/>
            <a:ext cx="1392923" cy="1005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2341" y="3707547"/>
            <a:ext cx="1414381" cy="1005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0662" y="3707547"/>
            <a:ext cx="1373379" cy="991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8804" y="3707547"/>
            <a:ext cx="1172282" cy="988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815" y="4876458"/>
            <a:ext cx="1185641" cy="839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5756" y="4877653"/>
            <a:ext cx="908617" cy="865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3211" y="4872799"/>
            <a:ext cx="930573" cy="858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9278" y="4901722"/>
            <a:ext cx="1239306" cy="827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901640"/>
            <a:ext cx="1330757" cy="841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4974" y="4887219"/>
            <a:ext cx="1351057" cy="856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549" y="5934670"/>
            <a:ext cx="7752443" cy="92333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chybějící vyjmenovaná slova.</a:t>
            </a:r>
          </a:p>
          <a:p>
            <a:r>
              <a:rPr lang="cs-CZ" dirty="0" smtClean="0"/>
              <a:t>Být, bydlit,  _________________ ,  byt,  ______________  ,  ________________ , </a:t>
            </a:r>
          </a:p>
          <a:p>
            <a:r>
              <a:rPr lang="cs-CZ" dirty="0" smtClean="0"/>
              <a:t>dobytek, obyčej, ___________ , bylina, _____________ , _________ , Přibyslav.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1" y="332656"/>
            <a:ext cx="8571577" cy="92333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Obojetné souhlásky 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  f    l    m    p   s   v   z </a:t>
            </a:r>
            <a:r>
              <a:rPr lang="cs-CZ" dirty="0" smtClean="0"/>
              <a:t> -  píšeme </a:t>
            </a:r>
            <a:r>
              <a:rPr lang="cs-CZ" dirty="0" err="1" smtClean="0"/>
              <a:t>i,í</a:t>
            </a:r>
            <a:r>
              <a:rPr lang="cs-CZ" dirty="0" smtClean="0"/>
              <a:t> nebo </a:t>
            </a:r>
            <a:r>
              <a:rPr lang="cs-CZ" dirty="0" err="1" smtClean="0"/>
              <a:t>y,ý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y,ý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píšeme vždy ve slovech vyjmenovaných a ve slovech s nimi příbuzných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31705" y="4210164"/>
            <a:ext cx="572047" cy="21544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Hostouň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54637" y="5168667"/>
            <a:ext cx="1055055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Přibyslav</a:t>
            </a:r>
            <a:endParaRPr lang="cs-CZ" sz="1400" dirty="0"/>
          </a:p>
        </p:txBody>
      </p:sp>
      <p:sp>
        <p:nvSpPr>
          <p:cNvPr id="6" name="Vodorovný svitek 5"/>
          <p:cNvSpPr/>
          <p:nvPr/>
        </p:nvSpPr>
        <p:spPr>
          <a:xfrm>
            <a:off x="680744" y="1412776"/>
            <a:ext cx="7992888" cy="2257408"/>
          </a:xfrm>
          <a:prstGeom prst="horizontalScroll">
            <a:avLst/>
          </a:prstGeom>
          <a:ln w="38100">
            <a:solidFill>
              <a:schemeClr val="accent5">
                <a:lumMod val="5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24308" y="1844824"/>
            <a:ext cx="69429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VYJMENOVANÁ SLOVA PO </a:t>
            </a: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být, bydlit, obyvatel, byt, příbytek, nábytek, dobytek,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obyčej, bystrý, bylina, kobyla, býk, Přibyslav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70641" y="2860487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5872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30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60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9000"/>
                            </p:stCondLst>
                            <p:childTnLst>
                              <p:par>
                                <p:cTn id="60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2000"/>
                            </p:stCondLst>
                            <p:childTnLst>
                              <p:par>
                                <p:cTn id="6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8000"/>
                            </p:stCondLst>
                            <p:childTnLst>
                              <p:par>
                                <p:cTn id="7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1000"/>
                            </p:stCondLst>
                            <p:childTnLst>
                              <p:par>
                                <p:cTn id="8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4000"/>
                            </p:stCondLst>
                            <p:childTnLst>
                              <p:par>
                                <p:cTn id="90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619944" y="1277144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POBÝT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19944" y="226724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BÝT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587280" y="1277144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POBÍT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587280" y="226724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BÍT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587280" y="2343944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NABÍT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19944" y="2343944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NABÝT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608806" y="3482961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PŘIBÍT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19944" y="3482961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PŘIBÝT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608806" y="4555976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ODBÍT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19944" y="4555976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ODBÝT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682061" y="5661248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DOBÍT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19944" y="5655987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DOBÝT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DE4CGPLA\MC9003433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0701"/>
            <a:ext cx="923108" cy="96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AM1I8PN9\MC900090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5752" y="1235472"/>
            <a:ext cx="1287654" cy="997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82VO3BYJ\MC900428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0105" y="1277144"/>
            <a:ext cx="942975" cy="85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82VO3BYJ\MC9003491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9857" y="2330457"/>
            <a:ext cx="1149057" cy="94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AM1I8PN9\MC9003433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8637" y="3397580"/>
            <a:ext cx="1121695" cy="108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82VO3BYJ\MC9004404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5036" y="3397580"/>
            <a:ext cx="1039228" cy="1145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K0O7W0UI\MC9004280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3329" y="4591616"/>
            <a:ext cx="1000823" cy="92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5036" y="4555976"/>
            <a:ext cx="1056771" cy="78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citel\AppData\Local\Microsoft\Windows\Temporary Internet Files\Content.IE5\AM1I8PN9\MC9004151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8876" y="5549327"/>
            <a:ext cx="1372324" cy="112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citel\AppData\Local\Microsoft\Windows\Temporary Internet Files\Content.IE5\1FFKLJ63\MC90023136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0308" y="5619871"/>
            <a:ext cx="1189831" cy="98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citel\AppData\Local\Microsoft\Windows\Temporary Internet Files\Content.IE5\TXR4RTKA\MC90041048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39281" y="4548810"/>
            <a:ext cx="1088265" cy="111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3921200" y="4892203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44" name="Picture 20" descr="C:\Users\ucitel\AppData\Local\Microsoft\Windows\Temporary Internet Files\Content.IE5\1FFKLJ63\MC90040612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3900" y="226724"/>
            <a:ext cx="18415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citel\AppData\Local\Microsoft\Windows\Temporary Internet Files\Content.IE5\82VO3BYJ\MP90040244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1514" y="2267744"/>
            <a:ext cx="861566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5400000">
            <a:off x="6867240" y="2739498"/>
            <a:ext cx="3843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Vymýšlej věty s těmito slovy.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945001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5" y="255343"/>
            <a:ext cx="5243016" cy="4443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27585" y="4941168"/>
            <a:ext cx="7560839" cy="14904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_______________________________________________________________________________________________________________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16200000">
            <a:off x="-1371094" y="2092450"/>
            <a:ext cx="36279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</a:rPr>
              <a:t>OSMISMĚRKA</a:t>
            </a:r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04556" y="1724908"/>
            <a:ext cx="28119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Vyhledej, vyznač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a vypiš vyjmenovaná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slova po B.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576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573" y="1340768"/>
            <a:ext cx="2174072" cy="581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2800" y="1355056"/>
            <a:ext cx="2136345" cy="567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9901" y="260648"/>
            <a:ext cx="8479244" cy="40011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Rébus. Rozlušti dvě vyjmenovaná slova a připoj slova příbuzná (vysvětli řešení).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69364" y="1922562"/>
            <a:ext cx="1048685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dobytčí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18389" y="1390418"/>
            <a:ext cx="111440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kobylka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74510" y="1390418"/>
            <a:ext cx="1152880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dobytče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3460" y="1922562"/>
            <a:ext cx="824265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kobylí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4822" y="2204864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52185" y="2204864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6573" y="2852936"/>
            <a:ext cx="188365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</a:t>
            </a:r>
            <a:r>
              <a:rPr lang="cs-CZ" sz="2400" dirty="0" err="1" smtClean="0"/>
              <a:t>y,ý</a:t>
            </a:r>
            <a:r>
              <a:rPr lang="cs-CZ" sz="2400" dirty="0"/>
              <a:t> </a:t>
            </a:r>
            <a:r>
              <a:rPr lang="cs-CZ" sz="2400" dirty="0" smtClean="0"/>
              <a:t>/ </a:t>
            </a:r>
            <a:r>
              <a:rPr lang="cs-CZ" sz="2400" dirty="0" err="1" smtClean="0"/>
              <a:t>i,í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84570" y="1390418"/>
            <a:ext cx="1295547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Slova </a:t>
            </a:r>
          </a:p>
          <a:p>
            <a:pPr algn="ctr"/>
            <a:r>
              <a:rPr lang="cs-CZ" sz="2400" dirty="0" smtClean="0"/>
              <a:t>příbuzná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375" y="3424810"/>
            <a:ext cx="907062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 </a:t>
            </a:r>
            <a:r>
              <a:rPr lang="cs-CZ" sz="2000" dirty="0" smtClean="0"/>
              <a:t>Na pasece se pase </a:t>
            </a:r>
            <a:r>
              <a:rPr lang="cs-CZ" sz="2000" dirty="0" err="1" smtClean="0"/>
              <a:t>dob_tek</a:t>
            </a:r>
            <a:r>
              <a:rPr lang="cs-CZ" sz="2000" dirty="0" smtClean="0"/>
              <a:t>. Musíme nalakovat  </a:t>
            </a:r>
            <a:r>
              <a:rPr lang="cs-CZ" sz="2000" dirty="0" err="1" smtClean="0"/>
              <a:t>náb_tek</a:t>
            </a:r>
            <a:r>
              <a:rPr lang="cs-CZ" sz="2000" dirty="0" smtClean="0"/>
              <a:t>. Krotitel práskal </a:t>
            </a:r>
            <a:r>
              <a:rPr lang="cs-CZ" sz="2000" dirty="0" err="1" smtClean="0"/>
              <a:t>b_čem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Sb_ráme</a:t>
            </a:r>
            <a:r>
              <a:rPr lang="cs-CZ" sz="2000" dirty="0" smtClean="0"/>
              <a:t> léčivé </a:t>
            </a:r>
            <a:r>
              <a:rPr lang="cs-CZ" sz="2000" dirty="0" err="1" smtClean="0"/>
              <a:t>b_liny</a:t>
            </a:r>
            <a:r>
              <a:rPr lang="cs-CZ" sz="2000" dirty="0" smtClean="0"/>
              <a:t>. Špaček má nový </a:t>
            </a:r>
            <a:r>
              <a:rPr lang="cs-CZ" sz="2000" dirty="0" err="1" smtClean="0"/>
              <a:t>příb_tek</a:t>
            </a:r>
            <a:r>
              <a:rPr lang="cs-CZ" sz="2000" dirty="0" smtClean="0"/>
              <a:t>. Ulož šperky do </a:t>
            </a:r>
            <a:r>
              <a:rPr lang="cs-CZ" sz="2000" dirty="0" err="1" smtClean="0"/>
              <a:t>krab_čky</a:t>
            </a:r>
            <a:r>
              <a:rPr lang="cs-CZ" sz="2000" dirty="0" smtClean="0"/>
              <a:t>. Slepec</a:t>
            </a:r>
          </a:p>
          <a:p>
            <a:endParaRPr lang="cs-CZ" sz="2000" dirty="0" smtClean="0"/>
          </a:p>
          <a:p>
            <a:r>
              <a:rPr lang="cs-CZ" sz="2000" dirty="0" smtClean="0"/>
              <a:t> měl </a:t>
            </a:r>
            <a:r>
              <a:rPr lang="cs-CZ" sz="2000" dirty="0" err="1" smtClean="0"/>
              <a:t>b_lou</a:t>
            </a:r>
            <a:r>
              <a:rPr lang="cs-CZ" sz="2000" dirty="0" smtClean="0"/>
              <a:t> hůl. </a:t>
            </a:r>
            <a:r>
              <a:rPr lang="cs-CZ" sz="2000" dirty="0" err="1" smtClean="0"/>
              <a:t>Ob_vatelé</a:t>
            </a:r>
            <a:r>
              <a:rPr lang="cs-CZ" sz="2000" dirty="0" smtClean="0"/>
              <a:t> Čech jsou Češi. Petr je </a:t>
            </a:r>
            <a:r>
              <a:rPr lang="cs-CZ" sz="2000" dirty="0" err="1" smtClean="0"/>
              <a:t>b_strý</a:t>
            </a:r>
            <a:r>
              <a:rPr lang="cs-CZ" sz="2000" dirty="0" smtClean="0"/>
              <a:t> žák. Strhlo se silné </a:t>
            </a:r>
            <a:r>
              <a:rPr lang="cs-CZ" sz="2000" dirty="0" err="1" smtClean="0"/>
              <a:t>krupob_tí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 smtClean="0"/>
              <a:t> Vánoce jsou hezký </a:t>
            </a:r>
            <a:r>
              <a:rPr lang="cs-CZ" sz="2000" dirty="0" err="1" smtClean="0"/>
              <a:t>ob_čej</a:t>
            </a:r>
            <a:r>
              <a:rPr lang="cs-CZ" sz="2000" dirty="0" smtClean="0"/>
              <a:t>. </a:t>
            </a:r>
            <a:r>
              <a:rPr lang="cs-CZ" sz="2000" dirty="0" err="1" smtClean="0"/>
              <a:t>Bab_čka</a:t>
            </a:r>
            <a:r>
              <a:rPr lang="cs-CZ" sz="2000" dirty="0" smtClean="0"/>
              <a:t> má </a:t>
            </a:r>
            <a:r>
              <a:rPr lang="cs-CZ" sz="2000" dirty="0" err="1" smtClean="0"/>
              <a:t>b_lou</a:t>
            </a:r>
            <a:r>
              <a:rPr lang="cs-CZ" sz="2000" dirty="0" smtClean="0"/>
              <a:t> kočku. Musím </a:t>
            </a:r>
            <a:r>
              <a:rPr lang="cs-CZ" sz="2000" dirty="0" err="1" smtClean="0"/>
              <a:t>b_dlit</a:t>
            </a:r>
            <a:r>
              <a:rPr lang="cs-CZ" sz="2000" dirty="0" smtClean="0"/>
              <a:t> s rodiči. Na poli</a:t>
            </a:r>
          </a:p>
          <a:p>
            <a:endParaRPr lang="cs-CZ" sz="2000" dirty="0" smtClean="0"/>
          </a:p>
          <a:p>
            <a:r>
              <a:rPr lang="cs-CZ" sz="2000" dirty="0" smtClean="0"/>
              <a:t> dozrává </a:t>
            </a:r>
            <a:r>
              <a:rPr lang="cs-CZ" sz="2000" dirty="0" err="1" smtClean="0"/>
              <a:t>ob_lí</a:t>
            </a:r>
            <a:r>
              <a:rPr lang="cs-CZ" sz="2000" dirty="0" smtClean="0"/>
              <a:t>. Ve filmu </a:t>
            </a:r>
            <a:r>
              <a:rPr lang="cs-CZ" sz="2000" dirty="0" err="1" smtClean="0"/>
              <a:t>prob_hala</a:t>
            </a:r>
            <a:r>
              <a:rPr lang="cs-CZ" sz="2000" dirty="0" smtClean="0"/>
              <a:t> tanková </a:t>
            </a:r>
            <a:r>
              <a:rPr lang="cs-CZ" sz="2000" dirty="0" err="1" smtClean="0"/>
              <a:t>b_tva</a:t>
            </a:r>
            <a:r>
              <a:rPr lang="cs-CZ" sz="2000" dirty="0" smtClean="0"/>
              <a:t>. Příklad na </a:t>
            </a:r>
            <a:r>
              <a:rPr lang="cs-CZ" sz="2000" dirty="0" err="1" smtClean="0"/>
              <a:t>dělění</a:t>
            </a:r>
            <a:r>
              <a:rPr lang="cs-CZ" sz="2000" dirty="0" smtClean="0"/>
              <a:t> měl </a:t>
            </a:r>
            <a:r>
              <a:rPr lang="cs-CZ" sz="2000" dirty="0" err="1" smtClean="0"/>
              <a:t>zb_tek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33451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95536" y="116632"/>
            <a:ext cx="3650704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POJĎME SI CHVILKU HRÁT.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0439" y="1844824"/>
            <a:ext cx="9137053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žiji v Hostouni, samice koně, pase se na pastvinách, vánoce a velikonoce, </a:t>
            </a:r>
          </a:p>
          <a:p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léčím, bojuji s </a:t>
            </a:r>
            <a:r>
              <a:rPr lang="cs-CZ" sz="2000" dirty="0" smtClean="0">
                <a:solidFill>
                  <a:schemeClr val="bg1"/>
                </a:solidFill>
              </a:rPr>
              <a:t>toreadorem </a:t>
            </a:r>
            <a:r>
              <a:rPr lang="cs-CZ" sz="2000" dirty="0" smtClean="0">
                <a:solidFill>
                  <a:schemeClr val="bg1"/>
                </a:solidFill>
              </a:rPr>
              <a:t>v aréně, existovat, bouda pro psa, chytrý žák, </a:t>
            </a:r>
          </a:p>
          <a:p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město ve východních Čechách, židle, stůl a postel, žít s rodiči, </a:t>
            </a:r>
            <a:r>
              <a:rPr lang="cs-CZ" sz="2000" dirty="0" smtClean="0">
                <a:solidFill>
                  <a:schemeClr val="bg1"/>
                </a:solidFill>
              </a:rPr>
              <a:t>předsíň                               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a kuchyně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800" dirty="0" smtClean="0"/>
              <a:t>_______________________________________________</a:t>
            </a:r>
          </a:p>
          <a:p>
            <a:r>
              <a:rPr lang="cs-CZ" sz="2800" dirty="0" smtClean="0"/>
              <a:t>_______________________________________________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0539" y="1196543"/>
            <a:ext cx="547457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Hádanky :</a:t>
            </a:r>
            <a:r>
              <a:rPr lang="cs-CZ" sz="2400" dirty="0" smtClean="0">
                <a:solidFill>
                  <a:srgbClr val="002060"/>
                </a:solidFill>
              </a:rPr>
              <a:t> hledej vyjmenovaná slova po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400" dirty="0" smtClean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000556"/>
            <a:ext cx="8688255" cy="830997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obyvatel  kobyla  dobytek  obyčej  bylina  býk  být  příbytek  bystrý  Přibyslav  nábytek  bydlet  byt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492" y="5026536"/>
            <a:ext cx="4386137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Paměť.</a:t>
            </a:r>
            <a:r>
              <a:rPr lang="cs-CZ" sz="2000" dirty="0" smtClean="0">
                <a:solidFill>
                  <a:srgbClr val="002060"/>
                </a:solidFill>
              </a:rPr>
              <a:t> Která vyjmenovaná slova chybí?</a:t>
            </a: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0492" y="5499641"/>
            <a:ext cx="874937" cy="72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128505" y="5578230"/>
            <a:ext cx="726258" cy="57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4672" y="5524870"/>
            <a:ext cx="942245" cy="70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473293" y="5815590"/>
            <a:ext cx="546945" cy="21544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Hostouň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11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0383" y="5550443"/>
            <a:ext cx="784534" cy="678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136266" y="5582793"/>
            <a:ext cx="1018123" cy="646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538251"/>
            <a:ext cx="695869" cy="691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105522" y="5767592"/>
            <a:ext cx="819455" cy="27699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200" dirty="0" smtClean="0"/>
              <a:t>Přibyslav</a:t>
            </a:r>
            <a:endParaRPr lang="cs-CZ" sz="1200" dirty="0"/>
          </a:p>
        </p:txBody>
      </p:sp>
      <p:pic>
        <p:nvPicPr>
          <p:cNvPr id="15" name="Picture 1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19426" y="5524870"/>
            <a:ext cx="920349" cy="704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0303" y="5524869"/>
            <a:ext cx="968190" cy="70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51520" y="6381328"/>
            <a:ext cx="3422540" cy="40011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000" dirty="0" smtClean="0"/>
              <a:t>byt  obyčej   dobytek   kobyla  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 rot="5400000">
            <a:off x="6593600" y="2428329"/>
            <a:ext cx="42863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KONTROLU PROVEĎ kliknutím.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741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3837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</a:t>
            </a:r>
            <a:r>
              <a:rPr lang="cs-CZ" dirty="0" err="1" smtClean="0">
                <a:solidFill>
                  <a:schemeClr val="bg1"/>
                </a:solidFill>
              </a:rPr>
              <a:t>DUMu</a:t>
            </a:r>
            <a:r>
              <a:rPr lang="cs-CZ" dirty="0" smtClean="0">
                <a:solidFill>
                  <a:schemeClr val="bg1"/>
                </a:solidFill>
              </a:rPr>
              <a:t> byly využity vlastní materiály.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7436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604</TotalTime>
  <Words>558</Words>
  <Application>Microsoft Office PowerPoint</Application>
  <PresentationFormat>Předvádění na obrazovce (4:3)</PresentationFormat>
  <Paragraphs>102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Deluxe</vt:lpstr>
      <vt:lpstr>Motiv systému Office</vt:lpstr>
      <vt:lpstr>Snímek 1</vt:lpstr>
      <vt:lpstr>ANOTACE:</vt:lpstr>
      <vt:lpstr>Český jazyk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3</dc:title>
  <dc:creator>MatejovicovaA</dc:creator>
  <cp:lastModifiedBy>Dum</cp:lastModifiedBy>
  <cp:revision>63</cp:revision>
  <dcterms:created xsi:type="dcterms:W3CDTF">2012-03-07T19:47:43Z</dcterms:created>
  <dcterms:modified xsi:type="dcterms:W3CDTF">2013-03-04T06:44:40Z</dcterms:modified>
</cp:coreProperties>
</file>