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7" r:id="rId3"/>
    <p:sldId id="262" r:id="rId4"/>
    <p:sldId id="267" r:id="rId5"/>
    <p:sldId id="265" r:id="rId6"/>
    <p:sldId id="266" r:id="rId7"/>
    <p:sldId id="263" r:id="rId8"/>
  </p:sldIdLst>
  <p:sldSz cx="9144000" cy="6858000" type="screen4x3"/>
  <p:notesSz cx="6797675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9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</a:t>
          </a:r>
          <a:r>
            <a:rPr lang="cs-CZ" smtClean="0"/>
            <a:t>: </a:t>
          </a:r>
          <a:r>
            <a:rPr lang="cs-CZ" dirty="0" smtClean="0"/>
            <a:t>Mgr.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Uhlovodíky A,B-1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</a:t>
          </a:r>
          <a:r>
            <a:rPr lang="cs-CZ" smtClean="0"/>
            <a:t>_INOVACE_27_Uhlovodíky </a:t>
          </a:r>
          <a:r>
            <a:rPr lang="cs-CZ" dirty="0" smtClean="0"/>
            <a:t>A,B-1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4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0275" y="741363"/>
            <a:ext cx="4937125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690269"/>
            <a:ext cx="5438140" cy="444341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1" y="9378823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4" y="9378823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17406437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5873068"/>
              </p:ext>
            </p:extLst>
          </p:nvPr>
        </p:nvGraphicFramePr>
        <p:xfrm>
          <a:off x="1524000" y="1397000"/>
          <a:ext cx="6096000" cy="34848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</a:t>
                      </a:r>
                      <a:r>
                        <a:rPr lang="cs-CZ" baseline="0" dirty="0" smtClean="0"/>
                        <a:t> ve variantě A i B.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</a:t>
                      </a:r>
                      <a:r>
                        <a:rPr lang="cs-CZ" smtClean="0"/>
                        <a:t>odpovídají písemně na </a:t>
                      </a:r>
                      <a:r>
                        <a:rPr lang="cs-CZ" dirty="0" smtClean="0"/>
                        <a:t>uvedené otázky.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6064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49124" y="260648"/>
            <a:ext cx="990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z</a:t>
            </a:r>
            <a:r>
              <a:rPr lang="cs-CZ" sz="2400" dirty="0" smtClean="0">
                <a:solidFill>
                  <a:srgbClr val="00B0F0"/>
                </a:solidFill>
              </a:rPr>
              <a:t>adání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20256" y="660758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A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1533565"/>
            <a:ext cx="857847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Co jsou to organické látky?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Jaké řetězce mohou mít uhlovodíky?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Jaké skupiny uhlovodíků znáš?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Kolikavazný je uhlík v uhlovodících?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Napiš racionální, molekulový a strukturní vzorec ethenu.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Zařaď do skupiny </a:t>
            </a:r>
            <a:r>
              <a:rPr lang="cs-CZ" sz="2400" dirty="0" err="1" smtClean="0"/>
              <a:t>ethyn</a:t>
            </a:r>
            <a:r>
              <a:rPr lang="cs-CZ" sz="2400" dirty="0" smtClean="0"/>
              <a:t>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Jak se liší benzen od hexanu? Uveď jejich strukturní vzorce.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Jaké vlastnosti má a k čemu se užívá methan,  1,3 butadien, toluen?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95936" y="33265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7270" y="188640"/>
            <a:ext cx="8208912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solidFill>
                <a:srgbClr val="92D050"/>
              </a:solidFill>
            </a:endParaRPr>
          </a:p>
          <a:p>
            <a:r>
              <a:rPr lang="cs-CZ" sz="2400" dirty="0" smtClean="0">
                <a:solidFill>
                  <a:srgbClr val="92D050"/>
                </a:solidFill>
              </a:rPr>
              <a:t>           A</a:t>
            </a:r>
          </a:p>
          <a:p>
            <a:endParaRPr lang="cs-CZ" sz="2400" dirty="0" smtClean="0">
              <a:solidFill>
                <a:srgbClr val="92D050"/>
              </a:solidFill>
            </a:endParaRP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jsou látky obsažené v organismech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o</a:t>
            </a:r>
            <a:r>
              <a:rPr lang="cs-CZ" sz="2400" dirty="0" smtClean="0">
                <a:solidFill>
                  <a:srgbClr val="FF0000"/>
                </a:solidFill>
              </a:rPr>
              <a:t>tevřené, uzavřené, přímé, rozvětvené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a</a:t>
            </a:r>
            <a:r>
              <a:rPr lang="cs-CZ" sz="2400" dirty="0" smtClean="0">
                <a:solidFill>
                  <a:srgbClr val="FF0000"/>
                </a:solidFill>
              </a:rPr>
              <a:t>lkany, alkeny, </a:t>
            </a:r>
            <a:r>
              <a:rPr lang="cs-CZ" sz="2400" smtClean="0">
                <a:solidFill>
                  <a:srgbClr val="FF0000"/>
                </a:solidFill>
              </a:rPr>
              <a:t>alkyny</a:t>
            </a:r>
            <a:r>
              <a:rPr lang="cs-CZ" sz="2400" dirty="0" smtClean="0">
                <a:solidFill>
                  <a:srgbClr val="FF0000"/>
                </a:solidFill>
              </a:rPr>
              <a:t>, dieny, areny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č</a:t>
            </a:r>
            <a:r>
              <a:rPr lang="cs-CZ" sz="2400" dirty="0" smtClean="0">
                <a:solidFill>
                  <a:srgbClr val="FF0000"/>
                </a:solidFill>
              </a:rPr>
              <a:t>tyřvazný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C=CH</a:t>
            </a:r>
            <a:r>
              <a:rPr lang="cs-CZ" sz="2400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 , C</a:t>
            </a:r>
            <a:r>
              <a:rPr lang="cs-CZ" sz="2400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baseline="-25000" dirty="0" smtClean="0">
                <a:solidFill>
                  <a:srgbClr val="FF0000"/>
                </a:solidFill>
              </a:rPr>
              <a:t>4</a:t>
            </a:r>
            <a:r>
              <a:rPr lang="cs-CZ" sz="2400" dirty="0" smtClean="0">
                <a:solidFill>
                  <a:srgbClr val="FF0000"/>
                </a:solidFill>
              </a:rPr>
              <a:t> ,       C=C</a:t>
            </a:r>
          </a:p>
          <a:p>
            <a:pPr marL="457200" indent="-457200">
              <a:buAutoNum type="arabicParenR"/>
            </a:pPr>
            <a:r>
              <a:rPr lang="cs-CZ" sz="2400" dirty="0" err="1" smtClean="0">
                <a:solidFill>
                  <a:srgbClr val="FF0000"/>
                </a:solidFill>
              </a:rPr>
              <a:t>alkyny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vazbami</a:t>
            </a:r>
          </a:p>
          <a:p>
            <a:pPr marL="457200" indent="-457200">
              <a:buAutoNum type="arabicParenR"/>
            </a:pPr>
            <a:r>
              <a:rPr lang="cs-CZ" sz="2400" dirty="0"/>
              <a:t>m</a:t>
            </a:r>
            <a:r>
              <a:rPr lang="cs-CZ" sz="2400" dirty="0" smtClean="0"/>
              <a:t>ethan</a:t>
            </a:r>
            <a:r>
              <a:rPr lang="cs-CZ" sz="2400" dirty="0" smtClean="0">
                <a:solidFill>
                  <a:srgbClr val="FF0000"/>
                </a:solidFill>
              </a:rPr>
              <a:t> – bezbarvý plyn, se vzduchem tvoří výbušnou směs;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k topení, výrobě acetylenu, vodíku, sazí a organických látek</a:t>
            </a:r>
          </a:p>
          <a:p>
            <a:r>
              <a:rPr lang="cs-CZ" sz="2400" dirty="0" smtClean="0"/>
              <a:t>       1,3 butadien </a:t>
            </a:r>
            <a:r>
              <a:rPr lang="cs-CZ" sz="2400" dirty="0" smtClean="0">
                <a:solidFill>
                  <a:srgbClr val="FF0000"/>
                </a:solidFill>
              </a:rPr>
              <a:t>– k výrobě syntetického kaučuku</a:t>
            </a:r>
          </a:p>
          <a:p>
            <a:pPr marL="447675"/>
            <a:r>
              <a:rPr lang="cs-CZ" sz="2400" dirty="0" smtClean="0"/>
              <a:t> toluen</a:t>
            </a:r>
            <a:r>
              <a:rPr lang="cs-CZ" sz="2400" dirty="0" smtClean="0">
                <a:solidFill>
                  <a:srgbClr val="FF0000"/>
                </a:solidFill>
              </a:rPr>
              <a:t> – bezbarvá kapalina, jedovaté páry, se vzduchem jsou      páry výbušné</a:t>
            </a:r>
            <a:r>
              <a:rPr lang="cs-CZ" sz="2400" dirty="0">
                <a:solidFill>
                  <a:srgbClr val="FF0000"/>
                </a:solidFill>
              </a:rPr>
              <a:t>;</a:t>
            </a:r>
          </a:p>
          <a:p>
            <a:pPr marL="447675"/>
            <a:r>
              <a:rPr lang="cs-CZ" sz="2400" dirty="0" smtClean="0">
                <a:solidFill>
                  <a:srgbClr val="FF0000"/>
                </a:solidFill>
              </a:rPr>
              <a:t>k výrobě trinitrotoluenu, jako rozpouštědlo barev a laků</a:t>
            </a:r>
          </a:p>
          <a:p>
            <a:pPr marL="457200" indent="-457200">
              <a:buAutoNum type="arabicParenR"/>
            </a:pPr>
            <a:endParaRPr lang="cs-CZ" sz="2400" dirty="0" smtClean="0">
              <a:solidFill>
                <a:srgbClr val="FF00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3190342" y="2895042"/>
            <a:ext cx="108012" cy="72008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899223" y="3032956"/>
            <a:ext cx="168721" cy="72008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3185846" y="3068960"/>
            <a:ext cx="108012" cy="72008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3899223" y="2846834"/>
            <a:ext cx="108012" cy="84212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59556170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95936" y="404664"/>
            <a:ext cx="990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zadání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635496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B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556792"/>
            <a:ext cx="82089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Co jsou to uhlovodíky?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Jaké vazby mohou mít atomy uhlíku v uhlovodících?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Čím se liší od sebe jednotlivé skupiny uhlovodíků?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Jakou vlastnost mají všechny uhlovodíky společnou?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Napiš strukturní , racionální a molekulový vzorec ethanu.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Zařaď do skupiny ethylen.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Jak se liší alkeny od </a:t>
            </a:r>
            <a:r>
              <a:rPr lang="cs-CZ" sz="2400" dirty="0" err="1" smtClean="0"/>
              <a:t>alkynů</a:t>
            </a:r>
            <a:r>
              <a:rPr lang="cs-CZ" sz="2400" dirty="0" smtClean="0"/>
              <a:t>, uveď od každého jeden příklad a jeho strukturní vzorec.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Jaké vlastnosti má a k čemu se užívá benzen, butan a acetylen?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6636503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0929" y="101823"/>
            <a:ext cx="9484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332656"/>
            <a:ext cx="9145017" cy="73558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</a:rPr>
              <a:t>                  B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j</a:t>
            </a:r>
            <a:r>
              <a:rPr lang="cs-CZ" sz="2400" dirty="0" smtClean="0">
                <a:solidFill>
                  <a:srgbClr val="FF0000"/>
                </a:solidFill>
              </a:rPr>
              <a:t>sou to dvouprvkové sloučeniny uhlíku a vodíku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j</a:t>
            </a:r>
            <a:r>
              <a:rPr lang="cs-CZ" sz="2400" dirty="0" smtClean="0">
                <a:solidFill>
                  <a:srgbClr val="FF0000"/>
                </a:solidFill>
              </a:rPr>
              <a:t>ednoduché, dvojné, trojné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v</a:t>
            </a:r>
            <a:r>
              <a:rPr lang="cs-CZ" sz="2400" dirty="0" smtClean="0">
                <a:solidFill>
                  <a:srgbClr val="FF0000"/>
                </a:solidFill>
              </a:rPr>
              <a:t>azbami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j</a:t>
            </a:r>
            <a:r>
              <a:rPr lang="cs-CZ" sz="2400" dirty="0" smtClean="0">
                <a:solidFill>
                  <a:srgbClr val="FF0000"/>
                </a:solidFill>
              </a:rPr>
              <a:t>sou hořlavé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baseline="-25000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>
                <a:solidFill>
                  <a:srgbClr val="FF0000"/>
                </a:solidFill>
              </a:rPr>
              <a:t>C – CH</a:t>
            </a:r>
            <a:r>
              <a:rPr lang="cs-CZ" sz="2400" baseline="-25000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>
                <a:solidFill>
                  <a:srgbClr val="FF0000"/>
                </a:solidFill>
              </a:rPr>
              <a:t> , C</a:t>
            </a:r>
            <a:r>
              <a:rPr lang="cs-CZ" sz="2400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baseline="-25000" dirty="0" smtClean="0">
                <a:solidFill>
                  <a:srgbClr val="FF0000"/>
                </a:solidFill>
              </a:rPr>
              <a:t>6</a:t>
            </a:r>
            <a:r>
              <a:rPr lang="cs-CZ" sz="2400" dirty="0" smtClean="0">
                <a:solidFill>
                  <a:srgbClr val="FF0000"/>
                </a:solidFill>
              </a:rPr>
              <a:t> , – C – C – </a:t>
            </a:r>
          </a:p>
          <a:p>
            <a:pPr marL="457200" indent="-457200">
              <a:buAutoNum type="arabicParenR"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a</a:t>
            </a:r>
            <a:r>
              <a:rPr lang="cs-CZ" sz="2400" dirty="0" smtClean="0">
                <a:solidFill>
                  <a:srgbClr val="FF0000"/>
                </a:solidFill>
              </a:rPr>
              <a:t>lkeny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v</a:t>
            </a:r>
            <a:r>
              <a:rPr lang="cs-CZ" sz="2400" dirty="0" smtClean="0">
                <a:solidFill>
                  <a:srgbClr val="FF0000"/>
                </a:solidFill>
              </a:rPr>
              <a:t>azbou</a:t>
            </a:r>
          </a:p>
          <a:p>
            <a:pPr marL="457200" indent="-457200">
              <a:buAutoNum type="arabicParenR"/>
            </a:pPr>
            <a:r>
              <a:rPr lang="cs-CZ" sz="2400" dirty="0"/>
              <a:t>b</a:t>
            </a:r>
            <a:r>
              <a:rPr lang="cs-CZ" sz="2400" dirty="0" smtClean="0"/>
              <a:t>enzen</a:t>
            </a:r>
            <a:r>
              <a:rPr lang="cs-CZ" sz="2400" dirty="0" smtClean="0">
                <a:solidFill>
                  <a:srgbClr val="FF0000"/>
                </a:solidFill>
              </a:rPr>
              <a:t> – bezbarvá, hořlavá kapalina, páry rakovinotvorné;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k výrobě léčiv, plastů, výbušnin, jako rozpouštědlo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</a:t>
            </a:r>
            <a:r>
              <a:rPr lang="cs-CZ" sz="2400" dirty="0" smtClean="0"/>
              <a:t>butan</a:t>
            </a:r>
            <a:r>
              <a:rPr lang="cs-CZ" sz="2400" dirty="0" smtClean="0">
                <a:solidFill>
                  <a:srgbClr val="FF0000"/>
                </a:solidFill>
              </a:rPr>
              <a:t> – bezbarvý plyn, má větší hustotu než vzduch, hořlavý,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jeho směs se vzduchem je výbušná;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palivo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</a:t>
            </a:r>
            <a:r>
              <a:rPr lang="cs-CZ" sz="2400" dirty="0" smtClean="0"/>
              <a:t>acetylen</a:t>
            </a:r>
            <a:r>
              <a:rPr lang="cs-CZ" sz="2400" dirty="0" smtClean="0">
                <a:solidFill>
                  <a:srgbClr val="FF0000"/>
                </a:solidFill>
              </a:rPr>
              <a:t> – bezbarvý, hořlavý plyn, se vzduchem tvoří výbušnou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směs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;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na výrobu plastů, sváření a řezání kovů</a:t>
            </a:r>
          </a:p>
          <a:p>
            <a:pPr marL="457200" indent="-457200">
              <a:buAutoNum type="arabicParenR"/>
            </a:pPr>
            <a:endParaRPr lang="cs-CZ" sz="2400" baseline="-25000" dirty="0" smtClean="0">
              <a:solidFill>
                <a:srgbClr val="FF0000"/>
              </a:solidFill>
            </a:endParaRPr>
          </a:p>
          <a:p>
            <a:pPr marL="457200" indent="-457200">
              <a:buAutoNum type="arabicParenR"/>
            </a:pPr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203848" y="2118646"/>
            <a:ext cx="0" cy="160388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696633" y="2099647"/>
            <a:ext cx="0" cy="160388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700929" y="2559001"/>
            <a:ext cx="0" cy="160388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203848" y="2564904"/>
            <a:ext cx="0" cy="160388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28356635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archiv 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497</TotalTime>
  <Words>441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Valued Acer Customer</cp:lastModifiedBy>
  <cp:revision>79</cp:revision>
  <cp:lastPrinted>2012-01-05T06:37:59Z</cp:lastPrinted>
  <dcterms:created xsi:type="dcterms:W3CDTF">2011-08-21T15:31:45Z</dcterms:created>
  <dcterms:modified xsi:type="dcterms:W3CDTF">2012-01-23T11:36:21Z</dcterms:modified>
</cp:coreProperties>
</file>