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57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386DF-3523-47DD-9615-66D5CB7152FA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3F2AC-C3D8-4527-9C78-BC1E79E6CB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734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50D52-F9FF-4B21-A9C1-86EA5041EE19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54DE-CAF6-45B6-B4E7-8DEC69FA6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36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62372-2424-4E26-8999-4188395CB8A0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692B5-E3EE-4A56-A480-149A5E443A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141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D92D2-BB48-4517-B17D-FC1282C331F0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F134-A6CF-48A0-B59B-EE5B8069E8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3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FDEB0-8E2A-4DCB-8B48-EE40FCBA9E29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5CF45-3BF0-4405-A448-40522A1302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1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54A21-2D40-4AB8-9CB4-6DE2EE4C3D84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0E42-08DE-4328-BCBF-F76EACC359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666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6AC78-9888-4019-AC79-8F52D445F274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4475F-4EBE-41E4-B769-5890F9F2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1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96072-C313-4AC8-8802-1412E3E378BE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C9AF-9A90-4AEE-9A18-6B5540ADA8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82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763AE-C213-4F90-A5B7-A8BB53BDBAE4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2D484-D071-4902-B6B1-BF75247BA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459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797-B744-4B00-A7E7-8AE7E47CFA74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319EA-2B83-4C08-BA0E-03D63EFE2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962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4481-2FA6-4E41-B65B-9B9CA6F7315C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004-50E3-411B-AE5D-4BCDEE47A9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28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3D951D-2CC1-47B5-A3A4-2FB3D248BBA9}" type="datetimeFigureOut">
              <a:rPr lang="cs-CZ"/>
              <a:pPr>
                <a:defRPr/>
              </a:pPr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5C9CC6-6AB6-4536-AD10-7706CE578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10" y="1714488"/>
            <a:ext cx="7772400" cy="655631"/>
          </a:xfrm>
        </p:spPr>
        <p:txBody>
          <a:bodyPr/>
          <a:lstStyle/>
          <a:p>
            <a:r>
              <a:rPr lang="cs-CZ" dirty="0" smtClean="0"/>
              <a:t>První čtení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2714620"/>
            <a:ext cx="7643866" cy="385765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Základní škola a Mateřská škola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Knínice u Boskovic, příspěvková organizace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projekt č. CZ.1.07/1.4.00/21.0768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číslo </a:t>
            </a:r>
            <a:r>
              <a:rPr lang="cs-CZ" sz="2400" dirty="0" err="1" smtClean="0">
                <a:solidFill>
                  <a:schemeClr val="tx1"/>
                </a:solidFill>
              </a:rPr>
              <a:t>DUMu</a:t>
            </a:r>
            <a:r>
              <a:rPr lang="cs-CZ" sz="2400" dirty="0" smtClean="0">
                <a:solidFill>
                  <a:schemeClr val="tx1"/>
                </a:solidFill>
              </a:rPr>
              <a:t>: VY_32_INOVACE_12_CJ1_Prvni_cteni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</a:rPr>
              <a:t>Jazyk a jazyková komunikace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Autor: Mgr. Jitka Havířová</a:t>
            </a: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TextovéPole 5"/>
          <p:cNvSpPr txBox="1">
            <a:spLocks noChangeArrowheads="1"/>
          </p:cNvSpPr>
          <p:nvPr/>
        </p:nvSpPr>
        <p:spPr bwMode="auto">
          <a:xfrm>
            <a:off x="928662" y="6072206"/>
            <a:ext cx="7143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 advTm="178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Tvary písmen- spoj písmena, která k sobě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accent6"/>
                </a:solidFill>
              </a:rPr>
              <a:t>      B                N     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</a:p>
          <a:p>
            <a:pPr>
              <a:buNone/>
            </a:pPr>
            <a:r>
              <a:rPr lang="cs-CZ" dirty="0" smtClean="0">
                <a:solidFill>
                  <a:schemeClr val="accent3"/>
                </a:solidFill>
              </a:rPr>
              <a:t>                                  a                  </a:t>
            </a:r>
            <a:r>
              <a:rPr lang="cs-CZ" dirty="0" smtClean="0">
                <a:solidFill>
                  <a:schemeClr val="accent1"/>
                </a:solidFill>
              </a:rPr>
              <a:t>T</a:t>
            </a:r>
            <a:r>
              <a:rPr lang="cs-CZ" dirty="0" smtClean="0"/>
              <a:t>       </a:t>
            </a:r>
          </a:p>
          <a:p>
            <a:pPr>
              <a:buNone/>
            </a:pPr>
            <a:r>
              <a:rPr lang="cs-CZ" dirty="0" smtClean="0"/>
              <a:t>       </a:t>
            </a:r>
            <a:r>
              <a:rPr lang="cs-CZ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s</a:t>
            </a:r>
            <a:r>
              <a:rPr lang="cs-CZ" dirty="0" smtClean="0"/>
              <a:t>                </a:t>
            </a:r>
            <a:r>
              <a:rPr lang="cs-CZ" dirty="0" smtClean="0">
                <a:solidFill>
                  <a:srgbClr val="00B050"/>
                </a:solidFill>
              </a:rPr>
              <a:t>A </a:t>
            </a:r>
            <a:r>
              <a:rPr lang="cs-CZ" dirty="0" smtClean="0"/>
              <a:t>                n                      m</a:t>
            </a:r>
          </a:p>
          <a:p>
            <a:pPr>
              <a:buNone/>
            </a:pPr>
            <a:r>
              <a:rPr lang="cs-CZ" dirty="0" smtClean="0"/>
              <a:t>     </a:t>
            </a:r>
          </a:p>
          <a:p>
            <a:pPr>
              <a:buNone/>
            </a:pPr>
            <a:r>
              <a:rPr lang="cs-CZ" dirty="0" smtClean="0"/>
              <a:t>       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U</a:t>
            </a:r>
            <a:r>
              <a:rPr lang="cs-CZ" dirty="0" smtClean="0"/>
              <a:t>                        </a:t>
            </a:r>
            <a:r>
              <a:rPr lang="cs-CZ" dirty="0" smtClean="0">
                <a:solidFill>
                  <a:srgbClr val="FF0000"/>
                </a:solidFill>
              </a:rPr>
              <a:t> E          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M                         </a:t>
            </a:r>
            <a:r>
              <a:rPr lang="cs-CZ" dirty="0" smtClean="0">
                <a:solidFill>
                  <a:schemeClr val="tx2"/>
                </a:solidFill>
              </a:rPr>
              <a:t> u</a:t>
            </a:r>
          </a:p>
          <a:p>
            <a:pPr>
              <a:buNone/>
            </a:pPr>
            <a:r>
              <a:rPr lang="cs-CZ" dirty="0" smtClean="0"/>
              <a:t>                    o</a:t>
            </a:r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dirty="0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00B0F0"/>
                </a:solidFill>
              </a:rPr>
              <a:t> t                       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b</a:t>
            </a:r>
            <a:r>
              <a:rPr lang="cs-CZ" dirty="0" smtClean="0"/>
              <a:t>           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e  </a:t>
            </a:r>
          </a:p>
        </p:txBody>
      </p:sp>
    </p:spTree>
  </p:cSld>
  <p:clrMapOvr>
    <a:masterClrMapping/>
  </p:clrMapOvr>
  <p:transition advTm="167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Košík písmen ( rozlišujeme velká písmena B a P )	</a:t>
            </a:r>
            <a:endParaRPr lang="cs-CZ" dirty="0"/>
          </a:p>
        </p:txBody>
      </p:sp>
      <p:pic>
        <p:nvPicPr>
          <p:cNvPr id="1026" name="Picture 2" descr="C:\Users\jitka_havirova\AppData\Local\Microsoft\Windows\Temporary Internet Files\Content.IE5\QHKVQWUS\MC900290067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4357694"/>
            <a:ext cx="2428892" cy="197094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071538" y="1428736"/>
            <a:ext cx="67866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 rot="5400000">
            <a:off x="1714480" y="1866117"/>
            <a:ext cx="7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600" dirty="0" smtClean="0"/>
          </a:p>
          <a:p>
            <a:endParaRPr lang="cs-CZ" sz="3600" dirty="0"/>
          </a:p>
        </p:txBody>
      </p:sp>
      <p:sp>
        <p:nvSpPr>
          <p:cNvPr id="22" name="Elipsa 21"/>
          <p:cNvSpPr/>
          <p:nvPr/>
        </p:nvSpPr>
        <p:spPr>
          <a:xfrm rot="18915035">
            <a:off x="826798" y="2469438"/>
            <a:ext cx="785818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3" name="Elipsa 22"/>
          <p:cNvSpPr/>
          <p:nvPr/>
        </p:nvSpPr>
        <p:spPr>
          <a:xfrm rot="19051411">
            <a:off x="3286116" y="2500306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4" name="Elipsa 23"/>
          <p:cNvSpPr/>
          <p:nvPr/>
        </p:nvSpPr>
        <p:spPr>
          <a:xfrm rot="11331101">
            <a:off x="4857752" y="3000372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5" name="Elipsa 24"/>
          <p:cNvSpPr/>
          <p:nvPr/>
        </p:nvSpPr>
        <p:spPr>
          <a:xfrm>
            <a:off x="5429256" y="4214818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6" name="Elipsa 25"/>
          <p:cNvSpPr/>
          <p:nvPr/>
        </p:nvSpPr>
        <p:spPr>
          <a:xfrm rot="15764906">
            <a:off x="3428992" y="3643314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8" name="Elipsa 27"/>
          <p:cNvSpPr/>
          <p:nvPr/>
        </p:nvSpPr>
        <p:spPr>
          <a:xfrm rot="4475095">
            <a:off x="3214678" y="4929198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29" name="Elipsa 28"/>
          <p:cNvSpPr/>
          <p:nvPr/>
        </p:nvSpPr>
        <p:spPr>
          <a:xfrm rot="2165313">
            <a:off x="5173214" y="1722965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30" name="Elipsa 29"/>
          <p:cNvSpPr/>
          <p:nvPr/>
        </p:nvSpPr>
        <p:spPr>
          <a:xfrm rot="17895376">
            <a:off x="6357950" y="3357562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31" name="Elipsa 30"/>
          <p:cNvSpPr/>
          <p:nvPr/>
        </p:nvSpPr>
        <p:spPr>
          <a:xfrm rot="10800000">
            <a:off x="6643702" y="4786322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sp>
        <p:nvSpPr>
          <p:cNvPr id="32" name="Elipsa 31"/>
          <p:cNvSpPr/>
          <p:nvPr/>
        </p:nvSpPr>
        <p:spPr>
          <a:xfrm rot="3650399">
            <a:off x="2071670" y="1928802"/>
            <a:ext cx="700086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</a:t>
            </a:r>
            <a:endParaRPr lang="cs-CZ" sz="4000" dirty="0"/>
          </a:p>
        </p:txBody>
      </p:sp>
      <p:pic>
        <p:nvPicPr>
          <p:cNvPr id="1028" name="Picture 4" descr="C:\Documents and Settings\ucitel\Local Settings\Temporary Internet Files\Content.IE5\4L02LR3S\MC90030151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928669"/>
            <a:ext cx="1857388" cy="2440817"/>
          </a:xfrm>
          <a:prstGeom prst="rect">
            <a:avLst/>
          </a:prstGeom>
          <a:noFill/>
        </p:spPr>
      </p:pic>
    </p:spTree>
  </p:cSld>
  <p:clrMapOvr>
    <a:masterClrMapping/>
  </p:clrMapOvr>
  <p:transition advTm="190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77867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větu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Máma nese</a:t>
            </a:r>
          </a:p>
          <a:p>
            <a:r>
              <a:rPr lang="cs-CZ" dirty="0" smtClean="0"/>
              <a:t>Táta myje</a:t>
            </a:r>
          </a:p>
          <a:p>
            <a:r>
              <a:rPr lang="cs-CZ" dirty="0" smtClean="0"/>
              <a:t>Ota má nové</a:t>
            </a:r>
          </a:p>
          <a:p>
            <a:r>
              <a:rPr lang="cs-CZ" dirty="0" smtClean="0"/>
              <a:t>U domu je</a:t>
            </a:r>
          </a:p>
          <a:p>
            <a:r>
              <a:rPr lang="cs-CZ" dirty="0" smtClean="0"/>
              <a:t>Máme malý</a:t>
            </a:r>
          </a:p>
          <a:p>
            <a:r>
              <a:rPr lang="cs-CZ" dirty="0" smtClean="0"/>
              <a:t>U lesa se pase</a:t>
            </a:r>
          </a:p>
          <a:p>
            <a:r>
              <a:rPr lang="cs-CZ" dirty="0" smtClean="0"/>
              <a:t>Ela solí</a:t>
            </a:r>
            <a:endParaRPr lang="cs-CZ" dirty="0"/>
          </a:p>
        </p:txBody>
      </p:sp>
      <p:pic>
        <p:nvPicPr>
          <p:cNvPr id="2050" name="Picture 2" descr="C:\Users\jitka_havirova\AppData\Local\Microsoft\Windows\Temporary Internet Files\Content.IE5\R8EIXFEF\MC900237693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357298"/>
            <a:ext cx="1352242" cy="1143008"/>
          </a:xfrm>
          <a:prstGeom prst="rect">
            <a:avLst/>
          </a:prstGeom>
          <a:noFill/>
        </p:spPr>
      </p:pic>
      <p:pic>
        <p:nvPicPr>
          <p:cNvPr id="2051" name="Picture 3" descr="C:\Users\jitka_havirova\AppData\Local\Microsoft\Windows\Temporary Internet Files\Content.IE5\R8EIXFEF\MC900439787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428868"/>
            <a:ext cx="1328506" cy="1328506"/>
          </a:xfrm>
          <a:prstGeom prst="rect">
            <a:avLst/>
          </a:prstGeom>
          <a:noFill/>
        </p:spPr>
      </p:pic>
      <p:pic>
        <p:nvPicPr>
          <p:cNvPr id="2054" name="Picture 6" descr="C:\Users\jitka_havirova\AppData\Local\Microsoft\Windows\Temporary Internet Files\Content.IE5\IQPPWZK7\MC90023332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3071810"/>
            <a:ext cx="1343399" cy="1000133"/>
          </a:xfrm>
          <a:prstGeom prst="rect">
            <a:avLst/>
          </a:prstGeom>
          <a:noFill/>
        </p:spPr>
      </p:pic>
      <p:pic>
        <p:nvPicPr>
          <p:cNvPr id="2056" name="Picture 8" descr="C:\Users\jitka_havirova\AppData\Local\Microsoft\Windows\Temporary Internet Files\Content.IE5\R8EIXFEF\MC90043812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1643050"/>
            <a:ext cx="1816100" cy="781050"/>
          </a:xfrm>
          <a:prstGeom prst="rect">
            <a:avLst/>
          </a:prstGeom>
          <a:noFill/>
        </p:spPr>
      </p:pic>
      <p:pic>
        <p:nvPicPr>
          <p:cNvPr id="1026" name="Picture 2" descr="C:\Users\jitka_havirova\AppData\Local\Microsoft\Windows\Temporary Internet Files\Content.IE5\JCBB5JWU\MC90030394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9058" y="4500570"/>
            <a:ext cx="1352287" cy="1429187"/>
          </a:xfrm>
          <a:prstGeom prst="rect">
            <a:avLst/>
          </a:prstGeom>
          <a:noFill/>
        </p:spPr>
      </p:pic>
      <p:pic>
        <p:nvPicPr>
          <p:cNvPr id="1028" name="Picture 4" descr="C:\Users\jitka_havirova\AppData\Local\Microsoft\Windows\Temporary Internet Files\Content.IE5\JCBB5JWU\MC900346627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58396" y="4071943"/>
            <a:ext cx="1018046" cy="1071570"/>
          </a:xfrm>
          <a:prstGeom prst="rect">
            <a:avLst/>
          </a:prstGeom>
          <a:noFill/>
        </p:spPr>
      </p:pic>
      <p:pic>
        <p:nvPicPr>
          <p:cNvPr id="1030" name="Picture 6" descr="C:\Users\jitka_havirova\AppData\Local\Microsoft\Windows\Temporary Internet Files\Content.IE5\JCBB5JWU\MC900250611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92" y="4929198"/>
            <a:ext cx="1470102" cy="1462508"/>
          </a:xfrm>
          <a:prstGeom prst="rect">
            <a:avLst/>
          </a:prstGeom>
          <a:noFill/>
        </p:spPr>
      </p:pic>
    </p:spTree>
  </p:cSld>
  <p:clrMapOvr>
    <a:masterClrMapping/>
  </p:clrMapOvr>
  <p:transition advTm="1313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Čteme a malujeme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Namaluj dům. Za domem je les. Vedle domu roste strom. Na stromě sedí černá kočka. U domu je také plot. Svítí sluníčko. Nad domem letí dva ptáčci.</a:t>
            </a:r>
          </a:p>
          <a:p>
            <a:endParaRPr lang="cs-CZ" dirty="0"/>
          </a:p>
        </p:txBody>
      </p:sp>
      <p:pic>
        <p:nvPicPr>
          <p:cNvPr id="2051" name="Picture 3" descr="C:\Users\jitka_havirova\AppData\Local\Microsoft\Windows\Temporary Internet Files\Content.IE5\XP16CD8F\MC90031133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7554" y="5000636"/>
            <a:ext cx="2628050" cy="1616548"/>
          </a:xfrm>
          <a:prstGeom prst="rect">
            <a:avLst/>
          </a:prstGeom>
          <a:noFill/>
        </p:spPr>
      </p:pic>
      <p:pic>
        <p:nvPicPr>
          <p:cNvPr id="2052" name="Picture 4" descr="C:\Users\jitka_havirova\AppData\Local\Microsoft\Windows\Temporary Internet Files\Content.IE5\09HTDDSX\MC90032583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3214686"/>
            <a:ext cx="1407487" cy="1407487"/>
          </a:xfrm>
          <a:prstGeom prst="rect">
            <a:avLst/>
          </a:prstGeom>
          <a:noFill/>
        </p:spPr>
      </p:pic>
      <p:pic>
        <p:nvPicPr>
          <p:cNvPr id="2053" name="Picture 5" descr="C:\Users\jitka_havirova\AppData\Local\Microsoft\Windows\Temporary Internet Files\Content.IE5\09HTDDSX\MC90032583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3214686"/>
            <a:ext cx="1836115" cy="1836115"/>
          </a:xfrm>
          <a:prstGeom prst="rect">
            <a:avLst/>
          </a:prstGeom>
          <a:noFill/>
        </p:spPr>
      </p:pic>
      <p:pic>
        <p:nvPicPr>
          <p:cNvPr id="2055" name="Picture 7" descr="C:\Users\jitka_havirova\AppData\Local\Microsoft\Windows\Temporary Internet Files\Content.IE5\09HTDDSX\MC90041350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1" y="4953009"/>
            <a:ext cx="1214446" cy="1437116"/>
          </a:xfrm>
          <a:prstGeom prst="rect">
            <a:avLst/>
          </a:prstGeom>
          <a:noFill/>
        </p:spPr>
      </p:pic>
      <p:pic>
        <p:nvPicPr>
          <p:cNvPr id="2056" name="Picture 8" descr="C:\Users\jitka_havirova\AppData\Local\Microsoft\Windows\Temporary Internet Files\Content.IE5\09HTDDSX\MC900436209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86578" y="4307865"/>
            <a:ext cx="571504" cy="806830"/>
          </a:xfrm>
          <a:prstGeom prst="rect">
            <a:avLst/>
          </a:prstGeom>
          <a:noFill/>
        </p:spPr>
      </p:pic>
      <p:pic>
        <p:nvPicPr>
          <p:cNvPr id="2057" name="Picture 9" descr="C:\Users\jitka_havirova\AppData\Local\Microsoft\Windows\Temporary Internet Files\Content.IE5\JCBB5JWU\MC900226864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7356" y="5500702"/>
            <a:ext cx="1714512" cy="964136"/>
          </a:xfrm>
          <a:prstGeom prst="rect">
            <a:avLst/>
          </a:prstGeom>
          <a:noFill/>
        </p:spPr>
      </p:pic>
      <p:pic>
        <p:nvPicPr>
          <p:cNvPr id="2058" name="Picture 10" descr="C:\Users\jitka_havirova\AppData\Local\Microsoft\Windows\Temporary Internet Files\Content.IE5\09HTDDSX\MC900440405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3714752"/>
            <a:ext cx="1085848" cy="1085848"/>
          </a:xfrm>
          <a:prstGeom prst="rect">
            <a:avLst/>
          </a:prstGeom>
          <a:noFill/>
        </p:spPr>
      </p:pic>
      <p:pic>
        <p:nvPicPr>
          <p:cNvPr id="2059" name="Picture 11" descr="C:\Users\jitka_havirova\AppData\Local\Microsoft\Windows\Temporary Internet Files\Content.IE5\JCBB5JWU\MC900282422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4357694"/>
            <a:ext cx="714380" cy="645385"/>
          </a:xfrm>
          <a:prstGeom prst="rect">
            <a:avLst/>
          </a:prstGeom>
          <a:noFill/>
        </p:spPr>
      </p:pic>
      <p:pic>
        <p:nvPicPr>
          <p:cNvPr id="2060" name="Picture 12" descr="C:\Users\jitka_havirova\AppData\Local\Microsoft\Windows\Temporary Internet Files\Content.IE5\JCBB5JWU\MC900282422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3438" y="3786190"/>
            <a:ext cx="551724" cy="49843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95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dirty="0" smtClean="0"/>
              <a:t>Materiál je určen k výuce čtení v 1. ročníku </a:t>
            </a:r>
          </a:p>
          <a:p>
            <a:pPr>
              <a:buNone/>
            </a:pPr>
            <a:r>
              <a:rPr lang="cs-CZ" sz="2800" dirty="0" smtClean="0"/>
              <a:t>a k procvičování čtení v 2. ročníku</a:t>
            </a:r>
            <a:r>
              <a:rPr lang="cs-CZ" sz="2800" dirty="0" smtClean="0"/>
              <a:t>. Vzdělávací</a:t>
            </a:r>
          </a:p>
          <a:p>
            <a:pPr>
              <a:buNone/>
            </a:pPr>
            <a:r>
              <a:rPr lang="cs-CZ" sz="2800" dirty="0" smtClean="0"/>
              <a:t>obor český jazyk, tematický okruh čtení, téma čtení.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Využití:</a:t>
            </a:r>
          </a:p>
          <a:p>
            <a:pPr>
              <a:buFontTx/>
              <a:buChar char="-"/>
            </a:pPr>
            <a:r>
              <a:rPr lang="cs-CZ" sz="2800" dirty="0" smtClean="0"/>
              <a:t>zábavnou formou procvičujeme rozlišování tvarů písmen, čtení  a skládání vět</a:t>
            </a:r>
          </a:p>
          <a:p>
            <a:pPr>
              <a:buFontTx/>
              <a:buChar char="-"/>
            </a:pPr>
            <a:r>
              <a:rPr lang="cs-CZ" sz="2800" dirty="0" smtClean="0"/>
              <a:t>rozvíjíme představivost žáků, slovní zásobu</a:t>
            </a:r>
          </a:p>
          <a:p>
            <a:pPr>
              <a:buNone/>
            </a:pPr>
            <a:r>
              <a:rPr lang="cs-CZ" sz="3600" dirty="0" smtClean="0"/>
              <a:t>  </a:t>
            </a:r>
          </a:p>
          <a:p>
            <a:pPr>
              <a:buNone/>
            </a:pPr>
            <a:r>
              <a:rPr lang="cs-CZ" sz="3600" dirty="0" smtClean="0"/>
              <a:t> (listopad 2011)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advTm="118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Autorem materiálu a všech jeho částí je</a:t>
            </a:r>
          </a:p>
          <a:p>
            <a:pPr>
              <a:buNone/>
            </a:pPr>
            <a:r>
              <a:rPr lang="cs-CZ" dirty="0" smtClean="0"/>
              <a:t>    Mgr. Jitka </a:t>
            </a:r>
            <a:r>
              <a:rPr lang="cs-CZ" dirty="0" err="1" smtClean="0"/>
              <a:t>Havířová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Obrázky: </a:t>
            </a:r>
            <a:r>
              <a:rPr lang="cs-CZ" dirty="0" smtClean="0"/>
              <a:t>Nástroje </a:t>
            </a:r>
            <a:r>
              <a:rPr lang="cs-CZ" dirty="0"/>
              <a:t>sady Microsoft Office 2011: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2.7|1.2|3.5|2.3|3.2|2.8|2.3|1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229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První čtení</vt:lpstr>
      <vt:lpstr>Tvary písmen- spoj písmena, která k sobě patří</vt:lpstr>
      <vt:lpstr>Košík písmen ( rozlišujeme velká písmena B a P ) </vt:lpstr>
      <vt:lpstr>Prezentace aplikace PowerPoint</vt:lpstr>
      <vt:lpstr>Utvoř větu</vt:lpstr>
      <vt:lpstr>Čteme a malujeme</vt:lpstr>
      <vt:lpstr>Anotace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DUM</dc:title>
  <dc:creator>11ty</dc:creator>
  <cp:lastModifiedBy>ZŠ Knínice</cp:lastModifiedBy>
  <cp:revision>31</cp:revision>
  <dcterms:created xsi:type="dcterms:W3CDTF">2011-04-06T13:10:17Z</dcterms:created>
  <dcterms:modified xsi:type="dcterms:W3CDTF">2013-03-04T07:59:25Z</dcterms:modified>
</cp:coreProperties>
</file>