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6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18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_52_INOVACE_A_11_Hmotnost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18. 03. 2013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358DD8D1-20D8-4A56-84BF-CDE4298A0DE3}" type="presOf" srcId="{EF5FEA05-66EC-44C7-A56F-40A6937DE6BF}" destId="{ED723D3A-A30E-4171-B5C1-2863FF6C3CC9}" srcOrd="0" destOrd="0" presId="urn:microsoft.com/office/officeart/2005/8/layout/chevron2"/>
    <dgm:cxn modelId="{97687FEF-0049-46EF-B9A2-7631509FEC71}" type="presOf" srcId="{E1E80FA0-2514-474B-9172-A89AAAE263AD}" destId="{2CCE61E4-F223-484E-8DC8-3BB0467A1548}" srcOrd="0" destOrd="0" presId="urn:microsoft.com/office/officeart/2005/8/layout/chevron2"/>
    <dgm:cxn modelId="{88BEF6CF-C834-4C29-BF54-CCD2E1193B31}" type="presOf" srcId="{EB762544-F171-436C-8B32-5455856FABD5}" destId="{7795D321-A79F-492B-84B6-883FD291599D}" srcOrd="0" destOrd="0" presId="urn:microsoft.com/office/officeart/2005/8/layout/chevron2"/>
    <dgm:cxn modelId="{F0D9E1B6-E2B5-4973-ADA3-0D89C9605FDD}" type="presOf" srcId="{147A93AA-4285-4D8E-A125-5ABD7FEA454F}" destId="{51820994-5257-4688-9F3D-D65B8235FB93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96EFE69B-9689-40AC-9D8A-3ED2C54073C8}" type="presOf" srcId="{F227B28C-9DD9-4A8C-A4D2-34BF54A681C6}" destId="{31F1AFE5-D595-4117-9D5D-6EB985C409EA}" srcOrd="0" destOrd="0" presId="urn:microsoft.com/office/officeart/2005/8/layout/chevron2"/>
    <dgm:cxn modelId="{BE89ADF0-DA8D-4528-BFF5-4D14B3F6D9AD}" type="presOf" srcId="{AFB29B63-F894-40BB-A6EE-80348E600D8B}" destId="{237B6D6B-A87D-417F-89B1-F85C62E76A00}" srcOrd="0" destOrd="0" presId="urn:microsoft.com/office/officeart/2005/8/layout/chevron2"/>
    <dgm:cxn modelId="{207CFC0C-8C72-4302-A3F0-FF3AEF0AC54A}" type="presOf" srcId="{F3CA115C-35AF-4DC2-BCBF-22DB6B9DD246}" destId="{8280B019-054D-4AB8-8700-2613A7C2DA94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BB2ADCFD-03D4-4257-BC0D-F78D84DF32C0}" type="presOf" srcId="{B9F9B948-C59F-4474-B73A-BA8E12D58E8D}" destId="{616CF84A-56E9-4FBC-B8AA-E6ADC642A218}" srcOrd="0" destOrd="0" presId="urn:microsoft.com/office/officeart/2005/8/layout/chevron2"/>
    <dgm:cxn modelId="{03DAFECC-AAE4-48B8-932D-E386D5BB2B40}" type="presOf" srcId="{6F0DBF92-BBAF-4E46-B7AE-B9D736A5138C}" destId="{80E53C30-9EB8-43A1-840A-7D6285414771}" srcOrd="0" destOrd="0" presId="urn:microsoft.com/office/officeart/2005/8/layout/chevron2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302B1EAF-0E6A-4BF7-95C3-1AB7A7746CF8}" type="presOf" srcId="{F7C9AC29-B15E-49CE-B243-F234F0356DEC}" destId="{BB70367E-7FEE-4C24-8F8F-1D7744A9FFBA}" srcOrd="0" destOrd="0" presId="urn:microsoft.com/office/officeart/2005/8/layout/chevron2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73BB1BB6-2D3D-4D45-9508-852CFBA9C0F2}" type="presOf" srcId="{AE04CFE4-2D14-47BE-A2A1-34B749FE1380}" destId="{46A87082-0C00-4C8C-8C06-AFA208FAC887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BE4E91FC-6AAC-4B8E-B989-41D22A990D21}" type="presOf" srcId="{F8ABC22C-49C1-4197-89C5-A35DE57CFC75}" destId="{EC65B3E4-5625-4C7A-9E0C-E0D32374C2D3}" srcOrd="0" destOrd="0" presId="urn:microsoft.com/office/officeart/2005/8/layout/chevron2"/>
    <dgm:cxn modelId="{B1D19748-CDDA-44E5-9CFC-DD7632F61D32}" type="presOf" srcId="{7400B4EC-0A6B-47E7-B938-FD3CE1C4D191}" destId="{4F472E8C-EC57-4BB9-B1B1-86A99D73F6F6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64467514-59EB-4375-9BA2-524006419648}" type="presParOf" srcId="{8280B019-054D-4AB8-8700-2613A7C2DA94}" destId="{70B959A7-7B46-40F3-A7B4-91937A846384}" srcOrd="0" destOrd="0" presId="urn:microsoft.com/office/officeart/2005/8/layout/chevron2"/>
    <dgm:cxn modelId="{38FBF7D8-08B6-4A49-8986-735F831524A8}" type="presParOf" srcId="{70B959A7-7B46-40F3-A7B4-91937A846384}" destId="{ED723D3A-A30E-4171-B5C1-2863FF6C3CC9}" srcOrd="0" destOrd="0" presId="urn:microsoft.com/office/officeart/2005/8/layout/chevron2"/>
    <dgm:cxn modelId="{A9CA821E-4BAA-4A98-96B6-B203B9329F55}" type="presParOf" srcId="{70B959A7-7B46-40F3-A7B4-91937A846384}" destId="{BB70367E-7FEE-4C24-8F8F-1D7744A9FFBA}" srcOrd="1" destOrd="0" presId="urn:microsoft.com/office/officeart/2005/8/layout/chevron2"/>
    <dgm:cxn modelId="{E929490F-A1F9-43B2-A100-4F23C7F1C882}" type="presParOf" srcId="{8280B019-054D-4AB8-8700-2613A7C2DA94}" destId="{F2CB424F-12FB-4C5C-A9DA-1E7420C52D68}" srcOrd="1" destOrd="0" presId="urn:microsoft.com/office/officeart/2005/8/layout/chevron2"/>
    <dgm:cxn modelId="{30707019-DF30-40DA-9307-69A01C6A00DA}" type="presParOf" srcId="{8280B019-054D-4AB8-8700-2613A7C2DA94}" destId="{3B7B01EE-249E-4A80-8891-3D8E321DE912}" srcOrd="2" destOrd="0" presId="urn:microsoft.com/office/officeart/2005/8/layout/chevron2"/>
    <dgm:cxn modelId="{FF6BAC55-BF86-40EB-9412-8046D6B29F25}" type="presParOf" srcId="{3B7B01EE-249E-4A80-8891-3D8E321DE912}" destId="{616CF84A-56E9-4FBC-B8AA-E6ADC642A218}" srcOrd="0" destOrd="0" presId="urn:microsoft.com/office/officeart/2005/8/layout/chevron2"/>
    <dgm:cxn modelId="{98208C37-9C55-4AB8-9E63-5B99F8B10EA4}" type="presParOf" srcId="{3B7B01EE-249E-4A80-8891-3D8E321DE912}" destId="{EC65B3E4-5625-4C7A-9E0C-E0D32374C2D3}" srcOrd="1" destOrd="0" presId="urn:microsoft.com/office/officeart/2005/8/layout/chevron2"/>
    <dgm:cxn modelId="{023C4C33-46FF-4FDA-AEAA-3C0E26CB8513}" type="presParOf" srcId="{8280B019-054D-4AB8-8700-2613A7C2DA94}" destId="{998D69CD-7C73-49E1-ABDD-60CEF582F4A0}" srcOrd="3" destOrd="0" presId="urn:microsoft.com/office/officeart/2005/8/layout/chevron2"/>
    <dgm:cxn modelId="{D13A771D-63E8-44F3-9F80-FD9CDA5D0BB6}" type="presParOf" srcId="{8280B019-054D-4AB8-8700-2613A7C2DA94}" destId="{9626443F-1A05-4C58-B541-1D3EFA957580}" srcOrd="4" destOrd="0" presId="urn:microsoft.com/office/officeart/2005/8/layout/chevron2"/>
    <dgm:cxn modelId="{7FA9365C-4C7E-45B7-8E75-ABBC68DD9576}" type="presParOf" srcId="{9626443F-1A05-4C58-B541-1D3EFA957580}" destId="{31F1AFE5-D595-4117-9D5D-6EB985C409EA}" srcOrd="0" destOrd="0" presId="urn:microsoft.com/office/officeart/2005/8/layout/chevron2"/>
    <dgm:cxn modelId="{BD1890F9-D203-43F6-9254-EFDA390E5126}" type="presParOf" srcId="{9626443F-1A05-4C58-B541-1D3EFA957580}" destId="{4F472E8C-EC57-4BB9-B1B1-86A99D73F6F6}" srcOrd="1" destOrd="0" presId="urn:microsoft.com/office/officeart/2005/8/layout/chevron2"/>
    <dgm:cxn modelId="{6E77148F-9C48-4946-9428-9B42FB5879A5}" type="presParOf" srcId="{8280B019-054D-4AB8-8700-2613A7C2DA94}" destId="{672CE3B9-9508-42F9-B4F7-A0261AB3086C}" srcOrd="5" destOrd="0" presId="urn:microsoft.com/office/officeart/2005/8/layout/chevron2"/>
    <dgm:cxn modelId="{88DE97ED-A6E6-438C-B880-90E0B5C9D98B}" type="presParOf" srcId="{8280B019-054D-4AB8-8700-2613A7C2DA94}" destId="{BF554414-3540-466D-B7ED-254451131DA9}" srcOrd="6" destOrd="0" presId="urn:microsoft.com/office/officeart/2005/8/layout/chevron2"/>
    <dgm:cxn modelId="{7EB5693B-5F7A-4BE8-A70A-B142110F14EB}" type="presParOf" srcId="{BF554414-3540-466D-B7ED-254451131DA9}" destId="{2CCE61E4-F223-484E-8DC8-3BB0467A1548}" srcOrd="0" destOrd="0" presId="urn:microsoft.com/office/officeart/2005/8/layout/chevron2"/>
    <dgm:cxn modelId="{68787AD1-D67C-41D6-8A4C-AA3C900B3437}" type="presParOf" srcId="{BF554414-3540-466D-B7ED-254451131DA9}" destId="{80E53C30-9EB8-43A1-840A-7D6285414771}" srcOrd="1" destOrd="0" presId="urn:microsoft.com/office/officeart/2005/8/layout/chevron2"/>
    <dgm:cxn modelId="{19F488DB-31B9-4D5F-908E-CA8F4A3A9FDB}" type="presParOf" srcId="{8280B019-054D-4AB8-8700-2613A7C2DA94}" destId="{A514B00E-487A-47F0-9FEB-0E0A1AFB81AD}" srcOrd="7" destOrd="0" presId="urn:microsoft.com/office/officeart/2005/8/layout/chevron2"/>
    <dgm:cxn modelId="{58975614-4DAC-4885-B652-CDC79AEC691E}" type="presParOf" srcId="{8280B019-054D-4AB8-8700-2613A7C2DA94}" destId="{8995BAA0-7665-4E58-9094-95E11942B36E}" srcOrd="8" destOrd="0" presId="urn:microsoft.com/office/officeart/2005/8/layout/chevron2"/>
    <dgm:cxn modelId="{F9145BA4-1986-4D7D-89C2-F2AA1D750F55}" type="presParOf" srcId="{8995BAA0-7665-4E58-9094-95E11942B36E}" destId="{51820994-5257-4688-9F3D-D65B8235FB93}" srcOrd="0" destOrd="0" presId="urn:microsoft.com/office/officeart/2005/8/layout/chevron2"/>
    <dgm:cxn modelId="{65D56C1B-8258-4091-9CC6-C66FA6C3B6E3}" type="presParOf" srcId="{8995BAA0-7665-4E58-9094-95E11942B36E}" destId="{46A87082-0C00-4C8C-8C06-AFA208FAC887}" srcOrd="1" destOrd="0" presId="urn:microsoft.com/office/officeart/2005/8/layout/chevron2"/>
    <dgm:cxn modelId="{1577240F-211C-40B0-8E52-B74A4DBF0C62}" type="presParOf" srcId="{8280B019-054D-4AB8-8700-2613A7C2DA94}" destId="{D304FE23-A74D-4173-BED1-779799BC8A41}" srcOrd="9" destOrd="0" presId="urn:microsoft.com/office/officeart/2005/8/layout/chevron2"/>
    <dgm:cxn modelId="{18008110-FF76-43F1-853D-9829C6462D7C}" type="presParOf" srcId="{8280B019-054D-4AB8-8700-2613A7C2DA94}" destId="{45002199-501D-40B0-9ADB-13DCE2220EAD}" srcOrd="10" destOrd="0" presId="urn:microsoft.com/office/officeart/2005/8/layout/chevron2"/>
    <dgm:cxn modelId="{15732F59-2B4D-4F0F-82EE-4C64DD52C72E}" type="presParOf" srcId="{45002199-501D-40B0-9ADB-13DCE2220EAD}" destId="{7795D321-A79F-492B-84B6-883FD291599D}" srcOrd="0" destOrd="0" presId="urn:microsoft.com/office/officeart/2005/8/layout/chevron2"/>
    <dgm:cxn modelId="{9E9698E6-B318-418D-B766-7D75CB0D2403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ZŠ a MŠ Deštné v O. h.</a:t>
          </a:r>
          <a:endParaRPr lang="cs-CZ" sz="27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Mgr. Martin Kapucián</a:t>
          </a:r>
          <a:endParaRPr lang="cs-CZ" sz="27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kern="1200" dirty="0" smtClean="0"/>
            <a:t>VY _52_INOVACE_A_11_Hmotnost</a:t>
          </a:r>
          <a:endParaRPr lang="cs-CZ" sz="27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Fyzika</a:t>
          </a:r>
          <a:endParaRPr lang="cs-CZ" sz="27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18. 03. 2013</a:t>
          </a:r>
          <a:endParaRPr lang="cs-CZ" sz="27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001</a:t>
          </a:r>
          <a:endParaRPr lang="cs-CZ" sz="27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hyperlink" Target="http://upload.wikimedia.org/wikipedia/commons/thumb/8/8a/Serie_poids_cyl1.jpg/800px-Serie_poids_cyl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wmf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hyperlink" Target="http://upload.wikimedia.org/wikipedia/commons/thumb/8/8a/Serie_poids_cyl1.jpg/800px-Serie_poids_cyl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wmf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erie_poids_cyl1.jpg" TargetMode="External"/><Relationship Id="rId2" Type="http://schemas.openxmlformats.org/officeDocument/2006/relationships/hyperlink" Target="http://cs.wikipedia.org/wiki/Soubor:CGKilogra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59040759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725144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505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jako podpůrný materiál pro výklad v hodině fyziky.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Animace umožňují postupné ověřování znalostí žáků a jejich doplňování při výkladu. 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 Office 2010 je možné na interaktivní tabuli využít funkce pera a zvýrazňovače (např. k přiřazení fotografií k názvům).</a:t>
            </a:r>
          </a:p>
        </p:txBody>
      </p:sp>
    </p:spTree>
    <p:extLst>
      <p:ext uri="{BB962C8B-B14F-4D97-AF65-F5344CB8AC3E}">
        <p14:creationId xmlns:p14="http://schemas.microsoft.com/office/powerpoint/2010/main" val="217194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Hmotnost je fyzikální veličina, která </a:t>
            </a:r>
            <a:r>
              <a:rPr lang="cs-CZ" smtClean="0"/>
              <a:t>udává </a:t>
            </a:r>
            <a:r>
              <a:rPr lang="cs-CZ" b="1" u="sng" smtClean="0"/>
              <a:t>množství látky</a:t>
            </a:r>
            <a:endParaRPr lang="cs-CZ" smtClean="0"/>
          </a:p>
          <a:p>
            <a:endParaRPr lang="cs-CZ" dirty="0"/>
          </a:p>
        </p:txBody>
      </p:sp>
      <p:pic>
        <p:nvPicPr>
          <p:cNvPr id="1031" name="Picture 7" descr="C:\Users\administrator\AppData\Local\Microsoft\Windows\Temporary Internet Files\Content.IE5\BI9R42QF\MC9002863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068960"/>
            <a:ext cx="4032448" cy="3127823"/>
          </a:xfrm>
          <a:prstGeom prst="rect">
            <a:avLst/>
          </a:prstGeom>
          <a:noFill/>
        </p:spPr>
      </p:pic>
      <p:pic>
        <p:nvPicPr>
          <p:cNvPr id="1032" name="Picture 8" descr="C:\Users\administrator\AppData\Local\Microsoft\Windows\Temporary Internet Files\Content.IE5\829QX0T1\MC9004126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780928"/>
            <a:ext cx="4392488" cy="356899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661954" y="6309320"/>
            <a:ext cx="5862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 kterém kolečku je písek o větší hmotnosti?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749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Autofit/>
          </a:bodyPr>
          <a:lstStyle/>
          <a:p>
            <a:r>
              <a:rPr lang="cs-CZ" sz="2600" dirty="0" smtClean="0"/>
              <a:t>Hmotnost se značí písmenem </a:t>
            </a:r>
            <a:r>
              <a:rPr lang="cs-CZ" sz="2600" b="1" dirty="0" smtClean="0"/>
              <a:t>m</a:t>
            </a:r>
          </a:p>
          <a:p>
            <a:endParaRPr lang="cs-CZ" sz="2600" b="1" dirty="0" smtClean="0"/>
          </a:p>
          <a:p>
            <a:r>
              <a:rPr lang="cs-CZ" sz="2600" dirty="0" smtClean="0"/>
              <a:t>Hlavní jednotkou hmotnosti je </a:t>
            </a:r>
            <a:r>
              <a:rPr lang="cs-CZ" sz="2600" b="1" dirty="0" smtClean="0"/>
              <a:t>kilogram</a:t>
            </a:r>
            <a:r>
              <a:rPr lang="cs-CZ" sz="2600" dirty="0" smtClean="0"/>
              <a:t> (značka </a:t>
            </a:r>
            <a:r>
              <a:rPr lang="cs-CZ" sz="2600" b="1" dirty="0" smtClean="0"/>
              <a:t>kg</a:t>
            </a:r>
            <a:r>
              <a:rPr lang="cs-CZ" sz="2600" dirty="0" smtClean="0"/>
              <a:t>)</a:t>
            </a:r>
          </a:p>
          <a:p>
            <a:endParaRPr lang="cs-CZ" sz="2600" dirty="0" smtClean="0"/>
          </a:p>
          <a:p>
            <a:r>
              <a:rPr lang="cs-CZ" sz="2600" dirty="0" smtClean="0"/>
              <a:t>V praxi se používají také násobky a díly kg:</a:t>
            </a:r>
          </a:p>
          <a:p>
            <a:r>
              <a:rPr lang="cs-CZ" sz="2600" dirty="0" smtClean="0"/>
              <a:t>1 q (metrický cent) = 100 kg</a:t>
            </a:r>
          </a:p>
          <a:p>
            <a:r>
              <a:rPr lang="cs-CZ" sz="2600" dirty="0"/>
              <a:t>1 </a:t>
            </a:r>
            <a:r>
              <a:rPr lang="cs-CZ" sz="2600" dirty="0" smtClean="0"/>
              <a:t>t (tuna) </a:t>
            </a:r>
            <a:r>
              <a:rPr lang="cs-CZ" sz="2600" dirty="0"/>
              <a:t>= 1 </a:t>
            </a:r>
            <a:r>
              <a:rPr lang="cs-CZ" sz="2600" dirty="0" smtClean="0"/>
              <a:t>000 kg</a:t>
            </a:r>
            <a:endParaRPr lang="cs-CZ" sz="2600" baseline="30000" dirty="0" smtClean="0"/>
          </a:p>
          <a:p>
            <a:endParaRPr lang="cs-CZ" sz="2600" dirty="0" smtClean="0"/>
          </a:p>
          <a:p>
            <a:r>
              <a:rPr lang="cs-CZ" sz="2600" dirty="0" smtClean="0"/>
              <a:t>1 dkg = 10 g = 0,01 kg</a:t>
            </a:r>
          </a:p>
          <a:p>
            <a:r>
              <a:rPr lang="cs-CZ" sz="2600" dirty="0" smtClean="0"/>
              <a:t>1 g = 0,001 kg</a:t>
            </a:r>
            <a:endParaRPr lang="cs-CZ" sz="2600" dirty="0"/>
          </a:p>
          <a:p>
            <a:r>
              <a:rPr lang="cs-CZ" sz="2600" dirty="0" smtClean="0"/>
              <a:t>1 dg = 0,1 g </a:t>
            </a:r>
            <a:r>
              <a:rPr lang="cs-CZ" sz="2600" dirty="0"/>
              <a:t>= </a:t>
            </a:r>
            <a:r>
              <a:rPr lang="cs-CZ" sz="2600" dirty="0" smtClean="0"/>
              <a:t>0,000 1 kg</a:t>
            </a:r>
            <a:endParaRPr lang="cs-CZ" sz="2600" dirty="0"/>
          </a:p>
          <a:p>
            <a:r>
              <a:rPr lang="cs-CZ" sz="2600" dirty="0"/>
              <a:t>1 </a:t>
            </a:r>
            <a:r>
              <a:rPr lang="cs-CZ" sz="2600" dirty="0" smtClean="0">
                <a:sym typeface="Symbol"/>
              </a:rPr>
              <a:t>cg</a:t>
            </a:r>
            <a:r>
              <a:rPr lang="cs-CZ" sz="2600" dirty="0" smtClean="0"/>
              <a:t> = 0,01 g </a:t>
            </a:r>
            <a:r>
              <a:rPr lang="cs-CZ" sz="2600" dirty="0" smtClean="0">
                <a:sym typeface="Symbol"/>
              </a:rPr>
              <a:t>= 0,000 01 kg</a:t>
            </a:r>
            <a:endParaRPr lang="cs-CZ" sz="2600" dirty="0">
              <a:sym typeface="Symbol"/>
            </a:endParaRPr>
          </a:p>
          <a:p>
            <a:r>
              <a:rPr lang="cs-CZ" sz="2600" dirty="0">
                <a:sym typeface="Symbol"/>
              </a:rPr>
              <a:t>1 </a:t>
            </a:r>
            <a:r>
              <a:rPr lang="cs-CZ" sz="2600" dirty="0" smtClean="0">
                <a:sym typeface="Symbol"/>
              </a:rPr>
              <a:t>mg </a:t>
            </a:r>
            <a:r>
              <a:rPr lang="cs-CZ" sz="2600" dirty="0" smtClean="0"/>
              <a:t>= 0,001 g </a:t>
            </a:r>
            <a:r>
              <a:rPr lang="cs-CZ" sz="2600" dirty="0" smtClean="0">
                <a:sym typeface="Symbol"/>
              </a:rPr>
              <a:t>= </a:t>
            </a:r>
            <a:r>
              <a:rPr lang="cs-CZ" sz="2600" dirty="0">
                <a:sym typeface="Symbol"/>
              </a:rPr>
              <a:t>0,000 </a:t>
            </a:r>
            <a:r>
              <a:rPr lang="cs-CZ" sz="2600" dirty="0" smtClean="0">
                <a:sym typeface="Symbol"/>
              </a:rPr>
              <a:t>001 kg</a:t>
            </a:r>
            <a:endParaRPr lang="cs-CZ" sz="2600" baseline="30000" dirty="0" smtClean="0"/>
          </a:p>
          <a:p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endParaRPr lang="cs-CZ" sz="2600" dirty="0"/>
          </a:p>
        </p:txBody>
      </p:sp>
      <p:pic>
        <p:nvPicPr>
          <p:cNvPr id="3" name="Picture 4" descr="http://upload.wikimedia.org/wikipedia/commons/thumb/b/b5/CGKilogram.jpg/220px-CGKilogr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1397" y="3789040"/>
            <a:ext cx="3247067" cy="237626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454319" y="3356992"/>
            <a:ext cx="3287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Mezinárodní prototyp kilogramu: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71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r>
              <a:rPr lang="cs-CZ" dirty="0" smtClean="0"/>
              <a:t>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16561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 měření hmotnosti se používají </a:t>
            </a:r>
            <a:r>
              <a:rPr lang="cs-CZ" sz="2400" b="1" dirty="0" smtClean="0"/>
              <a:t>váhy </a:t>
            </a:r>
          </a:p>
          <a:p>
            <a:r>
              <a:rPr lang="cs-CZ" sz="2400" dirty="0" smtClean="0"/>
              <a:t>různé druhy vah:</a:t>
            </a:r>
          </a:p>
          <a:p>
            <a:r>
              <a:rPr lang="cs-CZ" sz="2400" dirty="0" smtClean="0"/>
              <a:t> (rovnoramenné, nerovnoramenné, pružinové, elektronické)</a:t>
            </a:r>
            <a:endParaRPr lang="cs-CZ" sz="2400" dirty="0"/>
          </a:p>
        </p:txBody>
      </p:sp>
      <p:pic>
        <p:nvPicPr>
          <p:cNvPr id="6" name="Picture 2" descr="http://upload.wikimedia.org/wikipedia/commons/8/8a/Serie_poids_cyl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6778" y="4686020"/>
            <a:ext cx="2673694" cy="1617304"/>
          </a:xfrm>
          <a:prstGeom prst="rect">
            <a:avLst/>
          </a:prstGeom>
          <a:noFill/>
        </p:spPr>
      </p:pic>
      <p:pic>
        <p:nvPicPr>
          <p:cNvPr id="2052" name="Picture 4" descr="C:\Users\administrator\AppData\Local\Microsoft\Windows\Temporary Internet Files\Content.IE5\829QX0T1\MP900402852[1].jpg"/>
          <p:cNvPicPr>
            <a:picLocks noChangeAspect="1" noChangeArrowheads="1"/>
          </p:cNvPicPr>
          <p:nvPr/>
        </p:nvPicPr>
        <p:blipFill>
          <a:blip r:embed="rId4" cstate="print"/>
          <a:srcRect l="24862" r="30690"/>
          <a:stretch>
            <a:fillRect/>
          </a:stretch>
        </p:blipFill>
        <p:spPr bwMode="auto">
          <a:xfrm>
            <a:off x="7161676" y="1995558"/>
            <a:ext cx="1361606" cy="2297538"/>
          </a:xfrm>
          <a:prstGeom prst="rect">
            <a:avLst/>
          </a:prstGeom>
          <a:noFill/>
        </p:spPr>
      </p:pic>
      <p:pic>
        <p:nvPicPr>
          <p:cNvPr id="2053" name="Picture 5" descr="C:\Users\administrator\AppData\Local\Microsoft\Windows\Temporary Internet Files\Content.IE5\QWSU3603\MP9003905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869160"/>
            <a:ext cx="1656184" cy="1656184"/>
          </a:xfrm>
          <a:prstGeom prst="rect">
            <a:avLst/>
          </a:prstGeom>
          <a:noFill/>
        </p:spPr>
      </p:pic>
      <p:pic>
        <p:nvPicPr>
          <p:cNvPr id="2054" name="Picture 6" descr="C:\Users\administrator\AppData\Local\Microsoft\Windows\Temporary Internet Files\Content.IE5\BI9R42QF\MP90028911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3421" y="2060848"/>
            <a:ext cx="1508819" cy="2291877"/>
          </a:xfrm>
          <a:prstGeom prst="rect">
            <a:avLst/>
          </a:prstGeom>
          <a:noFill/>
        </p:spPr>
      </p:pic>
      <p:pic>
        <p:nvPicPr>
          <p:cNvPr id="2056" name="Picture 8" descr="C:\Users\administrator\AppData\Local\Microsoft\Windows\Temporary Internet Files\Content.IE5\BTVPS8E1\MP900422209[1].jpg"/>
          <p:cNvPicPr>
            <a:picLocks noChangeAspect="1" noChangeArrowheads="1"/>
          </p:cNvPicPr>
          <p:nvPr/>
        </p:nvPicPr>
        <p:blipFill>
          <a:blip r:embed="rId7" cstate="print"/>
          <a:srcRect l="46720" t="8815" b="7441"/>
          <a:stretch>
            <a:fillRect/>
          </a:stretch>
        </p:blipFill>
        <p:spPr bwMode="auto">
          <a:xfrm>
            <a:off x="2817458" y="1962656"/>
            <a:ext cx="1961408" cy="2042408"/>
          </a:xfrm>
          <a:prstGeom prst="rect">
            <a:avLst/>
          </a:prstGeom>
          <a:noFill/>
        </p:spPr>
      </p:pic>
      <p:pic>
        <p:nvPicPr>
          <p:cNvPr id="2051" name="Picture 3" descr="C:\Users\administrator\AppData\Local\Microsoft\Windows\Temporary Internet Files\Content.IE5\BI9R42QF\MP90038523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83768" y="4221088"/>
            <a:ext cx="1574157" cy="2203820"/>
          </a:xfrm>
          <a:prstGeom prst="rect">
            <a:avLst/>
          </a:prstGeom>
          <a:noFill/>
        </p:spPr>
      </p:pic>
      <p:pic>
        <p:nvPicPr>
          <p:cNvPr id="2061" name="Picture 13" descr="C:\Users\administrator\AppData\Local\Microsoft\Windows\Temporary Internet Files\Content.IE5\BI9R42QF\MP90034207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2132856"/>
            <a:ext cx="1818201" cy="254888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139952" y="6453336"/>
            <a:ext cx="5061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Poznáš, které jsou které? Dopiš pomocí funkce pera.</a:t>
            </a:r>
            <a:endParaRPr lang="cs-CZ" dirty="0"/>
          </a:p>
        </p:txBody>
      </p:sp>
      <p:pic>
        <p:nvPicPr>
          <p:cNvPr id="12" name="Picture 17" descr="C:\Users\administrator\AppData\Local\Microsoft\Windows\Temporary Internet Files\Content.IE5\BI9R42QF\MC90031084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11960" y="4797152"/>
            <a:ext cx="1836115" cy="14602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478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cs-CZ" dirty="0" smtClean="0"/>
              <a:t>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4783" y="764704"/>
            <a:ext cx="8229600" cy="16561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Takhle je to správně </a:t>
            </a:r>
            <a:r>
              <a:rPr lang="cs-CZ" sz="2400" dirty="0" smtClean="0">
                <a:sym typeface="Wingdings" pitchFamily="2" charset="2"/>
              </a:rPr>
              <a:t> :</a:t>
            </a:r>
            <a:endParaRPr lang="cs-CZ" sz="2400" dirty="0"/>
          </a:p>
        </p:txBody>
      </p:sp>
      <p:pic>
        <p:nvPicPr>
          <p:cNvPr id="6" name="Picture 2" descr="http://upload.wikimedia.org/wikipedia/commons/8/8a/Serie_poids_cyl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8786" y="4137340"/>
            <a:ext cx="2673694" cy="1617304"/>
          </a:xfrm>
          <a:prstGeom prst="rect">
            <a:avLst/>
          </a:prstGeom>
          <a:noFill/>
        </p:spPr>
      </p:pic>
      <p:pic>
        <p:nvPicPr>
          <p:cNvPr id="2052" name="Picture 4" descr="C:\Users\administrator\AppData\Local\Microsoft\Windows\Temporary Internet Files\Content.IE5\829QX0T1\MP900402852[1].jpg"/>
          <p:cNvPicPr>
            <a:picLocks noChangeAspect="1" noChangeArrowheads="1"/>
          </p:cNvPicPr>
          <p:nvPr/>
        </p:nvPicPr>
        <p:blipFill>
          <a:blip r:embed="rId4" cstate="print"/>
          <a:srcRect l="24862" r="30690"/>
          <a:stretch>
            <a:fillRect/>
          </a:stretch>
        </p:blipFill>
        <p:spPr bwMode="auto">
          <a:xfrm>
            <a:off x="7161676" y="1124744"/>
            <a:ext cx="1361606" cy="2297538"/>
          </a:xfrm>
          <a:prstGeom prst="rect">
            <a:avLst/>
          </a:prstGeom>
          <a:noFill/>
        </p:spPr>
      </p:pic>
      <p:pic>
        <p:nvPicPr>
          <p:cNvPr id="2053" name="Picture 5" descr="C:\Users\administrator\AppData\Local\Microsoft\Windows\Temporary Internet Files\Content.IE5\QWSU3603\MP9003905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320480"/>
            <a:ext cx="1656184" cy="1656184"/>
          </a:xfrm>
          <a:prstGeom prst="rect">
            <a:avLst/>
          </a:prstGeom>
          <a:noFill/>
        </p:spPr>
      </p:pic>
      <p:pic>
        <p:nvPicPr>
          <p:cNvPr id="2054" name="Picture 6" descr="C:\Users\administrator\AppData\Local\Microsoft\Windows\Temporary Internet Files\Content.IE5\BI9R42QF\MP90028911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3421" y="1340768"/>
            <a:ext cx="1508819" cy="2291877"/>
          </a:xfrm>
          <a:prstGeom prst="rect">
            <a:avLst/>
          </a:prstGeom>
          <a:noFill/>
        </p:spPr>
      </p:pic>
      <p:pic>
        <p:nvPicPr>
          <p:cNvPr id="2056" name="Picture 8" descr="C:\Users\administrator\AppData\Local\Microsoft\Windows\Temporary Internet Files\Content.IE5\BTVPS8E1\MP900422209[1].jpg"/>
          <p:cNvPicPr>
            <a:picLocks noChangeAspect="1" noChangeArrowheads="1"/>
          </p:cNvPicPr>
          <p:nvPr/>
        </p:nvPicPr>
        <p:blipFill>
          <a:blip r:embed="rId7" cstate="print"/>
          <a:srcRect l="46720" t="8815" b="7441"/>
          <a:stretch>
            <a:fillRect/>
          </a:stretch>
        </p:blipFill>
        <p:spPr bwMode="auto">
          <a:xfrm>
            <a:off x="2817458" y="1200072"/>
            <a:ext cx="1961408" cy="2042408"/>
          </a:xfrm>
          <a:prstGeom prst="rect">
            <a:avLst/>
          </a:prstGeom>
          <a:noFill/>
        </p:spPr>
      </p:pic>
      <p:pic>
        <p:nvPicPr>
          <p:cNvPr id="2051" name="Picture 3" descr="C:\Users\administrator\AppData\Local\Microsoft\Windows\Temporary Internet Files\Content.IE5\BI9R42QF\MP90038523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83768" y="3672408"/>
            <a:ext cx="1574157" cy="2203820"/>
          </a:xfrm>
          <a:prstGeom prst="rect">
            <a:avLst/>
          </a:prstGeom>
          <a:noFill/>
        </p:spPr>
      </p:pic>
      <p:pic>
        <p:nvPicPr>
          <p:cNvPr id="2061" name="Picture 13" descr="C:\Users\administrator\AppData\Local\Microsoft\Windows\Temporary Internet Files\Content.IE5\BI9R42QF\MP90034207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1412776"/>
            <a:ext cx="1818201" cy="2548880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6926638" y="5760640"/>
            <a:ext cx="1236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sada závaží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5823356"/>
            <a:ext cx="1112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pružinové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3573016"/>
            <a:ext cx="1112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pružinové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5576" y="3923764"/>
            <a:ext cx="1574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rovnoramenné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43235" y="3203684"/>
            <a:ext cx="1112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pružinové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3419708"/>
            <a:ext cx="1574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rovnoramenné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4370" y="5939988"/>
            <a:ext cx="1331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elektronické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65" name="Picture 17" descr="C:\Users\administrator\AppData\Local\Microsoft\Windows\Temporary Internet Files\Content.IE5\BI9R42QF\MC90031084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11960" y="4176464"/>
            <a:ext cx="1836115" cy="1460297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4283968" y="5688632"/>
            <a:ext cx="1811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nerovnoramenné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6309320"/>
            <a:ext cx="5237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Měření hmotnosti se také nazývá </a:t>
            </a:r>
            <a:r>
              <a:rPr lang="cs-CZ" sz="2400" b="1" dirty="0" smtClean="0"/>
              <a:t>vážení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2478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30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EN:USER:GREG L.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28.2.2013]. Dostupný na WWW: </a:t>
            </a:r>
            <a:r>
              <a:rPr lang="cs-CZ" dirty="0" smtClean="0">
                <a:hlinkClick r:id="rId2"/>
              </a:rPr>
              <a:t>http://cs.wikipedia.org/wiki/Soubor:CGKilogram.jpg</a:t>
            </a:r>
            <a:endParaRPr lang="cs-CZ" dirty="0" smtClean="0"/>
          </a:p>
          <a:p>
            <a:r>
              <a:rPr lang="cs-CZ" dirty="0" smtClean="0"/>
              <a:t>LOKILECH.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28.2.2013]. Dostupný na WWW: </a:t>
            </a:r>
            <a:r>
              <a:rPr lang="cs-CZ" dirty="0" smtClean="0">
                <a:hlinkClick r:id="rId3"/>
              </a:rPr>
              <a:t>http://cs.wikipedia.org/wiki/Soubor:Serie_poids_cyl1.jpg</a:t>
            </a:r>
            <a:endParaRPr lang="cs-CZ" dirty="0" smtClean="0"/>
          </a:p>
          <a:p>
            <a:r>
              <a:rPr lang="cs-CZ" dirty="0" smtClean="0"/>
              <a:t>Galerie klipartu MS Office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57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292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Hmotnost</vt:lpstr>
      <vt:lpstr>Prezentace aplikace PowerPoint</vt:lpstr>
      <vt:lpstr>Měření</vt:lpstr>
      <vt:lpstr>Měření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Martin Kapucián</cp:lastModifiedBy>
  <cp:revision>13</cp:revision>
  <dcterms:created xsi:type="dcterms:W3CDTF">2013-01-09T08:53:13Z</dcterms:created>
  <dcterms:modified xsi:type="dcterms:W3CDTF">2013-03-04T13:31:12Z</dcterms:modified>
</cp:coreProperties>
</file>