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7" r:id="rId3"/>
    <p:sldId id="258" r:id="rId4"/>
    <p:sldId id="270" r:id="rId5"/>
    <p:sldId id="260" r:id="rId6"/>
    <p:sldId id="268" r:id="rId7"/>
    <p:sldId id="265" r:id="rId8"/>
    <p:sldId id="261" r:id="rId9"/>
    <p:sldId id="271" r:id="rId10"/>
    <p:sldId id="273" r:id="rId11"/>
    <p:sldId id="264" r:id="rId12"/>
    <p:sldId id="274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DDF856"/>
    <a:srgbClr val="FF3300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32B11-BF63-43DE-AF2D-AB76DB444B3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A614A-EC02-4372-910A-864A9E3F8C2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32B11-BF63-43DE-AF2D-AB76DB444B3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A614A-EC02-4372-910A-864A9E3F8C2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32B11-BF63-43DE-AF2D-AB76DB444B3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A614A-EC02-4372-910A-864A9E3F8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32B11-BF63-43DE-AF2D-AB76DB444B3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A614A-EC02-4372-910A-864A9E3F8C2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32B11-BF63-43DE-AF2D-AB76DB444B3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A614A-EC02-4372-910A-864A9E3F8C2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32B11-BF63-43DE-AF2D-AB76DB444B3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A614A-EC02-4372-910A-864A9E3F8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32B11-BF63-43DE-AF2D-AB76DB444B3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A614A-EC02-4372-910A-864A9E3F8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32B11-BF63-43DE-AF2D-AB76DB444B3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A614A-EC02-4372-910A-864A9E3F8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32B11-BF63-43DE-AF2D-AB76DB444B3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A614A-EC02-4372-910A-864A9E3F8C2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32B11-BF63-43DE-AF2D-AB76DB444B3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A614A-EC02-4372-910A-864A9E3F8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A32B11-BF63-43DE-AF2D-AB76DB444B3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A614A-EC02-4372-910A-864A9E3F8C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8A32B11-BF63-43DE-AF2D-AB76DB444B36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81A614A-EC02-4372-910A-864A9E3F8C2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5013176"/>
            <a:ext cx="6387954" cy="156704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7157180"/>
              </p:ext>
            </p:extLst>
          </p:nvPr>
        </p:nvGraphicFramePr>
        <p:xfrm>
          <a:off x="763994" y="619586"/>
          <a:ext cx="7560840" cy="424957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59355"/>
                <a:gridCol w="5701485"/>
              </a:tblGrid>
              <a:tr h="40804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08047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/>
                        <a:t>Mgr. Jiřina Homolová</a:t>
                      </a:r>
                      <a:endParaRPr lang="cs-CZ" dirty="0"/>
                    </a:p>
                  </a:txBody>
                  <a:tcPr anchor="ctr"/>
                </a:tc>
              </a:tr>
              <a:tr h="70430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 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VY_32_Inovace_12.2.7</a:t>
                      </a:r>
                    </a:p>
                    <a:p>
                      <a:pPr algn="l"/>
                      <a:r>
                        <a:rPr lang="cs-CZ" dirty="0" smtClean="0"/>
                        <a:t>Pověst</a:t>
                      </a:r>
                      <a:endParaRPr lang="cs-CZ" dirty="0"/>
                    </a:p>
                  </a:txBody>
                  <a:tcPr anchor="ctr"/>
                </a:tc>
              </a:tr>
              <a:tr h="737837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Český jazyk 6. ročník</a:t>
                      </a:r>
                    </a:p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  <a:tr h="408047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583296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/>
                        <a:t>Materiál je určen žákům 6. ročníku. Podává základní poučení o pověsti jako žánru lidové slovesnosti. Porovnává různá zpracování téže pověsti. Jsou v něm zařazeny aktivity k práci s textem. Obsahuje animace.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0610" y="620688"/>
            <a:ext cx="1043608" cy="1440327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3726438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437112"/>
            <a:ext cx="6512511" cy="1143000"/>
          </a:xfrm>
        </p:spPr>
        <p:txBody>
          <a:bodyPr/>
          <a:lstStyle/>
          <a:p>
            <a:r>
              <a:rPr lang="cs-CZ" sz="7200" i="1" dirty="0" smtClean="0">
                <a:solidFill>
                  <a:schemeClr val="bg1"/>
                </a:solidFill>
              </a:rPr>
              <a:t>Pověst</a:t>
            </a:r>
            <a:endParaRPr lang="cs-CZ" sz="7200" i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66169" y="692696"/>
            <a:ext cx="6400800" cy="3474720"/>
          </a:xfrm>
        </p:spPr>
        <p:txBody>
          <a:bodyPr/>
          <a:lstStyle/>
          <a:p>
            <a:r>
              <a:rPr lang="cs-CZ" sz="5400" b="1" i="1" dirty="0">
                <a:solidFill>
                  <a:srgbClr val="FFFF00"/>
                </a:solidFill>
              </a:rPr>
              <a:t>Vznik</a:t>
            </a:r>
          </a:p>
          <a:p>
            <a:r>
              <a:rPr lang="cs-CZ" sz="5400" b="1" i="1" dirty="0" smtClean="0">
                <a:solidFill>
                  <a:srgbClr val="FFFF00"/>
                </a:solidFill>
              </a:rPr>
              <a:t>Druhy</a:t>
            </a:r>
          </a:p>
          <a:p>
            <a:r>
              <a:rPr lang="cs-CZ" sz="5400" b="1" i="1" dirty="0">
                <a:solidFill>
                  <a:srgbClr val="FFFF00"/>
                </a:solidFill>
              </a:rPr>
              <a:t>Význam</a:t>
            </a:r>
          </a:p>
          <a:p>
            <a:endParaRPr lang="cs-CZ" sz="5400" b="1" i="1" dirty="0">
              <a:solidFill>
                <a:srgbClr val="FFFF0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9" name="Picture 5" descr="C:\Users\homolova\AppData\Local\Microsoft\Windows\Temporary Internet Files\Content.IE5\6J3LQ7WT\MP9001490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6969" y="3551571"/>
            <a:ext cx="1554665" cy="2379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634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5301208"/>
            <a:ext cx="6984776" cy="1368152"/>
          </a:xfrm>
        </p:spPr>
        <p:txBody>
          <a:bodyPr/>
          <a:lstStyle/>
          <a:p>
            <a:r>
              <a:rPr lang="cs-CZ" sz="6600" i="1" dirty="0" smtClean="0">
                <a:solidFill>
                  <a:srgbClr val="FFFF00"/>
                </a:solidFill>
              </a:rPr>
              <a:t>Co je pověst?</a:t>
            </a:r>
            <a:endParaRPr lang="cs-CZ" sz="6600" i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68823"/>
            <a:ext cx="8352928" cy="5040561"/>
          </a:xfr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2800" b="1" i="1" dirty="0" smtClean="0">
                <a:solidFill>
                  <a:schemeClr val="accent6">
                    <a:lumMod val="75000"/>
                  </a:schemeClr>
                </a:solidFill>
              </a:rPr>
              <a:t>Vyprávění </a:t>
            </a:r>
            <a:r>
              <a:rPr lang="cs-CZ" sz="2800" b="1" i="1" dirty="0">
                <a:solidFill>
                  <a:schemeClr val="accent6">
                    <a:lumMod val="75000"/>
                  </a:schemeClr>
                </a:solidFill>
              </a:rPr>
              <a:t>o dávných </a:t>
            </a:r>
            <a:r>
              <a:rPr lang="cs-CZ" sz="2800" b="1" i="1" dirty="0" smtClean="0">
                <a:solidFill>
                  <a:schemeClr val="accent6">
                    <a:lumMod val="75000"/>
                  </a:schemeClr>
                </a:solidFill>
              </a:rPr>
              <a:t>událostech. </a:t>
            </a:r>
            <a:r>
              <a:rPr lang="cs-CZ" sz="2800" b="1" i="1" dirty="0" smtClean="0">
                <a:solidFill>
                  <a:srgbClr val="C00000"/>
                </a:solidFill>
              </a:rPr>
              <a:t>Jádro </a:t>
            </a:r>
            <a:r>
              <a:rPr lang="cs-CZ" sz="2800" b="1" i="1" dirty="0">
                <a:solidFill>
                  <a:srgbClr val="C00000"/>
                </a:solidFill>
              </a:rPr>
              <a:t>příběhu může být pravdivé, </a:t>
            </a:r>
            <a:r>
              <a:rPr lang="cs-CZ" sz="2800" b="1" i="1" dirty="0" smtClean="0">
                <a:solidFill>
                  <a:srgbClr val="C00000"/>
                </a:solidFill>
              </a:rPr>
              <a:t>ale ústním podáním </a:t>
            </a:r>
            <a:r>
              <a:rPr lang="cs-CZ" sz="2800" b="1" i="1" dirty="0">
                <a:solidFill>
                  <a:srgbClr val="C00000"/>
                </a:solidFill>
              </a:rPr>
              <a:t>je příběh </a:t>
            </a:r>
            <a:r>
              <a:rPr lang="cs-CZ" sz="2800" b="1" i="1" dirty="0" smtClean="0">
                <a:solidFill>
                  <a:srgbClr val="C00000"/>
                </a:solidFill>
              </a:rPr>
              <a:t>doplňován a je stále méně věrohodný.</a:t>
            </a:r>
          </a:p>
          <a:p>
            <a:r>
              <a:rPr lang="cs-CZ" sz="2800" b="1" i="1" dirty="0" smtClean="0">
                <a:solidFill>
                  <a:schemeClr val="accent3">
                    <a:lumMod val="50000"/>
                  </a:schemeClr>
                </a:solidFill>
              </a:rPr>
              <a:t>Většina národů vlastní pověsti, které považuje za své kulturní bohatství.</a:t>
            </a:r>
          </a:p>
          <a:p>
            <a:r>
              <a:rPr lang="cs-CZ" sz="2800" b="1" i="1" dirty="0" smtClean="0">
                <a:solidFill>
                  <a:srgbClr val="C00000"/>
                </a:solidFill>
              </a:rPr>
              <a:t>První zmínky o naší historii jsou zaznamenány v Kosmově kronice z 11. století. </a:t>
            </a:r>
          </a:p>
          <a:p>
            <a:pPr lvl="0">
              <a:buClr>
                <a:srgbClr val="F14124">
                  <a:lumMod val="75000"/>
                </a:srgbClr>
              </a:buClr>
            </a:pPr>
            <a:r>
              <a:rPr lang="cs-CZ" sz="28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Jak rozumíte citátu </a:t>
            </a:r>
            <a:r>
              <a:rPr lang="cs-CZ" sz="3200" b="1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„Kdo nezná svou minulost, nemá ani budoucnost“?</a:t>
            </a:r>
          </a:p>
          <a:p>
            <a:pPr marL="45720" indent="0">
              <a:buNone/>
            </a:pPr>
            <a:r>
              <a:rPr lang="cs-CZ" sz="1400" dirty="0" smtClean="0">
                <a:solidFill>
                  <a:srgbClr val="C00000"/>
                </a:solidFill>
              </a:rPr>
              <a:t/>
            </a:r>
            <a:br>
              <a:rPr lang="cs-CZ" sz="1400" dirty="0" smtClean="0">
                <a:solidFill>
                  <a:srgbClr val="C00000"/>
                </a:solidFill>
              </a:rPr>
            </a:br>
            <a:endParaRPr lang="cs-CZ" sz="1400" b="1" i="1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2039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0" y="5949280"/>
            <a:ext cx="5868144" cy="822438"/>
          </a:xfrm>
          <a:solidFill>
            <a:schemeClr val="accent3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sz="4800" i="1" dirty="0">
                <a:solidFill>
                  <a:schemeClr val="accent3">
                    <a:lumMod val="50000"/>
                  </a:schemeClr>
                </a:solidFill>
              </a:rPr>
              <a:t>Druhy pověstí:</a:t>
            </a:r>
            <a:br>
              <a:rPr lang="cs-CZ" sz="4800" i="1" dirty="0">
                <a:solidFill>
                  <a:schemeClr val="accent3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260648"/>
            <a:ext cx="8640960" cy="5616624"/>
          </a:xfrm>
          <a:solidFill>
            <a:srgbClr val="FFFFCC"/>
          </a:solidFill>
        </p:spPr>
        <p:txBody>
          <a:bodyPr>
            <a:noAutofit/>
          </a:bodyPr>
          <a:lstStyle/>
          <a:p>
            <a:r>
              <a:rPr lang="cs-CZ" sz="4100" b="1" i="1" dirty="0" smtClean="0">
                <a:solidFill>
                  <a:schemeClr val="accent6">
                    <a:lumMod val="75000"/>
                  </a:schemeClr>
                </a:solidFill>
              </a:rPr>
              <a:t>národní: </a:t>
            </a:r>
            <a:r>
              <a:rPr lang="cs-CZ" sz="4100" i="1" dirty="0" smtClean="0">
                <a:solidFill>
                  <a:schemeClr val="accent6">
                    <a:lumMod val="75000"/>
                  </a:schemeClr>
                </a:solidFill>
              </a:rPr>
              <a:t>např. o Libuši, </a:t>
            </a:r>
            <a:r>
              <a:rPr lang="cs-CZ" sz="4100" i="1" dirty="0">
                <a:solidFill>
                  <a:schemeClr val="accent6">
                    <a:lumMod val="75000"/>
                  </a:schemeClr>
                </a:solidFill>
              </a:rPr>
              <a:t>o praotci Čechovi </a:t>
            </a:r>
          </a:p>
          <a:p>
            <a:r>
              <a:rPr lang="cs-CZ" sz="4100" b="1" i="1" dirty="0">
                <a:solidFill>
                  <a:schemeClr val="accent6">
                    <a:lumMod val="75000"/>
                  </a:schemeClr>
                </a:solidFill>
              </a:rPr>
              <a:t>h</a:t>
            </a:r>
            <a:r>
              <a:rPr lang="cs-CZ" sz="4100" b="1" i="1" dirty="0" smtClean="0">
                <a:solidFill>
                  <a:schemeClr val="accent6">
                    <a:lumMod val="75000"/>
                  </a:schemeClr>
                </a:solidFill>
              </a:rPr>
              <a:t>rdinské: </a:t>
            </a:r>
            <a:r>
              <a:rPr lang="cs-CZ" sz="4100" i="1" dirty="0" smtClean="0">
                <a:solidFill>
                  <a:schemeClr val="accent6">
                    <a:lumMod val="75000"/>
                  </a:schemeClr>
                </a:solidFill>
              </a:rPr>
              <a:t>např</a:t>
            </a:r>
            <a:r>
              <a:rPr lang="cs-CZ" sz="4100" i="1" dirty="0">
                <a:solidFill>
                  <a:schemeClr val="accent6">
                    <a:lumMod val="75000"/>
                  </a:schemeClr>
                </a:solidFill>
              </a:rPr>
              <a:t>. o </a:t>
            </a:r>
            <a:r>
              <a:rPr lang="cs-CZ" sz="4100" i="1" dirty="0" smtClean="0">
                <a:solidFill>
                  <a:schemeClr val="accent6">
                    <a:lumMod val="75000"/>
                  </a:schemeClr>
                </a:solidFill>
              </a:rPr>
              <a:t>Kozinovi, </a:t>
            </a:r>
          </a:p>
          <a:p>
            <a:pPr marL="45720" indent="0">
              <a:buNone/>
            </a:pPr>
            <a:r>
              <a:rPr lang="cs-CZ" sz="4100" i="1" dirty="0" smtClean="0">
                <a:solidFill>
                  <a:schemeClr val="accent6">
                    <a:lumMod val="75000"/>
                  </a:schemeClr>
                </a:solidFill>
              </a:rPr>
              <a:t>  o Žižkovi</a:t>
            </a:r>
            <a:endParaRPr lang="cs-CZ" sz="4100" i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4100" b="1" i="1" dirty="0">
                <a:solidFill>
                  <a:schemeClr val="accent6">
                    <a:lumMod val="75000"/>
                  </a:schemeClr>
                </a:solidFill>
              </a:rPr>
              <a:t>r</a:t>
            </a:r>
            <a:r>
              <a:rPr lang="cs-CZ" sz="4100" b="1" i="1" dirty="0" smtClean="0">
                <a:solidFill>
                  <a:schemeClr val="accent6">
                    <a:lumMod val="75000"/>
                  </a:schemeClr>
                </a:solidFill>
              </a:rPr>
              <a:t>odové: </a:t>
            </a:r>
            <a:r>
              <a:rPr lang="cs-CZ" sz="4100" i="1" dirty="0">
                <a:solidFill>
                  <a:schemeClr val="accent6">
                    <a:lumMod val="75000"/>
                  </a:schemeClr>
                </a:solidFill>
              </a:rPr>
              <a:t>např.</a:t>
            </a:r>
            <a:r>
              <a:rPr lang="cs-CZ" sz="4100" b="1" i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100" i="1" dirty="0">
                <a:solidFill>
                  <a:schemeClr val="accent6">
                    <a:lumMod val="75000"/>
                  </a:schemeClr>
                </a:solidFill>
              </a:rPr>
              <a:t>o Bílé paní</a:t>
            </a:r>
          </a:p>
          <a:p>
            <a:r>
              <a:rPr lang="cs-CZ" sz="4100" b="1" i="1" dirty="0">
                <a:solidFill>
                  <a:schemeClr val="accent6">
                    <a:lumMod val="75000"/>
                  </a:schemeClr>
                </a:solidFill>
              </a:rPr>
              <a:t>místní </a:t>
            </a:r>
            <a:r>
              <a:rPr lang="cs-CZ" sz="4100" b="1" i="1" dirty="0" smtClean="0">
                <a:solidFill>
                  <a:schemeClr val="accent6">
                    <a:lumMod val="75000"/>
                  </a:schemeClr>
                </a:solidFill>
              </a:rPr>
              <a:t>pověsti: </a:t>
            </a:r>
            <a:r>
              <a:rPr lang="cs-CZ" sz="4100" i="1" dirty="0">
                <a:solidFill>
                  <a:schemeClr val="accent6">
                    <a:lumMod val="75000"/>
                  </a:schemeClr>
                </a:solidFill>
              </a:rPr>
              <a:t>o </a:t>
            </a:r>
            <a:r>
              <a:rPr lang="cs-CZ" sz="4100" i="1" dirty="0" smtClean="0">
                <a:solidFill>
                  <a:schemeClr val="accent6">
                    <a:lumMod val="75000"/>
                  </a:schemeClr>
                </a:solidFill>
              </a:rPr>
              <a:t>původu jmen, </a:t>
            </a:r>
          </a:p>
          <a:p>
            <a:pPr marL="45720" indent="0">
              <a:buNone/>
            </a:pPr>
            <a:r>
              <a:rPr lang="cs-CZ" sz="4100" i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4100" i="1" dirty="0" smtClean="0">
                <a:solidFill>
                  <a:schemeClr val="accent6">
                    <a:lumMod val="75000"/>
                  </a:schemeClr>
                </a:solidFill>
              </a:rPr>
              <a:t> o založení </a:t>
            </a:r>
            <a:r>
              <a:rPr lang="cs-CZ" sz="4100" i="1" dirty="0">
                <a:solidFill>
                  <a:schemeClr val="accent6">
                    <a:lumMod val="75000"/>
                  </a:schemeClr>
                </a:solidFill>
              </a:rPr>
              <a:t>měst, </a:t>
            </a:r>
            <a:r>
              <a:rPr lang="cs-CZ" sz="4100" i="1" dirty="0" smtClean="0">
                <a:solidFill>
                  <a:schemeClr val="accent6">
                    <a:lumMod val="75000"/>
                  </a:schemeClr>
                </a:solidFill>
              </a:rPr>
              <a:t>o strašidlech ...</a:t>
            </a:r>
            <a:endParaRPr lang="cs-CZ" sz="4100" i="1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4100" dirty="0"/>
          </a:p>
        </p:txBody>
      </p:sp>
      <p:pic>
        <p:nvPicPr>
          <p:cNvPr id="4" name="Picture 5" descr="C:\Users\homolova\AppData\Local\Microsoft\Windows\Temporary Internet Files\Content.IE5\QIUNKWJ1\MC900430327[1].wmf"/>
          <p:cNvPicPr>
            <a:picLocks noChangeAspect="1" noChangeArrowheads="1"/>
          </p:cNvPicPr>
          <p:nvPr/>
        </p:nvPicPr>
        <p:blipFill>
          <a:blip r:embed="rId2" cstate="print">
            <a:lum bright="-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204864"/>
            <a:ext cx="940693" cy="1434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1313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0573" y="5589240"/>
            <a:ext cx="6512511" cy="1143000"/>
          </a:xfrm>
        </p:spPr>
        <p:txBody>
          <a:bodyPr/>
          <a:lstStyle/>
          <a:p>
            <a:r>
              <a:rPr lang="cs-CZ" sz="6000" i="1" dirty="0">
                <a:solidFill>
                  <a:srgbClr val="FFFF00"/>
                </a:solidFill>
              </a:rPr>
              <a:t>Znaky </a:t>
            </a:r>
            <a:r>
              <a:rPr lang="cs-CZ" sz="6000" i="1" dirty="0" smtClean="0">
                <a:solidFill>
                  <a:srgbClr val="FFFF00"/>
                </a:solidFill>
              </a:rPr>
              <a:t>pověstí:</a:t>
            </a:r>
            <a:r>
              <a:rPr lang="cs-CZ" sz="6000" i="1" dirty="0">
                <a:solidFill>
                  <a:srgbClr val="FFFF00"/>
                </a:solidFill>
              </a:rPr>
              <a:t/>
            </a:r>
            <a:br>
              <a:rPr lang="cs-CZ" sz="6000" i="1" dirty="0">
                <a:solidFill>
                  <a:srgbClr val="FFFF00"/>
                </a:solidFill>
              </a:rPr>
            </a:br>
            <a:endParaRPr lang="cs-CZ" sz="6000" i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357643"/>
            <a:ext cx="8748464" cy="5450574"/>
          </a:xfrm>
        </p:spPr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b="1" i="1" dirty="0">
                <a:solidFill>
                  <a:srgbClr val="C00000"/>
                </a:solidFill>
              </a:rPr>
              <a:t>Pověsti se vztahují k určitému místu a času</a:t>
            </a:r>
            <a:r>
              <a:rPr lang="cs-CZ" sz="2800" b="1" i="1" dirty="0" smtClean="0">
                <a:solidFill>
                  <a:srgbClr val="C00000"/>
                </a:solidFill>
              </a:rPr>
              <a:t>, případně osobě, </a:t>
            </a:r>
            <a:r>
              <a:rPr lang="cs-CZ" sz="2800" b="1" i="1" dirty="0">
                <a:solidFill>
                  <a:srgbClr val="C00000"/>
                </a:solidFill>
              </a:rPr>
              <a:t>proto jim posluchači věřili.</a:t>
            </a:r>
          </a:p>
          <a:p>
            <a:pPr marL="45720" indent="0">
              <a:buNone/>
            </a:pPr>
            <a:r>
              <a:rPr lang="cs-CZ" dirty="0" smtClean="0"/>
              <a:t>	</a:t>
            </a:r>
            <a:r>
              <a:rPr lang="cs-CZ" sz="2800" b="1" i="1" dirty="0" smtClean="0">
                <a:solidFill>
                  <a:schemeClr val="accent5">
                    <a:lumMod val="75000"/>
                  </a:schemeClr>
                </a:solidFill>
              </a:rPr>
              <a:t>Například (v řeckých pověstech):</a:t>
            </a:r>
          </a:p>
          <a:p>
            <a:r>
              <a:rPr lang="cs-CZ" sz="3600" b="1" i="1" dirty="0"/>
              <a:t>b</a:t>
            </a:r>
            <a:r>
              <a:rPr lang="cs-CZ" sz="3600" b="1" i="1" dirty="0" smtClean="0"/>
              <a:t>ohové</a:t>
            </a:r>
            <a:r>
              <a:rPr lang="cs-CZ" sz="3600" i="1" dirty="0" smtClean="0"/>
              <a:t> – sídlo na hoře Olympu</a:t>
            </a:r>
          </a:p>
          <a:p>
            <a:r>
              <a:rPr lang="cs-CZ" sz="3600" b="1" i="1" dirty="0" err="1" smtClean="0"/>
              <a:t>Minos</a:t>
            </a:r>
            <a:r>
              <a:rPr lang="cs-CZ" sz="3600" b="1" i="1" dirty="0" smtClean="0"/>
              <a:t> </a:t>
            </a:r>
            <a:r>
              <a:rPr lang="cs-CZ" sz="3600" i="1" dirty="0" smtClean="0"/>
              <a:t>– krétský král</a:t>
            </a:r>
          </a:p>
          <a:p>
            <a:r>
              <a:rPr lang="cs-CZ" sz="3600" b="1" i="1" dirty="0" smtClean="0"/>
              <a:t>Tantalos</a:t>
            </a:r>
            <a:r>
              <a:rPr lang="cs-CZ" sz="3600" i="1" dirty="0" smtClean="0"/>
              <a:t> - </a:t>
            </a:r>
            <a:r>
              <a:rPr lang="cs-CZ" sz="3600" i="1" dirty="0"/>
              <a:t>králem </a:t>
            </a:r>
            <a:r>
              <a:rPr lang="cs-CZ" sz="3600" i="1" dirty="0" smtClean="0"/>
              <a:t>lýdského města </a:t>
            </a:r>
            <a:r>
              <a:rPr lang="cs-CZ" sz="3600" i="1" dirty="0" err="1" smtClean="0"/>
              <a:t>Sipylu</a:t>
            </a:r>
            <a:endParaRPr lang="cs-CZ" sz="3600" i="1" dirty="0" smtClean="0"/>
          </a:p>
          <a:p>
            <a:r>
              <a:rPr lang="cs-CZ" sz="3600" b="1" i="1" dirty="0" smtClean="0"/>
              <a:t>Odysseus</a:t>
            </a:r>
            <a:r>
              <a:rPr lang="cs-CZ" sz="3600" i="1" dirty="0" smtClean="0"/>
              <a:t> – král Ithaky, účastnil se trójské války</a:t>
            </a:r>
            <a:endParaRPr lang="cs-CZ" sz="3600" i="1" dirty="0"/>
          </a:p>
        </p:txBody>
      </p:sp>
      <p:pic>
        <p:nvPicPr>
          <p:cNvPr id="4" name="Picture 3" descr="C:\Users\homolova\AppData\Local\Microsoft\Windows\Temporary Internet Files\Content.IE5\9S3725G8\MC900174065[1].wmf"/>
          <p:cNvPicPr>
            <a:picLocks noChangeAspect="1" noChangeArrowheads="1"/>
          </p:cNvPicPr>
          <p:nvPr/>
        </p:nvPicPr>
        <p:blipFill>
          <a:blip r:embed="rId2" cstate="print">
            <a:lum bright="20000"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056" y="1412776"/>
            <a:ext cx="1540764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 rot="1113970">
            <a:off x="7440246" y="3101973"/>
            <a:ext cx="1656184" cy="562094"/>
          </a:xfrm>
          <a:prstGeom prst="ellipse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rgbClr val="FFFF00"/>
                </a:solidFill>
              </a:rPr>
              <a:t>Zeus</a:t>
            </a:r>
            <a:endParaRPr lang="cs-CZ" sz="2400" b="1" i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6713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658635">
            <a:off x="-147577" y="4878616"/>
            <a:ext cx="9295138" cy="1249849"/>
          </a:xfrm>
          <a:solidFill>
            <a:schemeClr val="bg1"/>
          </a:solidFill>
        </p:spPr>
        <p:txBody>
          <a:bodyPr/>
          <a:lstStyle/>
          <a:p>
            <a:pPr algn="l"/>
            <a:r>
              <a:rPr lang="cs-CZ" sz="3600" b="0" i="1" dirty="0">
                <a:solidFill>
                  <a:schemeClr val="tx1"/>
                </a:solidFill>
              </a:rPr>
              <a:t>Eduard Petiška, Staré řecké báje a pověsti</a:t>
            </a:r>
            <a:r>
              <a:rPr lang="cs-CZ" sz="3600" b="0" i="1" dirty="0">
                <a:solidFill>
                  <a:srgbClr val="00B050"/>
                </a:solidFill>
              </a:rPr>
              <a:t/>
            </a:r>
            <a:br>
              <a:rPr lang="cs-CZ" sz="3600" b="0" i="1" dirty="0">
                <a:solidFill>
                  <a:srgbClr val="00B050"/>
                </a:solidFill>
              </a:rPr>
            </a:br>
            <a:endParaRPr lang="cs-CZ" sz="3600" b="0" i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404664"/>
            <a:ext cx="8280920" cy="3960440"/>
          </a:xfrm>
        </p:spPr>
        <p:txBody>
          <a:bodyPr>
            <a:noAutofit/>
          </a:bodyPr>
          <a:lstStyle/>
          <a:p>
            <a:r>
              <a:rPr lang="cs-CZ" sz="4000" b="1" i="1" dirty="0" smtClean="0">
                <a:solidFill>
                  <a:schemeClr val="accent6">
                    <a:lumMod val="75000"/>
                  </a:schemeClr>
                </a:solidFill>
              </a:rPr>
              <a:t>Nejznámější zpracování řeckých pověstí o tom, jak si lidé v dávných dobách vysvětlovali původ rostlin, věcí, dění ve světě či v přírodě, najdeme v knize:</a:t>
            </a:r>
          </a:p>
        </p:txBody>
      </p:sp>
      <p:sp>
        <p:nvSpPr>
          <p:cNvPr id="4" name="TextovéPole 3"/>
          <p:cNvSpPr txBox="1"/>
          <p:nvPr/>
        </p:nvSpPr>
        <p:spPr>
          <a:xfrm rot="20978895">
            <a:off x="4562063" y="3564513"/>
            <a:ext cx="56243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8"/>
            <a:r>
              <a:rPr lang="cs-CZ" sz="3600" b="1" i="1" dirty="0">
                <a:solidFill>
                  <a:srgbClr val="FFFF00"/>
                </a:solidFill>
              </a:rPr>
              <a:t>připisovali je bohům</a:t>
            </a:r>
          </a:p>
          <a:p>
            <a:endParaRPr lang="cs-CZ" sz="3600" dirty="0"/>
          </a:p>
        </p:txBody>
      </p:sp>
      <p:sp>
        <p:nvSpPr>
          <p:cNvPr id="5" name="Zahnutá šipka doprava 4"/>
          <p:cNvSpPr/>
          <p:nvPr/>
        </p:nvSpPr>
        <p:spPr>
          <a:xfrm rot="9497761">
            <a:off x="7813217" y="1584648"/>
            <a:ext cx="735073" cy="1703276"/>
          </a:xfrm>
          <a:prstGeom prst="curved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300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085184"/>
            <a:ext cx="9144000" cy="1772816"/>
          </a:xfrm>
        </p:spPr>
        <p:txBody>
          <a:bodyPr/>
          <a:lstStyle/>
          <a:p>
            <a:r>
              <a:rPr lang="cs-CZ" sz="3200" i="1" dirty="0">
                <a:solidFill>
                  <a:srgbClr val="FFFF00"/>
                </a:solidFill>
              </a:rPr>
              <a:t>Porovnej </a:t>
            </a:r>
            <a:r>
              <a:rPr lang="cs-CZ" sz="3200" i="1" dirty="0" smtClean="0">
                <a:solidFill>
                  <a:srgbClr val="FFFF00"/>
                </a:solidFill>
              </a:rPr>
              <a:t>zpracování téhož námětu Eduardem Petiškou a Jiří Žáčkem.</a:t>
            </a:r>
            <a:br>
              <a:rPr lang="cs-CZ" sz="3200" i="1" dirty="0" smtClean="0">
                <a:solidFill>
                  <a:srgbClr val="FFFF00"/>
                </a:solidFill>
              </a:rPr>
            </a:br>
            <a:r>
              <a:rPr lang="cs-CZ" sz="3200" i="1" dirty="0" smtClean="0">
                <a:solidFill>
                  <a:srgbClr val="FFFF00"/>
                </a:solidFill>
              </a:rPr>
              <a:t> Vyhledej znaky pověsti, urči její druh:</a:t>
            </a:r>
            <a:endParaRPr lang="cs-CZ" sz="3200" i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88640"/>
            <a:ext cx="9144000" cy="5256584"/>
          </a:xfrm>
        </p:spPr>
        <p:txBody>
          <a:bodyPr>
            <a:normAutofit/>
          </a:bodyPr>
          <a:lstStyle/>
          <a:p>
            <a:r>
              <a:rPr lang="cs-CZ" sz="2800" b="1" i="1" dirty="0" smtClean="0">
                <a:solidFill>
                  <a:schemeClr val="accent5">
                    <a:lumMod val="75000"/>
                  </a:schemeClr>
                </a:solidFill>
              </a:rPr>
              <a:t>Eduard Petiška, </a:t>
            </a:r>
            <a:r>
              <a:rPr lang="cs-CZ" sz="2800" b="1" i="1" dirty="0" err="1" smtClean="0">
                <a:solidFill>
                  <a:schemeClr val="accent5">
                    <a:lumMod val="75000"/>
                  </a:schemeClr>
                </a:solidFill>
              </a:rPr>
              <a:t>Daidalos</a:t>
            </a:r>
            <a:r>
              <a:rPr lang="cs-CZ" sz="2800" b="1" i="1" dirty="0" smtClean="0">
                <a:solidFill>
                  <a:schemeClr val="accent5">
                    <a:lumMod val="75000"/>
                  </a:schemeClr>
                </a:solidFill>
              </a:rPr>
              <a:t> a Ikaros (úryvky)</a:t>
            </a:r>
          </a:p>
          <a:p>
            <a:r>
              <a:rPr lang="cs-CZ" sz="2800" b="1" i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i="1" dirty="0" smtClean="0">
                <a:solidFill>
                  <a:schemeClr val="tx1"/>
                </a:solidFill>
              </a:rPr>
              <a:t>V těch dávných a dávných dobách nebylo v Athénách ani v celém Řecku většího umělce nad </a:t>
            </a:r>
            <a:r>
              <a:rPr lang="cs-CZ" sz="2400" i="1" dirty="0" err="1" smtClean="0">
                <a:solidFill>
                  <a:schemeClr val="tx1"/>
                </a:solidFill>
              </a:rPr>
              <a:t>Daidala</a:t>
            </a:r>
            <a:r>
              <a:rPr lang="cs-CZ" sz="2400" i="1" dirty="0" smtClean="0">
                <a:solidFill>
                  <a:schemeClr val="tx1"/>
                </a:solidFill>
              </a:rPr>
              <a:t>. Byl stavitelem i sochařem a dovedl podivuhodně zpracovávat kov i dřevo. Kdo spatřil jeho stavby, byl na pochybách, zda je to dílo člověka, nebo nesmrtelného boha. O jeho sochách se říkalo, že žijí jako lidé.</a:t>
            </a:r>
          </a:p>
          <a:p>
            <a:r>
              <a:rPr lang="cs-CZ" sz="2400" i="1" dirty="0" smtClean="0">
                <a:solidFill>
                  <a:schemeClr val="tx1"/>
                </a:solidFill>
              </a:rPr>
              <a:t>Žádný koráb se neodvažoval odvézt z ostrova někoho, komu král nedovolil odplout.</a:t>
            </a:r>
          </a:p>
          <a:p>
            <a:r>
              <a:rPr lang="cs-CZ" sz="2400" i="1" dirty="0" smtClean="0">
                <a:solidFill>
                  <a:schemeClr val="tx1"/>
                </a:solidFill>
              </a:rPr>
              <a:t>Vznesl se výš a výš a byl by se samou radostí z té výšky dal do zpěvu. Přiblížil se k  zářícímu spřežení slunečního boha tak blízko, že mohl obdivovat jeho zlatý vůz.</a:t>
            </a:r>
          </a:p>
          <a:p>
            <a:endParaRPr lang="cs-CZ" sz="2400" i="1" dirty="0" smtClean="0">
              <a:solidFill>
                <a:schemeClr val="tx1"/>
              </a:solidFill>
            </a:endParaRPr>
          </a:p>
          <a:p>
            <a:endParaRPr lang="cs-CZ" sz="2400" i="1" dirty="0">
              <a:solidFill>
                <a:schemeClr val="tx1"/>
              </a:solidFill>
            </a:endParaRPr>
          </a:p>
          <a:p>
            <a:endParaRPr lang="cs-CZ" sz="2800" b="1" i="1" dirty="0" smtClean="0">
              <a:solidFill>
                <a:schemeClr val="accent5">
                  <a:lumMod val="75000"/>
                </a:schemeClr>
              </a:solidFill>
            </a:endParaRPr>
          </a:p>
          <a:p>
            <a:pPr lvl="7"/>
            <a:endParaRPr lang="cs-CZ" sz="2000" b="1" i="1" dirty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sz="2800" i="1" dirty="0" smtClean="0">
              <a:solidFill>
                <a:schemeClr val="accent5">
                  <a:lumMod val="75000"/>
                </a:schemeClr>
              </a:solidFill>
            </a:endParaRPr>
          </a:p>
          <a:p>
            <a:endParaRPr lang="cs-CZ" sz="2800" b="1" i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619672" y="4365104"/>
            <a:ext cx="914400" cy="91440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3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619672" y="2972747"/>
            <a:ext cx="914400" cy="91440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2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619672" y="1196752"/>
            <a:ext cx="914400" cy="91440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Tlačítko akce: Zpět nebo Předchozí 3">
            <a:hlinkClick r:id="rId2" action="ppaction://hlinksldjump" highlightClick="1"/>
          </p:cNvPr>
          <p:cNvSpPr/>
          <p:nvPr/>
        </p:nvSpPr>
        <p:spPr>
          <a:xfrm>
            <a:off x="827584" y="5969316"/>
            <a:ext cx="360040" cy="340004"/>
          </a:xfrm>
          <a:prstGeom prst="actionButtonBackPrevio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104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339774"/>
            <a:ext cx="8712967" cy="5832648"/>
          </a:xfrm>
        </p:spPr>
        <p:txBody>
          <a:bodyPr>
            <a:noAutofit/>
          </a:bodyPr>
          <a:lstStyle/>
          <a:p>
            <a:r>
              <a:rPr lang="cs-CZ" sz="2800" i="1" dirty="0" smtClean="0">
                <a:solidFill>
                  <a:schemeClr val="tx1"/>
                </a:solidFill>
              </a:rPr>
              <a:t>Volné nitě a peří, které už nic nedrželo pohromadě, propustily vzduch. Ikaros mál ještě jednou holými pažemi a zřítil se s výkřikem do  mořských hlubin. Voda umlčela jeho ústa a jiskřící hřebeny vln si podávaly hrst bílého peří.</a:t>
            </a:r>
          </a:p>
          <a:p>
            <a:r>
              <a:rPr lang="cs-CZ" sz="2800" i="1" dirty="0" smtClean="0">
                <a:solidFill>
                  <a:schemeClr val="tx1"/>
                </a:solidFill>
              </a:rPr>
              <a:t>Pod hvězdnou oblohou vyhloubil </a:t>
            </a:r>
            <a:r>
              <a:rPr lang="cs-CZ" sz="2800" i="1" dirty="0" err="1">
                <a:solidFill>
                  <a:schemeClr val="tx1"/>
                </a:solidFill>
              </a:rPr>
              <a:t>D</a:t>
            </a:r>
            <a:r>
              <a:rPr lang="cs-CZ" sz="2800" i="1" dirty="0" err="1" smtClean="0">
                <a:solidFill>
                  <a:schemeClr val="tx1"/>
                </a:solidFill>
              </a:rPr>
              <a:t>aidalos</a:t>
            </a:r>
            <a:r>
              <a:rPr lang="cs-CZ" sz="2800" i="1" dirty="0" smtClean="0">
                <a:solidFill>
                  <a:schemeClr val="tx1"/>
                </a:solidFill>
              </a:rPr>
              <a:t> Ikarovi hrob. Na čerstvě navršený rov slétl osamělý pták. To čejka odložila na chvíli svou plachost a křikem připomínala </a:t>
            </a:r>
            <a:r>
              <a:rPr lang="cs-CZ" sz="2800" i="1" dirty="0" err="1" smtClean="0">
                <a:solidFill>
                  <a:schemeClr val="tx1"/>
                </a:solidFill>
              </a:rPr>
              <a:t>Daidalovi</a:t>
            </a:r>
            <a:r>
              <a:rPr lang="cs-CZ" sz="2800" i="1" dirty="0" smtClean="0">
                <a:solidFill>
                  <a:schemeClr val="tx1"/>
                </a:solidFill>
              </a:rPr>
              <a:t> jeho dávný čin.</a:t>
            </a:r>
          </a:p>
          <a:p>
            <a:r>
              <a:rPr lang="cs-CZ" sz="2800" i="1" dirty="0" smtClean="0">
                <a:solidFill>
                  <a:schemeClr val="tx1"/>
                </a:solidFill>
              </a:rPr>
              <a:t>Ostrov, kde pochoval syna, připomíná podnes svým jménem Ikarův osud. Říká se mu </a:t>
            </a:r>
            <a:r>
              <a:rPr lang="cs-CZ" sz="2800" i="1" dirty="0" err="1" smtClean="0">
                <a:solidFill>
                  <a:schemeClr val="tx1"/>
                </a:solidFill>
              </a:rPr>
              <a:t>Ikaria</a:t>
            </a:r>
            <a:r>
              <a:rPr lang="cs-CZ" sz="2800" i="1" dirty="0" smtClean="0">
                <a:solidFill>
                  <a:schemeClr val="tx1"/>
                </a:solidFill>
              </a:rPr>
              <a:t>. </a:t>
            </a:r>
            <a:endParaRPr lang="cs-CZ" sz="2800" i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297247" y="5583280"/>
            <a:ext cx="95770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i="1" dirty="0" smtClean="0">
                <a:solidFill>
                  <a:srgbClr val="FFFF00"/>
                </a:solidFill>
              </a:rPr>
              <a:t>Porovnej závěr obou zpracování.</a:t>
            </a:r>
          </a:p>
          <a:p>
            <a:pPr algn="r"/>
            <a:r>
              <a:rPr lang="cs-CZ" sz="3600" i="1" dirty="0" smtClean="0">
                <a:solidFill>
                  <a:srgbClr val="FFFF00"/>
                </a:solidFill>
              </a:rPr>
              <a:t>Jak pověst vysvětluje jméno ostrova </a:t>
            </a:r>
            <a:r>
              <a:rPr lang="cs-CZ" sz="3600" i="1" dirty="0" err="1" smtClean="0">
                <a:solidFill>
                  <a:srgbClr val="FFFF00"/>
                </a:solidFill>
              </a:rPr>
              <a:t>Ikaria</a:t>
            </a:r>
            <a:r>
              <a:rPr lang="cs-CZ" sz="3600" i="1" dirty="0">
                <a:solidFill>
                  <a:srgbClr val="FFFF00"/>
                </a:solidFill>
              </a:rPr>
              <a:t>?</a:t>
            </a:r>
          </a:p>
        </p:txBody>
      </p:sp>
      <p:sp>
        <p:nvSpPr>
          <p:cNvPr id="5" name="Ovál 4"/>
          <p:cNvSpPr/>
          <p:nvPr/>
        </p:nvSpPr>
        <p:spPr>
          <a:xfrm>
            <a:off x="1691680" y="1196752"/>
            <a:ext cx="914400" cy="91440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4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835696" y="2950096"/>
            <a:ext cx="914400" cy="91440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5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1835696" y="4657412"/>
            <a:ext cx="914400" cy="914400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6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" name="Tlačítko akce: Zpět nebo Předchozí 1">
            <a:hlinkClick r:id="rId2" action="ppaction://hlinksldjump" highlightClick="1"/>
          </p:cNvPr>
          <p:cNvSpPr/>
          <p:nvPr/>
        </p:nvSpPr>
        <p:spPr>
          <a:xfrm>
            <a:off x="899592" y="5733256"/>
            <a:ext cx="295308" cy="360040"/>
          </a:xfrm>
          <a:prstGeom prst="actionButtonBackPreviou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536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19414" cy="1224136"/>
          </a:xfrm>
          <a:solidFill>
            <a:srgbClr val="FFFF99"/>
          </a:solidFill>
          <a:ln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pPr marL="0" indent="0" algn="ctr">
              <a:buNone/>
            </a:pPr>
            <a:r>
              <a:rPr lang="cs-CZ" sz="2400" i="1" dirty="0" smtClean="0"/>
              <a:t>Jiří Žáček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 smtClean="0"/>
              <a:t>Jarmareční píseň na počest prvních vzduchoplavců</a:t>
            </a:r>
            <a:br>
              <a:rPr lang="cs-CZ" sz="2400" i="1" dirty="0" smtClean="0"/>
            </a:br>
            <a:r>
              <a:rPr lang="cs-CZ" sz="2400" i="1" dirty="0" smtClean="0"/>
              <a:t>(úryvky</a:t>
            </a:r>
            <a:r>
              <a:rPr lang="cs-CZ" sz="2800" i="1" dirty="0" smtClean="0"/>
              <a:t>)</a:t>
            </a:r>
            <a:endParaRPr lang="cs-CZ" sz="2800" i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1340768"/>
            <a:ext cx="8532440" cy="5517232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sz="2200" dirty="0" err="1" smtClean="0"/>
              <a:t>Daidalos</a:t>
            </a:r>
            <a:r>
              <a:rPr lang="cs-CZ" sz="2200" dirty="0" smtClean="0"/>
              <a:t> byl všeumělec		Kdyby aspoň žuchnul na zem -  </a:t>
            </a:r>
          </a:p>
          <a:p>
            <a:pPr algn="l"/>
            <a:r>
              <a:rPr lang="cs-CZ" sz="2200" dirty="0" smtClean="0"/>
              <a:t>v starověké Krétě,		on však skončil v moři.</a:t>
            </a:r>
          </a:p>
          <a:p>
            <a:pPr algn="l"/>
            <a:r>
              <a:rPr lang="cs-CZ" sz="2200" dirty="0" smtClean="0"/>
              <a:t>vynalézal ve dne v noci, 	Utopil se jako kotě *)</a:t>
            </a:r>
          </a:p>
          <a:p>
            <a:pPr algn="l"/>
            <a:r>
              <a:rPr lang="cs-CZ" sz="2200" dirty="0" smtClean="0"/>
              <a:t>bádal v zimě v létě.		k </a:t>
            </a:r>
            <a:r>
              <a:rPr lang="cs-CZ" sz="2200" dirty="0" err="1" smtClean="0"/>
              <a:t>Daidalovu</a:t>
            </a:r>
            <a:r>
              <a:rPr lang="cs-CZ" sz="2200" dirty="0" smtClean="0"/>
              <a:t> hoři.</a:t>
            </a:r>
          </a:p>
          <a:p>
            <a:pPr algn="l"/>
            <a:r>
              <a:rPr lang="cs-CZ" sz="2200" dirty="0" smtClean="0"/>
              <a:t>           ______</a:t>
            </a:r>
          </a:p>
          <a:p>
            <a:pPr algn="l"/>
            <a:r>
              <a:rPr lang="cs-CZ" sz="2200" dirty="0" err="1" smtClean="0"/>
              <a:t>Minos</a:t>
            </a:r>
            <a:r>
              <a:rPr lang="cs-CZ" sz="2200" dirty="0" smtClean="0"/>
              <a:t> král mu řekl: </a:t>
            </a:r>
            <a:r>
              <a:rPr lang="cs-CZ" sz="2200" dirty="0" err="1" smtClean="0"/>
              <a:t>Tůdle</a:t>
            </a:r>
            <a:r>
              <a:rPr lang="cs-CZ" sz="2200" dirty="0" smtClean="0"/>
              <a:t>! 	A tím končí tragédie</a:t>
            </a:r>
          </a:p>
          <a:p>
            <a:pPr algn="l"/>
            <a:r>
              <a:rPr lang="cs-CZ" sz="2200" dirty="0" smtClean="0"/>
              <a:t>Utrpěl bych ztrátu!		z hlubin dávnověku.</a:t>
            </a:r>
          </a:p>
          <a:p>
            <a:pPr algn="l"/>
            <a:r>
              <a:rPr lang="cs-CZ" sz="2200" dirty="0" smtClean="0"/>
              <a:t>Mělo by to zhoubný dopad 	Pokloňme se </a:t>
            </a:r>
            <a:r>
              <a:rPr lang="cs-CZ" sz="2200" dirty="0" err="1" smtClean="0"/>
              <a:t>Daidalovi</a:t>
            </a:r>
            <a:r>
              <a:rPr lang="cs-CZ" sz="2200" dirty="0"/>
              <a:t>,</a:t>
            </a:r>
            <a:endParaRPr lang="cs-CZ" sz="2200" dirty="0" smtClean="0"/>
          </a:p>
          <a:p>
            <a:pPr algn="l"/>
            <a:r>
              <a:rPr lang="cs-CZ" sz="2200" dirty="0"/>
              <a:t>n</a:t>
            </a:r>
            <a:r>
              <a:rPr lang="cs-CZ" sz="2200" dirty="0" smtClean="0"/>
              <a:t>a obranu státu.		odvážnému Řeku!</a:t>
            </a:r>
          </a:p>
          <a:p>
            <a:pPr algn="l"/>
            <a:r>
              <a:rPr lang="cs-CZ" sz="2200" dirty="0"/>
              <a:t> </a:t>
            </a:r>
            <a:r>
              <a:rPr lang="cs-CZ" sz="2200" dirty="0" smtClean="0"/>
              <a:t>          ______</a:t>
            </a:r>
          </a:p>
          <a:p>
            <a:pPr algn="l"/>
            <a:r>
              <a:rPr lang="cs-CZ" sz="2200" dirty="0" smtClean="0"/>
              <a:t>Třeba se chtěl trochu ohřát,	*) Nebojte se, neutonul,</a:t>
            </a:r>
          </a:p>
          <a:p>
            <a:pPr algn="l"/>
            <a:r>
              <a:rPr lang="cs-CZ" sz="2200" dirty="0" smtClean="0"/>
              <a:t>Možná trpěl mrazem – 		vesele si žije - </a:t>
            </a:r>
          </a:p>
          <a:p>
            <a:pPr algn="l"/>
            <a:r>
              <a:rPr lang="cs-CZ" sz="2200" dirty="0"/>
              <a:t>s</a:t>
            </a:r>
            <a:r>
              <a:rPr lang="cs-CZ" sz="2200" dirty="0" smtClean="0"/>
              <a:t>lunce křídla roztavilo, 		ale to by potom byla</a:t>
            </a:r>
          </a:p>
          <a:p>
            <a:pPr algn="l"/>
            <a:r>
              <a:rPr lang="cs-CZ" sz="2200" dirty="0" smtClean="0"/>
              <a:t>žuchnul rovnou na zem.		houby tragédie.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pic>
        <p:nvPicPr>
          <p:cNvPr id="4" name="Picture 2" descr="C:\Users\homolova\AppData\Local\Microsoft\Windows\Temporary Internet Files\Content.IE5\PSBFHVVI\MC9002304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0426" y="1719008"/>
            <a:ext cx="2339753" cy="5160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833588" y="1607971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6" name="Ovál 5"/>
          <p:cNvSpPr/>
          <p:nvPr/>
        </p:nvSpPr>
        <p:spPr>
          <a:xfrm>
            <a:off x="864384" y="364502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7" name="Ovál 6"/>
          <p:cNvSpPr/>
          <p:nvPr/>
        </p:nvSpPr>
        <p:spPr>
          <a:xfrm>
            <a:off x="870762" y="531891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8" name="Ovál 7"/>
          <p:cNvSpPr/>
          <p:nvPr/>
        </p:nvSpPr>
        <p:spPr>
          <a:xfrm>
            <a:off x="4644008" y="171900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9" name="Ovál 8"/>
          <p:cNvSpPr/>
          <p:nvPr/>
        </p:nvSpPr>
        <p:spPr>
          <a:xfrm>
            <a:off x="4644008" y="344005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10" name="Ovál 9"/>
          <p:cNvSpPr/>
          <p:nvPr/>
        </p:nvSpPr>
        <p:spPr>
          <a:xfrm>
            <a:off x="4655139" y="534806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6</a:t>
            </a:r>
            <a:endParaRPr lang="cs-CZ" sz="3200" dirty="0"/>
          </a:p>
        </p:txBody>
      </p:sp>
      <p:sp>
        <p:nvSpPr>
          <p:cNvPr id="11" name="Tlačítko akce: Domů 10">
            <a:hlinkClick r:id="" action="ppaction://hlinkshowjump?jump=lastslideviewed" highlightClick="1"/>
          </p:cNvPr>
          <p:cNvSpPr/>
          <p:nvPr/>
        </p:nvSpPr>
        <p:spPr>
          <a:xfrm>
            <a:off x="6156176" y="6262464"/>
            <a:ext cx="360040" cy="406896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237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80112" y="27725"/>
            <a:ext cx="3384375" cy="764704"/>
          </a:xfrm>
          <a:solidFill>
            <a:schemeClr val="accent5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/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Řešení: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5349" y="692696"/>
            <a:ext cx="8964488" cy="5949280"/>
          </a:xfrm>
        </p:spPr>
        <p:txBody>
          <a:bodyPr>
            <a:noAutofit/>
          </a:bodyPr>
          <a:lstStyle/>
          <a:p>
            <a:pPr algn="l"/>
            <a:r>
              <a:rPr lang="cs-CZ" sz="3300" b="1" i="1" dirty="0" err="1" smtClean="0"/>
              <a:t>Petiškovo</a:t>
            </a:r>
            <a:r>
              <a:rPr lang="cs-CZ" sz="3300" b="1" i="1" dirty="0" smtClean="0"/>
              <a:t> zpracování převypravuje pověst </a:t>
            </a:r>
            <a:r>
              <a:rPr lang="cs-CZ" sz="3300" b="1" i="1" dirty="0" smtClean="0">
                <a:solidFill>
                  <a:srgbClr val="C00000"/>
                </a:solidFill>
              </a:rPr>
              <a:t>v próze</a:t>
            </a:r>
            <a:r>
              <a:rPr lang="cs-CZ" sz="3300" b="1" i="1" dirty="0" smtClean="0"/>
              <a:t>, Žáčkovo </a:t>
            </a:r>
            <a:r>
              <a:rPr lang="cs-CZ" sz="3300" b="1" i="1" dirty="0" smtClean="0">
                <a:solidFill>
                  <a:srgbClr val="C00000"/>
                </a:solidFill>
              </a:rPr>
              <a:t>ve verších</a:t>
            </a:r>
            <a:r>
              <a:rPr lang="cs-CZ" sz="3300" b="1" i="1" dirty="0" smtClean="0"/>
              <a:t>. Žáček používá </a:t>
            </a:r>
            <a:r>
              <a:rPr lang="cs-CZ" sz="3300" b="1" i="1" dirty="0" smtClean="0">
                <a:solidFill>
                  <a:srgbClr val="C00000"/>
                </a:solidFill>
              </a:rPr>
              <a:t>hovorový jazyk</a:t>
            </a:r>
            <a:r>
              <a:rPr lang="cs-CZ" sz="3300" b="1" i="1" dirty="0" smtClean="0"/>
              <a:t>, v jeho textu nacházíme rovněž </a:t>
            </a:r>
            <a:r>
              <a:rPr lang="cs-CZ" sz="3300" b="1" i="1" dirty="0" smtClean="0">
                <a:solidFill>
                  <a:srgbClr val="C00000"/>
                </a:solidFill>
              </a:rPr>
              <a:t>slovní humor </a:t>
            </a:r>
            <a:r>
              <a:rPr lang="cs-CZ" sz="3300" b="1" i="1" dirty="0" smtClean="0"/>
              <a:t>a </a:t>
            </a:r>
            <a:r>
              <a:rPr lang="cs-CZ" sz="3300" b="1" i="1" dirty="0" smtClean="0">
                <a:solidFill>
                  <a:srgbClr val="C00000"/>
                </a:solidFill>
              </a:rPr>
              <a:t>prvky parodie</a:t>
            </a:r>
            <a:r>
              <a:rPr lang="cs-CZ" sz="3300" b="1" i="1" dirty="0" smtClean="0"/>
              <a:t>. Znaky pověsti jsou zachovány: </a:t>
            </a:r>
            <a:r>
              <a:rPr lang="cs-CZ" sz="3300" b="1" i="1" dirty="0" smtClean="0">
                <a:solidFill>
                  <a:srgbClr val="C00000"/>
                </a:solidFill>
              </a:rPr>
              <a:t>jména, místa, čas</a:t>
            </a:r>
            <a:r>
              <a:rPr lang="cs-CZ" sz="3300" b="1" i="1" dirty="0" smtClean="0"/>
              <a:t>. Druh: </a:t>
            </a:r>
            <a:r>
              <a:rPr lang="cs-CZ" sz="3300" b="1" i="1" dirty="0" smtClean="0">
                <a:solidFill>
                  <a:srgbClr val="C00000"/>
                </a:solidFill>
              </a:rPr>
              <a:t>národní, hrdinská, pověst o původu jména</a:t>
            </a:r>
            <a:r>
              <a:rPr lang="cs-CZ" sz="3300" b="1" i="1" dirty="0" smtClean="0"/>
              <a:t> (ostrov </a:t>
            </a:r>
            <a:r>
              <a:rPr lang="cs-CZ" sz="3300" b="1" i="1" dirty="0" err="1" smtClean="0"/>
              <a:t>Ikaria</a:t>
            </a:r>
            <a:r>
              <a:rPr lang="cs-CZ" sz="3300" b="1" i="1" dirty="0" smtClean="0"/>
              <a:t> podle hrdiny pověsti Ikara). Závěr se liší u Žáčkova zpracování tím, že </a:t>
            </a:r>
            <a:r>
              <a:rPr lang="cs-CZ" sz="3300" b="1" i="1" dirty="0" smtClean="0">
                <a:solidFill>
                  <a:srgbClr val="C00000"/>
                </a:solidFill>
              </a:rPr>
              <a:t>zpochybňuje tragickou smrt Ikara</a:t>
            </a:r>
            <a:r>
              <a:rPr lang="cs-CZ" sz="3300" b="1" dirty="0" smtClean="0"/>
              <a:t>, </a:t>
            </a:r>
            <a:r>
              <a:rPr lang="cs-CZ" sz="3300" b="1" i="1" dirty="0" smtClean="0"/>
              <a:t>ale nakonec se vrací k závěru původnímu. Petiška </a:t>
            </a:r>
            <a:r>
              <a:rPr lang="cs-CZ" sz="3300" b="1" i="1" dirty="0" smtClean="0">
                <a:solidFill>
                  <a:srgbClr val="C00000"/>
                </a:solidFill>
              </a:rPr>
              <a:t>vysvětluje původ názvu </a:t>
            </a:r>
            <a:r>
              <a:rPr lang="cs-CZ" sz="3300" b="1" i="1" dirty="0" smtClean="0"/>
              <a:t>ostrova</a:t>
            </a:r>
            <a:r>
              <a:rPr lang="cs-CZ" sz="3400" b="1" i="1" dirty="0" smtClean="0"/>
              <a:t>.</a:t>
            </a:r>
            <a:endParaRPr lang="cs-CZ" sz="3400" b="1" i="1" dirty="0"/>
          </a:p>
        </p:txBody>
      </p:sp>
    </p:spTree>
    <p:extLst>
      <p:ext uri="{BB962C8B-B14F-4D97-AF65-F5344CB8AC3E}">
        <p14:creationId xmlns:p14="http://schemas.microsoft.com/office/powerpoint/2010/main" val="2176731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75855" y="5949280"/>
            <a:ext cx="5852281" cy="908720"/>
          </a:xfrm>
          <a:solidFill>
            <a:srgbClr val="FFFF00"/>
          </a:solidFill>
        </p:spPr>
        <p:txBody>
          <a:bodyPr/>
          <a:lstStyle/>
          <a:p>
            <a:r>
              <a:rPr lang="cs-CZ" sz="4800" i="1" dirty="0"/>
              <a:t>Význam pověstí:</a:t>
            </a:r>
            <a:br>
              <a:rPr lang="cs-CZ" sz="4800" i="1" dirty="0"/>
            </a:br>
            <a:endParaRPr lang="cs-CZ" sz="48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6632"/>
            <a:ext cx="8784976" cy="5832648"/>
          </a:xfrm>
        </p:spPr>
        <p:txBody>
          <a:bodyPr>
            <a:noAutofit/>
          </a:bodyPr>
          <a:lstStyle/>
          <a:p>
            <a:r>
              <a:rPr lang="cs-CZ" sz="3300" b="1" i="1" dirty="0" smtClean="0">
                <a:solidFill>
                  <a:srgbClr val="C00000"/>
                </a:solidFill>
              </a:rPr>
              <a:t>Porovnáváme představy dřívějších lidí o životě  se svými znalostmi</a:t>
            </a:r>
          </a:p>
          <a:p>
            <a:r>
              <a:rPr lang="cs-CZ" sz="3300" b="1" i="1" dirty="0" smtClean="0">
                <a:solidFill>
                  <a:srgbClr val="C00000"/>
                </a:solidFill>
              </a:rPr>
              <a:t>Porovnáváme jejich chování, řešení problémů se současným životem</a:t>
            </a:r>
          </a:p>
          <a:p>
            <a:r>
              <a:rPr lang="cs-CZ" sz="3300" b="1" i="1" dirty="0" smtClean="0">
                <a:solidFill>
                  <a:srgbClr val="C00000"/>
                </a:solidFill>
              </a:rPr>
              <a:t>Obdivujeme vůli a odvahu lidí, hodnoty, které vytvořili, jejich objevy… </a:t>
            </a:r>
          </a:p>
          <a:p>
            <a:r>
              <a:rPr lang="cs-CZ" sz="3300" b="1" i="1" dirty="0" smtClean="0">
                <a:solidFill>
                  <a:srgbClr val="C00000"/>
                </a:solidFill>
              </a:rPr>
              <a:t>Mohou </a:t>
            </a:r>
            <a:r>
              <a:rPr lang="cs-CZ" sz="3300" b="1" i="1" dirty="0">
                <a:solidFill>
                  <a:srgbClr val="C00000"/>
                </a:solidFill>
              </a:rPr>
              <a:t>se nám stát průvodci </a:t>
            </a:r>
            <a:r>
              <a:rPr lang="cs-CZ" sz="3300" b="1" i="1" dirty="0" smtClean="0">
                <a:solidFill>
                  <a:srgbClr val="C00000"/>
                </a:solidFill>
              </a:rPr>
              <a:t>životem (za své jednání neseme odpovědnost: vina a trest, svědomí, spravedlivá odplata…) </a:t>
            </a:r>
          </a:p>
          <a:p>
            <a:r>
              <a:rPr lang="cs-CZ" sz="3300" b="1" i="1" dirty="0" smtClean="0">
                <a:solidFill>
                  <a:srgbClr val="C00000"/>
                </a:solidFill>
              </a:rPr>
              <a:t>Mohou inspirovat </a:t>
            </a:r>
            <a:r>
              <a:rPr lang="cs-CZ" sz="3300" b="1" i="1" dirty="0" smtClean="0">
                <a:solidFill>
                  <a:srgbClr val="C00000"/>
                </a:solidFill>
              </a:rPr>
              <a:t>(a </a:t>
            </a:r>
            <a:r>
              <a:rPr lang="cs-CZ" sz="3300" b="1" i="1" dirty="0" smtClean="0">
                <a:solidFill>
                  <a:srgbClr val="C00000"/>
                </a:solidFill>
              </a:rPr>
              <a:t>stále inspirují)</a:t>
            </a:r>
            <a:endParaRPr lang="cs-CZ" sz="33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0891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157192"/>
            <a:ext cx="8424936" cy="1584176"/>
          </a:xfrm>
        </p:spPr>
        <p:txBody>
          <a:bodyPr/>
          <a:lstStyle/>
          <a:p>
            <a:r>
              <a:rPr lang="cs-CZ" sz="4000" i="1" dirty="0" smtClean="0">
                <a:solidFill>
                  <a:srgbClr val="FFFF00"/>
                </a:solidFill>
              </a:rPr>
              <a:t>Pověsti vždy inspirovaly umělce v různých oblastech umění:</a:t>
            </a:r>
            <a:endParaRPr lang="cs-CZ" sz="4000" i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88640"/>
            <a:ext cx="9144000" cy="4968552"/>
          </a:xfrm>
        </p:spPr>
        <p:txBody>
          <a:bodyPr>
            <a:normAutofit fontScale="92500"/>
          </a:bodyPr>
          <a:lstStyle/>
          <a:p>
            <a:pPr algn="ctr"/>
            <a:r>
              <a:rPr lang="cs-CZ" sz="3900" b="1" i="1" dirty="0" smtClean="0">
                <a:solidFill>
                  <a:schemeClr val="accent5">
                    <a:lumMod val="50000"/>
                  </a:schemeClr>
                </a:solidFill>
              </a:rPr>
              <a:t>Příklady :</a:t>
            </a:r>
          </a:p>
          <a:p>
            <a:r>
              <a:rPr lang="cs-CZ" sz="3500" b="1" i="1" dirty="0" smtClean="0">
                <a:solidFill>
                  <a:srgbClr val="C00000"/>
                </a:solidFill>
              </a:rPr>
              <a:t>Literatura: </a:t>
            </a:r>
            <a:r>
              <a:rPr lang="cs-CZ" sz="3500" dirty="0" smtClean="0"/>
              <a:t>Aristofanes, Goethe, </a:t>
            </a:r>
            <a:r>
              <a:rPr lang="cs-CZ" sz="3500" dirty="0"/>
              <a:t>Homér, </a:t>
            </a:r>
            <a:r>
              <a:rPr lang="cs-CZ" sz="3500" dirty="0" smtClean="0"/>
              <a:t>Ovidius, Jiří Žáček (řecké pověsti)</a:t>
            </a:r>
          </a:p>
          <a:p>
            <a:r>
              <a:rPr lang="cs-CZ" sz="3500" b="1" i="1" dirty="0" smtClean="0">
                <a:solidFill>
                  <a:srgbClr val="C00000"/>
                </a:solidFill>
              </a:rPr>
              <a:t>Hudba:</a:t>
            </a:r>
            <a:r>
              <a:rPr lang="cs-CZ" sz="3500" dirty="0" smtClean="0"/>
              <a:t> Bedřich Smetana (české pověsti)</a:t>
            </a:r>
          </a:p>
          <a:p>
            <a:r>
              <a:rPr lang="cs-CZ" sz="3500" b="1" i="1" dirty="0" smtClean="0">
                <a:solidFill>
                  <a:srgbClr val="C00000"/>
                </a:solidFill>
              </a:rPr>
              <a:t>Malířství: </a:t>
            </a:r>
            <a:r>
              <a:rPr lang="cs-CZ" sz="3500" dirty="0" smtClean="0"/>
              <a:t>Peter Paul </a:t>
            </a:r>
            <a:r>
              <a:rPr lang="cs-CZ" sz="3500" dirty="0" err="1" smtClean="0"/>
              <a:t>Rubens</a:t>
            </a:r>
            <a:r>
              <a:rPr lang="cs-CZ" sz="3500" dirty="0" smtClean="0"/>
              <a:t> (řecké pověsti)</a:t>
            </a:r>
          </a:p>
          <a:p>
            <a:r>
              <a:rPr lang="cs-CZ" sz="3500" b="1" i="1" dirty="0" smtClean="0">
                <a:solidFill>
                  <a:srgbClr val="C00000"/>
                </a:solidFill>
              </a:rPr>
              <a:t>Sochařství:</a:t>
            </a:r>
            <a:r>
              <a:rPr lang="cs-CZ" sz="3500" dirty="0" smtClean="0"/>
              <a:t> </a:t>
            </a:r>
            <a:r>
              <a:rPr lang="cs-CZ" sz="3500" dirty="0" err="1" smtClean="0"/>
              <a:t>Feidias</a:t>
            </a:r>
            <a:r>
              <a:rPr lang="cs-CZ" sz="3500" dirty="0" smtClean="0"/>
              <a:t> </a:t>
            </a:r>
            <a:r>
              <a:rPr lang="cs-CZ" sz="3500" dirty="0"/>
              <a:t>(řecké pověsti</a:t>
            </a:r>
            <a:r>
              <a:rPr lang="cs-CZ" sz="3500" dirty="0" smtClean="0"/>
              <a:t>)</a:t>
            </a:r>
          </a:p>
          <a:p>
            <a:endParaRPr lang="cs-CZ" sz="3500" b="1" i="1" dirty="0" smtClean="0">
              <a:solidFill>
                <a:srgbClr val="FFFF00"/>
              </a:solidFill>
            </a:endParaRPr>
          </a:p>
          <a:p>
            <a:r>
              <a:rPr lang="cs-CZ" sz="3500" b="1" i="1" dirty="0" smtClean="0">
                <a:solidFill>
                  <a:srgbClr val="FF3300"/>
                </a:solidFill>
              </a:rPr>
              <a:t>Vyhledejte další díla inspirovaná pověstmi!</a:t>
            </a:r>
            <a:endParaRPr lang="cs-CZ" sz="3500" b="1" i="1" dirty="0">
              <a:solidFill>
                <a:srgbClr val="FF3300"/>
              </a:solidFill>
            </a:endParaRPr>
          </a:p>
          <a:p>
            <a:endParaRPr lang="cs-CZ" sz="3200" dirty="0"/>
          </a:p>
        </p:txBody>
      </p:sp>
      <p:pic>
        <p:nvPicPr>
          <p:cNvPr id="1026" name="Picture 2" descr="C:\Users\homolova\AppData\Local\Microsoft\Windows\Temporary Internet Files\Content.IE5\O4PZIY3K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62743">
            <a:off x="7233889" y="3548481"/>
            <a:ext cx="1128704" cy="929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6435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5157192"/>
            <a:ext cx="6512511" cy="1143000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99592" y="764704"/>
            <a:ext cx="7272808" cy="4824536"/>
          </a:xfrm>
        </p:spPr>
        <p:txBody>
          <a:bodyPr>
            <a:normAutofit/>
          </a:bodyPr>
          <a:lstStyle/>
          <a:p>
            <a:r>
              <a:rPr lang="cs-CZ" sz="2400" b="1" i="1" dirty="0">
                <a:solidFill>
                  <a:schemeClr val="tx1"/>
                </a:solidFill>
              </a:rPr>
              <a:t>PETIŠKA, Eduard. Staré řecké báje a pověsti. Praha: Ottovo nakladatelství, s. r. o., 2006, ISBN 80-7360-489-2</a:t>
            </a:r>
            <a:r>
              <a:rPr lang="cs-CZ" sz="2400" b="1" i="1" dirty="0" smtClean="0">
                <a:solidFill>
                  <a:schemeClr val="tx1"/>
                </a:solidFill>
              </a:rPr>
              <a:t>.</a:t>
            </a:r>
          </a:p>
          <a:p>
            <a:endParaRPr lang="cs-CZ" sz="2400" b="1" i="1" dirty="0">
              <a:solidFill>
                <a:schemeClr val="tx1"/>
              </a:solidFill>
            </a:endParaRPr>
          </a:p>
          <a:p>
            <a:r>
              <a:rPr lang="cs-CZ" sz="2400" b="1" i="1" dirty="0" smtClean="0">
                <a:solidFill>
                  <a:schemeClr val="tx1"/>
                </a:solidFill>
              </a:rPr>
              <a:t>ŠTĚPÁN</a:t>
            </a:r>
            <a:r>
              <a:rPr lang="cs-CZ" sz="2400" b="1" i="1" dirty="0">
                <a:solidFill>
                  <a:schemeClr val="tx1"/>
                </a:solidFill>
              </a:rPr>
              <a:t>, Ludvík. Čítanka plná humoru. Liberec: Dialog, 2003, ISBN 80-86218-92-9</a:t>
            </a:r>
            <a:r>
              <a:rPr lang="cs-CZ" sz="2400" b="1" i="1" dirty="0" smtClean="0">
                <a:solidFill>
                  <a:schemeClr val="tx1"/>
                </a:solidFill>
              </a:rPr>
              <a:t>.</a:t>
            </a:r>
          </a:p>
          <a:p>
            <a:pPr marL="45720" indent="0">
              <a:buNone/>
            </a:pPr>
            <a:endParaRPr lang="cs-CZ" sz="2400" b="1" i="1" dirty="0">
              <a:solidFill>
                <a:schemeClr val="tx1"/>
              </a:solidFill>
            </a:endParaRPr>
          </a:p>
          <a:p>
            <a:r>
              <a:rPr lang="cs-CZ" sz="2400" b="1" i="1" dirty="0" smtClean="0">
                <a:solidFill>
                  <a:schemeClr val="tx1"/>
                </a:solidFill>
              </a:rPr>
              <a:t> </a:t>
            </a:r>
            <a:r>
              <a:rPr lang="cs-CZ" sz="2400" b="1" i="1" dirty="0">
                <a:solidFill>
                  <a:schemeClr val="tx1"/>
                </a:solidFill>
              </a:rPr>
              <a:t>www.office.microsoft.com</a:t>
            </a:r>
          </a:p>
          <a:p>
            <a:endParaRPr lang="cs-CZ" sz="2400" b="1" i="1" dirty="0">
              <a:solidFill>
                <a:schemeClr val="tx1"/>
              </a:solidFill>
            </a:endParaRPr>
          </a:p>
          <a:p>
            <a:r>
              <a:rPr lang="cs-CZ" sz="2400" b="1" i="1" dirty="0">
                <a:solidFill>
                  <a:schemeClr val="tx1"/>
                </a:solidFill>
              </a:rPr>
              <a:t>Obrázky z galerie Klipart</a:t>
            </a:r>
          </a:p>
          <a:p>
            <a:endParaRPr lang="cs-CZ" sz="2400" b="1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513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458</TotalTime>
  <Words>755</Words>
  <Application>Microsoft Office PowerPoint</Application>
  <PresentationFormat>Předvádění na obrazovce (4:3)</PresentationFormat>
  <Paragraphs>107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Prezentace aplikace PowerPoint</vt:lpstr>
      <vt:lpstr>Pověst</vt:lpstr>
      <vt:lpstr>Co je pověst?</vt:lpstr>
      <vt:lpstr>Druhy pověstí: </vt:lpstr>
      <vt:lpstr>Znaky pověstí: </vt:lpstr>
      <vt:lpstr>Eduard Petiška, Staré řecké báje a pověsti </vt:lpstr>
      <vt:lpstr>Porovnej zpracování téhož námětu Eduardem Petiškou a Jiří Žáčkem.  Vyhledej znaky pověsti, urči její druh:</vt:lpstr>
      <vt:lpstr>Prezentace aplikace PowerPoint</vt:lpstr>
      <vt:lpstr>Jiří Žáček Jarmareční píseň na počest prvních vzduchoplavců (úryvky)</vt:lpstr>
      <vt:lpstr>Řešení:</vt:lpstr>
      <vt:lpstr>Význam pověstí: </vt:lpstr>
      <vt:lpstr>Pověsti vždy inspirovaly umělce v různých oblastech umění: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Jiřina Homolová</dc:creator>
  <cp:lastModifiedBy>Jiřina Homolová</cp:lastModifiedBy>
  <cp:revision>59</cp:revision>
  <dcterms:created xsi:type="dcterms:W3CDTF">2012-11-12T10:59:42Z</dcterms:created>
  <dcterms:modified xsi:type="dcterms:W3CDTF">2013-02-27T09:46:08Z</dcterms:modified>
</cp:coreProperties>
</file>