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8" r:id="rId2"/>
    <p:sldId id="256" r:id="rId3"/>
    <p:sldId id="259" r:id="rId4"/>
    <p:sldId id="260" r:id="rId5"/>
    <p:sldId id="266" r:id="rId6"/>
    <p:sldId id="267" r:id="rId7"/>
    <p:sldId id="268" r:id="rId8"/>
    <p:sldId id="270" r:id="rId9"/>
    <p:sldId id="261" r:id="rId10"/>
    <p:sldId id="272" r:id="rId11"/>
    <p:sldId id="274" r:id="rId12"/>
    <p:sldId id="262" r:id="rId13"/>
    <p:sldId id="264" r:id="rId14"/>
    <p:sldId id="273" r:id="rId15"/>
    <p:sldId id="271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5810"/>
    <a:srgbClr val="F41C9D"/>
    <a:srgbClr val="F41C5A"/>
    <a:srgbClr val="282183"/>
    <a:srgbClr val="CCFF99"/>
    <a:srgbClr val="3C752F"/>
    <a:srgbClr val="402714"/>
    <a:srgbClr val="EECE86"/>
    <a:srgbClr val="E8BD5E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7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7E22DA-181A-4578-B38B-02D67BC288F8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4C918A-683D-40E6-9B60-97AAE2423C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96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4C918A-683D-40E6-9B60-97AAE2423C4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764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3C1E1F8-20E7-4A73-A0D0-3F883FD93F4D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DD25422-4338-4413-8927-FC646EE5C56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920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639204"/>
              </p:ext>
            </p:extLst>
          </p:nvPr>
        </p:nvGraphicFramePr>
        <p:xfrm>
          <a:off x="1524000" y="980726"/>
          <a:ext cx="6720408" cy="40281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1358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1358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/>
                        <a:t>Mgr. Jiřina Homolová</a:t>
                      </a:r>
                      <a:endParaRPr lang="cs-CZ" dirty="0"/>
                    </a:p>
                  </a:txBody>
                  <a:tcPr anchor="ctr"/>
                </a:tc>
              </a:tr>
              <a:tr h="71385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 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VY_32_Inovace_12.2.8</a:t>
                      </a:r>
                    </a:p>
                    <a:p>
                      <a:pPr algn="l"/>
                      <a:r>
                        <a:rPr lang="cs-CZ" dirty="0" smtClean="0"/>
                        <a:t>Pověst 2</a:t>
                      </a:r>
                      <a:endParaRPr lang="cs-CZ" dirty="0"/>
                    </a:p>
                  </a:txBody>
                  <a:tcPr anchor="ctr"/>
                </a:tc>
              </a:tr>
              <a:tr h="747843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Český jazyk 6. ročník</a:t>
                      </a:r>
                    </a:p>
                    <a:p>
                      <a:pPr algn="l"/>
                      <a:endParaRPr lang="cs-CZ" dirty="0"/>
                    </a:p>
                  </a:txBody>
                  <a:tcPr anchor="ctr"/>
                </a:tc>
              </a:tr>
              <a:tr h="41358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325721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/>
                        <a:t>Materiál je určen žákům 6. ročníku. Je zaměřen na práci s textem a místopisné určení některých národních pověstí (A. Jirásek, Staré pověsti české). Obsahuje animace.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96752"/>
            <a:ext cx="1043608" cy="144032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1495597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rot="730248">
            <a:off x="-108983" y="1506423"/>
            <a:ext cx="9109429" cy="2332988"/>
          </a:xfrm>
        </p:spPr>
        <p:txBody>
          <a:bodyPr>
            <a:noAutofit/>
          </a:bodyPr>
          <a:lstStyle/>
          <a:p>
            <a:pPr marL="685800" indent="-685800">
              <a:buFont typeface="Trebuchet MS" pitchFamily="34" charset="0"/>
              <a:buChar char="*"/>
            </a:pPr>
            <a:r>
              <a:rPr lang="cs-CZ" sz="4800" b="1" i="1" dirty="0" smtClean="0">
                <a:solidFill>
                  <a:srgbClr val="002060"/>
                </a:solidFill>
              </a:rPr>
              <a:t>Nejznámější české pověsti</a:t>
            </a:r>
          </a:p>
          <a:p>
            <a:pPr marL="685800" indent="-685800">
              <a:buFont typeface="Trebuchet MS" pitchFamily="34" charset="0"/>
              <a:buChar char="*"/>
            </a:pPr>
            <a:r>
              <a:rPr lang="cs-CZ" sz="4800" b="1" i="1" dirty="0" smtClean="0">
                <a:solidFill>
                  <a:srgbClr val="002060"/>
                </a:solidFill>
              </a:rPr>
              <a:t>Kde se odehrávaly?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797152"/>
            <a:ext cx="8208913" cy="1656184"/>
          </a:xfrm>
        </p:spPr>
        <p:txBody>
          <a:bodyPr/>
          <a:lstStyle/>
          <a:p>
            <a:pPr algn="r">
              <a:buFont typeface="Trebuchet MS" pitchFamily="34" charset="0"/>
              <a:buChar char="*"/>
            </a:pPr>
            <a:r>
              <a:rPr lang="cs-CZ" sz="8000" i="1" dirty="0" smtClean="0">
                <a:solidFill>
                  <a:srgbClr val="C00000"/>
                </a:solidFill>
              </a:rPr>
              <a:t>Pověst 2</a:t>
            </a:r>
            <a:endParaRPr lang="cs-CZ" sz="8000" i="1" dirty="0">
              <a:solidFill>
                <a:srgbClr val="C00000"/>
              </a:solidFill>
            </a:endParaRPr>
          </a:p>
        </p:txBody>
      </p:sp>
      <p:pic>
        <p:nvPicPr>
          <p:cNvPr id="5" name="Picture 4" descr="C:\Users\homolova\AppData\Local\Microsoft\Windows\Temporary Internet Files\Content.IE5\PSBFHVVI\MC900441734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1554">
            <a:off x="7130997" y="659406"/>
            <a:ext cx="1146949" cy="1146949"/>
          </a:xfrm>
          <a:prstGeom prst="rect">
            <a:avLst/>
          </a:prstGeom>
          <a:solidFill>
            <a:srgbClr val="EECE86"/>
          </a:solidFill>
          <a:ln>
            <a:noFill/>
          </a:ln>
        </p:spPr>
      </p:pic>
      <p:pic>
        <p:nvPicPr>
          <p:cNvPr id="6" name="Picture 8" descr="C:\Users\homolova\AppData\Local\Microsoft\Windows\Temporary Internet Files\Content.IE5\50RHYVP1\MC9002309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64" y="4149080"/>
            <a:ext cx="1356976" cy="1908011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350071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5229200"/>
            <a:ext cx="7344816" cy="1484784"/>
          </a:xfrm>
        </p:spPr>
        <p:txBody>
          <a:bodyPr/>
          <a:lstStyle/>
          <a:p>
            <a:r>
              <a:rPr lang="cs-CZ" sz="4000" i="1" dirty="0" smtClean="0">
                <a:solidFill>
                  <a:schemeClr val="accent2">
                    <a:lumMod val="50000"/>
                  </a:schemeClr>
                </a:solidFill>
              </a:rPr>
              <a:t>Opakujeme:</a:t>
            </a:r>
            <a:br>
              <a:rPr lang="cs-CZ" sz="4000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4000" i="1" dirty="0" smtClean="0">
                <a:solidFill>
                  <a:schemeClr val="accent2">
                    <a:lumMod val="50000"/>
                  </a:schemeClr>
                </a:solidFill>
              </a:rPr>
              <a:t>Co </a:t>
            </a:r>
            <a:r>
              <a:rPr lang="cs-CZ" sz="4000" i="1" dirty="0">
                <a:solidFill>
                  <a:schemeClr val="accent2">
                    <a:lumMod val="50000"/>
                  </a:schemeClr>
                </a:solidFill>
              </a:rPr>
              <a:t>už víme o pověstech?</a:t>
            </a:r>
            <a:r>
              <a:rPr lang="cs-CZ" i="1" dirty="0"/>
              <a:t/>
            </a:r>
            <a:br>
              <a:rPr lang="cs-CZ" i="1" dirty="0"/>
            </a:br>
            <a:r>
              <a:rPr lang="cs-CZ" i="1" dirty="0"/>
              <a:t/>
            </a:r>
            <a:br>
              <a:rPr lang="cs-CZ" i="1" dirty="0"/>
            </a:b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9108504" cy="6120680"/>
          </a:xfrm>
        </p:spPr>
        <p:txBody>
          <a:bodyPr>
            <a:normAutofit fontScale="92500" lnSpcReduction="10000"/>
          </a:bodyPr>
          <a:lstStyle/>
          <a:p>
            <a:r>
              <a:rPr lang="cs-CZ" sz="2800" i="1" dirty="0" smtClean="0">
                <a:solidFill>
                  <a:srgbClr val="00B050"/>
                </a:solidFill>
              </a:rPr>
              <a:t>1</a:t>
            </a:r>
            <a:r>
              <a:rPr lang="cs-CZ" sz="2600" i="1" dirty="0" smtClean="0">
                <a:solidFill>
                  <a:srgbClr val="00B050"/>
                </a:solidFill>
              </a:rPr>
              <a:t>. </a:t>
            </a:r>
            <a:r>
              <a:rPr lang="cs-CZ" sz="2600" b="1" i="1" dirty="0" smtClean="0">
                <a:solidFill>
                  <a:srgbClr val="00B050"/>
                </a:solidFill>
              </a:rPr>
              <a:t>Pověst je</a:t>
            </a:r>
          </a:p>
          <a:p>
            <a:r>
              <a:rPr lang="cs-CZ" sz="2600" i="1" dirty="0" smtClean="0"/>
              <a:t>vyprávění o dávných časech, ale nevyskytují se v něm nadpřirozené bytosti</a:t>
            </a:r>
          </a:p>
          <a:p>
            <a:r>
              <a:rPr lang="cs-CZ" sz="2600" i="1" dirty="0" smtClean="0"/>
              <a:t>vyprávění o dávných časech, někdy  se v něm vyskytují nadpřirozené bytosti</a:t>
            </a:r>
          </a:p>
          <a:p>
            <a:r>
              <a:rPr lang="cs-CZ" sz="2600" i="1" dirty="0" smtClean="0">
                <a:solidFill>
                  <a:srgbClr val="00B050"/>
                </a:solidFill>
              </a:rPr>
              <a:t>2. </a:t>
            </a:r>
            <a:r>
              <a:rPr lang="cs-CZ" sz="2600" b="1" i="1" dirty="0" smtClean="0">
                <a:solidFill>
                  <a:srgbClr val="00B050"/>
                </a:solidFill>
              </a:rPr>
              <a:t>Pověst se</a:t>
            </a:r>
          </a:p>
          <a:p>
            <a:r>
              <a:rPr lang="cs-CZ" sz="2600" i="1" dirty="0"/>
              <a:t>v</a:t>
            </a:r>
            <a:r>
              <a:rPr lang="cs-CZ" sz="2600" i="1" dirty="0" smtClean="0"/>
              <a:t>ztahuje k určitému místu, osobě, časovému úseku</a:t>
            </a:r>
          </a:p>
          <a:p>
            <a:r>
              <a:rPr lang="cs-CZ" sz="2600" i="1" dirty="0"/>
              <a:t>v</a:t>
            </a:r>
            <a:r>
              <a:rPr lang="cs-CZ" sz="2600" i="1" dirty="0" smtClean="0"/>
              <a:t>ztahuje k vymyšlenému místu, čas není určen</a:t>
            </a:r>
          </a:p>
          <a:p>
            <a:r>
              <a:rPr lang="cs-CZ" sz="2600" i="1" dirty="0" smtClean="0">
                <a:solidFill>
                  <a:srgbClr val="00B050"/>
                </a:solidFill>
              </a:rPr>
              <a:t>3. </a:t>
            </a:r>
            <a:r>
              <a:rPr lang="cs-CZ" sz="2600" b="1" i="1" dirty="0" smtClean="0">
                <a:solidFill>
                  <a:srgbClr val="00B050"/>
                </a:solidFill>
              </a:rPr>
              <a:t>V řeckých pověstech</a:t>
            </a:r>
          </a:p>
          <a:p>
            <a:r>
              <a:rPr lang="cs-CZ" sz="2600" i="1" dirty="0"/>
              <a:t>j</a:t>
            </a:r>
            <a:r>
              <a:rPr lang="cs-CZ" sz="2600" i="1" dirty="0" smtClean="0"/>
              <a:t>e vyprávění založeno na existenci bohů</a:t>
            </a:r>
          </a:p>
          <a:p>
            <a:r>
              <a:rPr lang="cs-CZ" sz="2600" i="1" dirty="0"/>
              <a:t>s</a:t>
            </a:r>
            <a:r>
              <a:rPr lang="cs-CZ" sz="2600" i="1" dirty="0" smtClean="0"/>
              <a:t>e bohové vůbec nevyskytují</a:t>
            </a:r>
          </a:p>
          <a:p>
            <a:r>
              <a:rPr lang="cs-CZ" sz="2600" i="1" dirty="0" smtClean="0">
                <a:solidFill>
                  <a:srgbClr val="00B050"/>
                </a:solidFill>
              </a:rPr>
              <a:t>4. </a:t>
            </a:r>
            <a:r>
              <a:rPr lang="cs-CZ" sz="2600" b="1" i="1" dirty="0" smtClean="0">
                <a:solidFill>
                  <a:srgbClr val="00B050"/>
                </a:solidFill>
              </a:rPr>
              <a:t>O nejstarších pověstech z našich zemí se dovídáme</a:t>
            </a:r>
          </a:p>
          <a:p>
            <a:r>
              <a:rPr lang="cs-CZ" sz="2600" i="1" dirty="0" smtClean="0"/>
              <a:t>z Dalimilovy kroniky</a:t>
            </a:r>
          </a:p>
          <a:p>
            <a:r>
              <a:rPr lang="cs-CZ" sz="2600" i="1" dirty="0" smtClean="0"/>
              <a:t>z Kosmovy kroniky</a:t>
            </a:r>
            <a:endParaRPr lang="cs-CZ" sz="2600" i="1" dirty="0"/>
          </a:p>
        </p:txBody>
      </p:sp>
      <p:pic>
        <p:nvPicPr>
          <p:cNvPr id="4" name="Picture 3" descr="C:\Users\homolova\AppData\Local\Microsoft\Windows\Temporary Internet Files\Content.IE5\PSBFHVVI\MC9002812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7319">
            <a:off x="7053337" y="2933901"/>
            <a:ext cx="1456082" cy="163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48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70" y="476672"/>
            <a:ext cx="9140730" cy="2391130"/>
          </a:xfrm>
        </p:spPr>
        <p:txBody>
          <a:bodyPr/>
          <a:lstStyle/>
          <a:p>
            <a:pPr algn="l"/>
            <a:r>
              <a:rPr lang="cs-CZ" sz="5400" i="1" dirty="0" smtClean="0">
                <a:solidFill>
                  <a:srgbClr val="00B050"/>
                </a:solidFill>
              </a:rPr>
              <a:t>Nejznámější zpracování českých pověstí najdeme v knize:</a:t>
            </a:r>
            <a:endParaRPr lang="cs-CZ" sz="5400" i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 rot="439571">
            <a:off x="126952" y="3555846"/>
            <a:ext cx="8924406" cy="2478477"/>
          </a:xfrm>
          <a:solidFill>
            <a:srgbClr val="CCFF99"/>
          </a:solidFill>
          <a:ln w="38100">
            <a:solidFill>
              <a:schemeClr val="tx1"/>
            </a:solidFill>
            <a:prstDash val="sysDash"/>
          </a:ln>
        </p:spPr>
        <p:txBody>
          <a:bodyPr>
            <a:noAutofit/>
          </a:bodyPr>
          <a:lstStyle/>
          <a:p>
            <a:pPr algn="ctr"/>
            <a:r>
              <a:rPr lang="cs-CZ" sz="6000" b="1" i="1" dirty="0" smtClean="0">
                <a:solidFill>
                  <a:schemeClr val="accent2">
                    <a:lumMod val="50000"/>
                  </a:schemeClr>
                </a:solidFill>
              </a:rPr>
              <a:t>Alois Jirásek,</a:t>
            </a:r>
          </a:p>
          <a:p>
            <a:pPr algn="ctr"/>
            <a:r>
              <a:rPr lang="cs-CZ" sz="7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92D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Staré pověsti české</a:t>
            </a:r>
            <a:endParaRPr lang="cs-CZ" sz="72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92D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sz="72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9" name="Picture 5" descr="C:\Users\homolova\AppData\Local\Microsoft\Windows\Temporary Internet Files\Content.IE5\PSBFHVVI\MM90039571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1718">
            <a:off x="5939914" y="2322651"/>
            <a:ext cx="2024157" cy="1672129"/>
          </a:xfrm>
          <a:prstGeom prst="rect">
            <a:avLst/>
          </a:prstGeom>
          <a:solidFill>
            <a:srgbClr val="C00000"/>
          </a:solidFill>
          <a:ln>
            <a:solidFill>
              <a:schemeClr val="accent2">
                <a:lumMod val="75000"/>
              </a:schemeClr>
            </a:solidFill>
          </a:ln>
          <a:extLst/>
        </p:spPr>
      </p:pic>
    </p:spTree>
    <p:extLst>
      <p:ext uri="{BB962C8B-B14F-4D97-AF65-F5344CB8AC3E}">
        <p14:creationId xmlns:p14="http://schemas.microsoft.com/office/powerpoint/2010/main" val="235950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796"/>
            <a:ext cx="9144000" cy="960721"/>
          </a:xfrm>
          <a:solidFill>
            <a:srgbClr val="CCFF99"/>
          </a:solidFill>
        </p:spPr>
        <p:txBody>
          <a:bodyPr/>
          <a:lstStyle/>
          <a:p>
            <a:pPr algn="l"/>
            <a:r>
              <a:rPr lang="cs-CZ" sz="2300" i="1" dirty="0" smtClean="0"/>
              <a:t>Přečtěte si několik ukázek z knihy </a:t>
            </a:r>
            <a:r>
              <a:rPr lang="cs-CZ" sz="2300" i="1" dirty="0" smtClean="0">
                <a:solidFill>
                  <a:schemeClr val="accent4">
                    <a:lumMod val="50000"/>
                  </a:schemeClr>
                </a:solidFill>
              </a:rPr>
              <a:t>Staré pověsti české</a:t>
            </a:r>
            <a:r>
              <a:rPr lang="cs-CZ" sz="2300" i="1" dirty="0"/>
              <a:t>.</a:t>
            </a:r>
            <a:r>
              <a:rPr lang="cs-CZ" sz="2300" i="1" dirty="0" smtClean="0"/>
              <a:t> Poznejte pověst. Doplňte vynechané jméno nebo název místa:</a:t>
            </a:r>
            <a:endParaRPr lang="cs-CZ" sz="2300" i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1052736"/>
            <a:ext cx="9144000" cy="5805264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/>
              <a:t>1. </a:t>
            </a:r>
            <a:r>
              <a:rPr lang="cs-CZ" sz="2400" b="1" i="1" dirty="0" smtClean="0">
                <a:solidFill>
                  <a:srgbClr val="C00000"/>
                </a:solidFill>
              </a:rPr>
              <a:t>Tu vojvoda Čech ukázal na vysokou horu, jež se před nimi modrala nad širým, rovinatým krajem, a děl:</a:t>
            </a:r>
          </a:p>
          <a:p>
            <a:pPr algn="l"/>
            <a:r>
              <a:rPr lang="cs-CZ" sz="2400" b="1" i="1" dirty="0" smtClean="0">
                <a:solidFill>
                  <a:srgbClr val="C00000"/>
                </a:solidFill>
              </a:rPr>
              <a:t>„Podejděme pod tuto horu, jež </a:t>
            </a:r>
            <a:r>
              <a:rPr lang="cs-CZ" sz="2400" b="1" i="1" dirty="0" err="1" smtClean="0">
                <a:solidFill>
                  <a:srgbClr val="C00000"/>
                </a:solidFill>
              </a:rPr>
              <a:t>slove</a:t>
            </a:r>
            <a:r>
              <a:rPr lang="cs-CZ" sz="2400" b="1" i="1" dirty="0" smtClean="0">
                <a:solidFill>
                  <a:srgbClr val="C00000"/>
                </a:solidFill>
              </a:rPr>
              <a:t> Říp. Vojvodové a starší rodu ohledali půdu vůkol a znamenali, že jest úrodná.</a:t>
            </a:r>
          </a:p>
          <a:p>
            <a:pPr algn="l"/>
            <a:endParaRPr lang="cs-CZ" sz="2400" b="1" i="1" dirty="0" smtClean="0">
              <a:solidFill>
                <a:srgbClr val="C00000"/>
              </a:solidFill>
            </a:endParaRPr>
          </a:p>
          <a:p>
            <a:pPr algn="l"/>
            <a:r>
              <a:rPr lang="cs-CZ" sz="2400" dirty="0" smtClean="0"/>
              <a:t>2. Jak se </a:t>
            </a:r>
            <a:r>
              <a:rPr lang="cs-CZ" sz="2400" dirty="0" err="1" smtClean="0"/>
              <a:t>rozednilo</a:t>
            </a:r>
            <a:r>
              <a:rPr lang="cs-CZ" sz="2400" dirty="0" smtClean="0"/>
              <a:t>, viděli v těch stranách černavé mraky pod zářícím nebem, to dým nemírného ohně, jejž vojvoda s čeledí svou zapálil. V těch místech Lech také zůstal a hned počal hrad stavěti, jejž velikými valy osypali a od toho kouření prý Kouřim nazvali.</a:t>
            </a:r>
          </a:p>
          <a:p>
            <a:pPr algn="l"/>
            <a:endParaRPr lang="cs-CZ" sz="3000" dirty="0" smtClean="0"/>
          </a:p>
          <a:p>
            <a:pPr algn="l"/>
            <a:r>
              <a:rPr lang="cs-CZ" sz="2400" dirty="0" smtClean="0"/>
              <a:t>3. </a:t>
            </a:r>
            <a:r>
              <a:rPr lang="cs-CZ" sz="2400" i="1" dirty="0" smtClean="0">
                <a:solidFill>
                  <a:srgbClr val="1A5810"/>
                </a:solidFill>
              </a:rPr>
              <a:t>Té studánce Jezerka říkali, hradu pak, že stál na vysoké skále, Vyšehrad. Hrad ten byl pak slavným a posvátným po všem českém plemeni a pověst o něm šla i do sousedních plemen a dál až do končin cizího jazyka. Na ten hrad slavně uvedli Kroka…</a:t>
            </a:r>
          </a:p>
          <a:p>
            <a:pPr algn="l"/>
            <a:endParaRPr lang="cs-CZ" i="1" dirty="0">
              <a:solidFill>
                <a:srgbClr val="1A5810"/>
              </a:solidFill>
            </a:endParaRPr>
          </a:p>
        </p:txBody>
      </p:sp>
      <p:sp>
        <p:nvSpPr>
          <p:cNvPr id="4" name="Vývojový diagram: spojnice 3"/>
          <p:cNvSpPr/>
          <p:nvPr/>
        </p:nvSpPr>
        <p:spPr>
          <a:xfrm>
            <a:off x="5436096" y="1813688"/>
            <a:ext cx="720080" cy="3413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7713775" y="4015649"/>
            <a:ext cx="1202432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898104" y="5661248"/>
            <a:ext cx="1490464" cy="43204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--------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9" name="Picture 5" descr="C:\Users\homolova\AppData\Local\Microsoft\Windows\Temporary Internet Files\Content.IE5\KAMMQ343\MP9004013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472849"/>
            <a:ext cx="1701944" cy="820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25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116632"/>
            <a:ext cx="8947628" cy="678569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/>
              <a:t>4. </a:t>
            </a:r>
            <a:r>
              <a:rPr lang="cs-CZ" sz="2400" b="1" i="1" dirty="0" smtClean="0"/>
              <a:t>Sem jednou zavedla sestru Kazi, jež přijela na </a:t>
            </a:r>
            <a:r>
              <a:rPr lang="cs-CZ" sz="2400" b="1" i="1" dirty="0" err="1" smtClean="0"/>
              <a:t>kročitém</a:t>
            </a:r>
            <a:r>
              <a:rPr lang="cs-CZ" sz="2400" b="1" i="1" dirty="0" smtClean="0"/>
              <a:t> koni z </a:t>
            </a:r>
            <a:r>
              <a:rPr lang="cs-CZ" sz="2400" b="1" i="1" dirty="0" err="1" smtClean="0"/>
              <a:t>Kazína</a:t>
            </a:r>
            <a:r>
              <a:rPr lang="cs-CZ" sz="2400" b="1" i="1" dirty="0" smtClean="0"/>
              <a:t> ji navštívit…</a:t>
            </a:r>
          </a:p>
          <a:p>
            <a:pPr algn="l"/>
            <a:endParaRPr lang="cs-CZ" sz="2400" b="1" i="1" dirty="0" smtClean="0"/>
          </a:p>
          <a:p>
            <a:pPr algn="l"/>
            <a:r>
              <a:rPr lang="cs-CZ" sz="2400" dirty="0" smtClean="0"/>
              <a:t>5. </a:t>
            </a:r>
            <a:r>
              <a:rPr lang="cs-CZ" sz="2400" b="1" dirty="0" smtClean="0">
                <a:solidFill>
                  <a:srgbClr val="C00000"/>
                </a:solidFill>
              </a:rPr>
              <a:t>Ctirad se zastavil a všichni naslouchali v úžasu. </a:t>
            </a:r>
          </a:p>
          <a:p>
            <a:pPr algn="l"/>
            <a:r>
              <a:rPr lang="cs-CZ" sz="2400" b="1" dirty="0" smtClean="0">
                <a:solidFill>
                  <a:srgbClr val="C00000"/>
                </a:solidFill>
              </a:rPr>
              <a:t>Nářek zněl opodál za skálou, pak náhle zmlkl…</a:t>
            </a:r>
          </a:p>
          <a:p>
            <a:pPr algn="l"/>
            <a:r>
              <a:rPr lang="cs-CZ" sz="2400" b="1" dirty="0" smtClean="0">
                <a:solidFill>
                  <a:srgbClr val="C00000"/>
                </a:solidFill>
              </a:rPr>
              <a:t>…pod dubem ležela dívka jménem Šárka provazem ke kmeni přivázaná. Zamlkla, zmožena voláním, žalem, a hlavu měla pochýlenu. Vlasy zpola rozpuštěné splývaly jí k ramenům, přes něž jí visel na řemeni lovecký roh…</a:t>
            </a:r>
          </a:p>
          <a:p>
            <a:pPr algn="l"/>
            <a:endParaRPr lang="cs-CZ" sz="2400" b="1" dirty="0" smtClean="0">
              <a:solidFill>
                <a:srgbClr val="C00000"/>
              </a:solidFill>
            </a:endParaRPr>
          </a:p>
          <a:p>
            <a:pPr algn="l"/>
            <a:r>
              <a:rPr lang="cs-CZ" sz="2400" dirty="0" smtClean="0"/>
              <a:t>6. </a:t>
            </a:r>
            <a:r>
              <a:rPr lang="cs-CZ" sz="2400" b="1" i="1" dirty="0" err="1" smtClean="0">
                <a:solidFill>
                  <a:srgbClr val="1A5810"/>
                </a:solidFill>
              </a:rPr>
              <a:t>Tlačiliť</a:t>
            </a:r>
            <a:r>
              <a:rPr lang="cs-CZ" sz="2400" b="1" i="1" dirty="0" smtClean="0">
                <a:solidFill>
                  <a:srgbClr val="1A5810"/>
                </a:solidFill>
              </a:rPr>
              <a:t> se všichni k věži Staroměstské  radnice, kdež byl ten div divoucí, nový orloj, o němž šly takové řeči…</a:t>
            </a:r>
          </a:p>
          <a:p>
            <a:pPr algn="l"/>
            <a:endParaRPr lang="cs-CZ" sz="2400" b="1" i="1" dirty="0" smtClean="0">
              <a:solidFill>
                <a:srgbClr val="1A5810"/>
              </a:solidFill>
            </a:endParaRPr>
          </a:p>
          <a:p>
            <a:pPr algn="l"/>
            <a:r>
              <a:rPr lang="cs-CZ" sz="2400" dirty="0" smtClean="0"/>
              <a:t>7. </a:t>
            </a:r>
            <a:r>
              <a:rPr lang="cs-CZ" sz="2400" b="1" dirty="0" smtClean="0">
                <a:solidFill>
                  <a:srgbClr val="402714"/>
                </a:solidFill>
              </a:rPr>
              <a:t>I krojem se různili. Nejnápadnější byly na něm žlutý roh a žluté nebo rudé kolo soukenné, jejž musili na plášti nositi. Žili v ponížení a jen ve svém Židovském  Městě…</a:t>
            </a:r>
          </a:p>
        </p:txBody>
      </p:sp>
      <p:sp>
        <p:nvSpPr>
          <p:cNvPr id="4" name="Ovál 3"/>
          <p:cNvSpPr/>
          <p:nvPr/>
        </p:nvSpPr>
        <p:spPr>
          <a:xfrm>
            <a:off x="4252053" y="5939862"/>
            <a:ext cx="1714872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4139952" y="4039388"/>
            <a:ext cx="2201196" cy="43314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------------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5074374" y="2175343"/>
            <a:ext cx="914400" cy="38444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1115616" y="404664"/>
            <a:ext cx="1074204" cy="50405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Picture 4" descr="C:\Users\homolova\AppData\Local\Microsoft\Windows\Temporary Internet Files\Content.IE5\PSBFHVVI\MC9001565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962828"/>
            <a:ext cx="1458797" cy="105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71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527" y="188640"/>
            <a:ext cx="8779211" cy="6669360"/>
          </a:xfrm>
        </p:spPr>
        <p:txBody>
          <a:bodyPr>
            <a:normAutofit/>
          </a:bodyPr>
          <a:lstStyle/>
          <a:p>
            <a:pPr algn="l"/>
            <a:r>
              <a:rPr lang="cs-CZ" sz="2400" dirty="0"/>
              <a:t>8. </a:t>
            </a:r>
            <a:r>
              <a:rPr lang="cs-CZ" sz="2400" b="1" i="1" dirty="0">
                <a:solidFill>
                  <a:srgbClr val="1A5810"/>
                </a:solidFill>
              </a:rPr>
              <a:t>Starobylý ten dům stál na Skalce na konci Dobytčího trhu, v nároží proti klášteru Na Slovanech….</a:t>
            </a:r>
          </a:p>
          <a:p>
            <a:pPr algn="l"/>
            <a:r>
              <a:rPr lang="cs-CZ" sz="2400" b="1" i="1" dirty="0">
                <a:solidFill>
                  <a:srgbClr val="1A5810"/>
                </a:solidFill>
              </a:rPr>
              <a:t>… a když se </a:t>
            </a:r>
            <a:r>
              <a:rPr lang="cs-CZ" sz="2400" b="1" i="1" dirty="0" smtClean="0">
                <a:solidFill>
                  <a:srgbClr val="1A5810"/>
                </a:solidFill>
              </a:rPr>
              <a:t>Faust </a:t>
            </a:r>
            <a:r>
              <a:rPr lang="cs-CZ" sz="2400" b="1" i="1" dirty="0">
                <a:solidFill>
                  <a:srgbClr val="1A5810"/>
                </a:solidFill>
              </a:rPr>
              <a:t>ještě bránil, vyrazil s ním ven, a ne dveřmi, ale přímo stropem…</a:t>
            </a:r>
          </a:p>
          <a:p>
            <a:pPr algn="l"/>
            <a:endParaRPr lang="cs-CZ" sz="2400" dirty="0">
              <a:solidFill>
                <a:srgbClr val="1A5810"/>
              </a:solidFill>
            </a:endParaRPr>
          </a:p>
          <a:p>
            <a:pPr algn="l"/>
            <a:r>
              <a:rPr lang="cs-CZ" sz="2400" dirty="0" smtClean="0"/>
              <a:t>9.</a:t>
            </a:r>
            <a:r>
              <a:rPr lang="cs-CZ" sz="3200" dirty="0" smtClean="0"/>
              <a:t> </a:t>
            </a:r>
            <a:r>
              <a:rPr lang="cs-CZ" sz="2400" b="1" i="1" dirty="0" smtClean="0"/>
              <a:t>Když naše vlast bude nejvíce sklíčena, přitrhnou od Blaníka svatováclavští rytíři na pomoc a sám svatý dědic české země je povede. </a:t>
            </a:r>
            <a:endParaRPr lang="cs-CZ" sz="2400" b="1" i="1" dirty="0"/>
          </a:p>
          <a:p>
            <a:pPr algn="l"/>
            <a:r>
              <a:rPr lang="cs-CZ" sz="2400" b="1" i="1" dirty="0" smtClean="0"/>
              <a:t>A tu jak pojede po Karlově  mostě, zakopne jeho </a:t>
            </a:r>
            <a:r>
              <a:rPr lang="cs-CZ" sz="2400" b="1" i="1" dirty="0" err="1" smtClean="0"/>
              <a:t>brůna</a:t>
            </a:r>
            <a:r>
              <a:rPr lang="cs-CZ" sz="2400" b="1" i="1" dirty="0" smtClean="0"/>
              <a:t> (bělouš) a vyrýpne kopytem z kamení Bruncvíkův meč. Toho se svatý Václav chopí  a v tuhé seči pak jím nad hlavou zatočí a zvolá.</a:t>
            </a:r>
          </a:p>
          <a:p>
            <a:pPr algn="l"/>
            <a:r>
              <a:rPr lang="cs-CZ" sz="2400" b="1" i="1" dirty="0" smtClean="0"/>
              <a:t>„Všem nepřátelům země české hlavy dolů!“</a:t>
            </a:r>
          </a:p>
          <a:p>
            <a:pPr algn="l"/>
            <a:r>
              <a:rPr lang="cs-CZ" sz="2400" b="1" i="1" dirty="0" smtClean="0"/>
              <a:t>Tak se stane a bude svatý pokoj v naší vlasti.</a:t>
            </a:r>
            <a:endParaRPr lang="cs-CZ" sz="2400" b="1" i="1" dirty="0"/>
          </a:p>
        </p:txBody>
      </p:sp>
      <p:sp>
        <p:nvSpPr>
          <p:cNvPr id="4" name="Ovál 3"/>
          <p:cNvSpPr/>
          <p:nvPr/>
        </p:nvSpPr>
        <p:spPr>
          <a:xfrm>
            <a:off x="3120866" y="3645024"/>
            <a:ext cx="1344666" cy="47982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323528" y="2852936"/>
            <a:ext cx="1224136" cy="43204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2051720" y="980728"/>
            <a:ext cx="1069146" cy="4661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9" name="Picture 5" descr="C:\Users\homolova\AppData\Local\Microsoft\Windows\Temporary Internet Files\Content.IE5\PSBFHVVI\MM90035447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812" y="1213803"/>
            <a:ext cx="2236126" cy="1395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homolova\AppData\Local\Microsoft\Windows\Temporary Internet Files\Content.IE5\QIUNKWJ1\MC9004159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8875" y="4383290"/>
            <a:ext cx="1093864" cy="247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5881872" y="4068522"/>
            <a:ext cx="1642456" cy="42142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----------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404234" y="4442538"/>
            <a:ext cx="1080120" cy="42119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------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4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15865" y="5830238"/>
            <a:ext cx="3128135" cy="1008112"/>
          </a:xfr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856984" cy="6336704"/>
          </a:xfrm>
        </p:spPr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282183"/>
                </a:solidFill>
              </a:rPr>
              <a:t>1. O Čechovi</a:t>
            </a:r>
          </a:p>
          <a:p>
            <a:pPr lvl="8"/>
            <a:r>
              <a:rPr lang="cs-CZ" sz="3600" b="1" i="1" dirty="0" smtClean="0">
                <a:solidFill>
                  <a:srgbClr val="282183"/>
                </a:solidFill>
              </a:rPr>
              <a:t>2. </a:t>
            </a:r>
            <a:r>
              <a:rPr lang="cs-CZ" sz="3600" b="1" i="1" dirty="0">
                <a:solidFill>
                  <a:srgbClr val="282183"/>
                </a:solidFill>
              </a:rPr>
              <a:t>O </a:t>
            </a:r>
            <a:r>
              <a:rPr lang="cs-CZ" sz="3600" b="1" i="1" dirty="0" smtClean="0">
                <a:solidFill>
                  <a:srgbClr val="282183"/>
                </a:solidFill>
              </a:rPr>
              <a:t>Čechovi</a:t>
            </a:r>
          </a:p>
          <a:p>
            <a:r>
              <a:rPr lang="cs-CZ" sz="3600" b="1" i="1" dirty="0" smtClean="0">
                <a:solidFill>
                  <a:srgbClr val="282183"/>
                </a:solidFill>
              </a:rPr>
              <a:t>3. O Krokovi a jeho dcerách</a:t>
            </a:r>
          </a:p>
          <a:p>
            <a:pPr lvl="8"/>
            <a:r>
              <a:rPr lang="cs-CZ" sz="3600" b="1" i="1" dirty="0" smtClean="0">
                <a:solidFill>
                  <a:srgbClr val="282183"/>
                </a:solidFill>
              </a:rPr>
              <a:t>4. </a:t>
            </a:r>
            <a:r>
              <a:rPr lang="cs-CZ" sz="3600" b="1" i="1" dirty="0">
                <a:solidFill>
                  <a:srgbClr val="282183"/>
                </a:solidFill>
              </a:rPr>
              <a:t>O </a:t>
            </a:r>
            <a:r>
              <a:rPr lang="cs-CZ" sz="3600" b="1" i="1" dirty="0" smtClean="0">
                <a:solidFill>
                  <a:srgbClr val="282183"/>
                </a:solidFill>
              </a:rPr>
              <a:t>Bivoji</a:t>
            </a:r>
          </a:p>
          <a:p>
            <a:r>
              <a:rPr lang="cs-CZ" sz="3600" b="1" i="1" dirty="0" smtClean="0">
                <a:solidFill>
                  <a:srgbClr val="282183"/>
                </a:solidFill>
              </a:rPr>
              <a:t>5. </a:t>
            </a:r>
            <a:r>
              <a:rPr lang="cs-CZ" sz="3600" b="1" i="1" dirty="0">
                <a:solidFill>
                  <a:srgbClr val="282183"/>
                </a:solidFill>
              </a:rPr>
              <a:t>Dívčí válka</a:t>
            </a:r>
            <a:endParaRPr lang="cs-CZ" sz="3600" b="1" i="1" dirty="0" smtClean="0">
              <a:solidFill>
                <a:srgbClr val="282183"/>
              </a:solidFill>
            </a:endParaRPr>
          </a:p>
          <a:p>
            <a:pPr lvl="8"/>
            <a:r>
              <a:rPr lang="cs-CZ" sz="3600" b="1" i="1" dirty="0" smtClean="0">
                <a:solidFill>
                  <a:srgbClr val="282183"/>
                </a:solidFill>
              </a:rPr>
              <a:t>6. Staroměstský orloj</a:t>
            </a:r>
          </a:p>
          <a:p>
            <a:r>
              <a:rPr lang="cs-CZ" sz="3600" b="1" i="1" dirty="0" smtClean="0">
                <a:solidFill>
                  <a:srgbClr val="282183"/>
                </a:solidFill>
              </a:rPr>
              <a:t>7. Ze Židovského Města</a:t>
            </a:r>
          </a:p>
          <a:p>
            <a:pPr lvl="8"/>
            <a:r>
              <a:rPr lang="cs-CZ" sz="3600" b="1" i="1" dirty="0" smtClean="0">
                <a:solidFill>
                  <a:srgbClr val="282183"/>
                </a:solidFill>
              </a:rPr>
              <a:t>8. Faustův dům</a:t>
            </a:r>
          </a:p>
          <a:p>
            <a:r>
              <a:rPr lang="cs-CZ" sz="3600" b="1" i="1" dirty="0" smtClean="0">
                <a:solidFill>
                  <a:srgbClr val="282183"/>
                </a:solidFill>
              </a:rPr>
              <a:t>9. O Bruncvíkovi</a:t>
            </a:r>
          </a:p>
          <a:p>
            <a:endParaRPr lang="cs-CZ" dirty="0">
              <a:solidFill>
                <a:srgbClr val="3C752F"/>
              </a:solidFill>
            </a:endParaRPr>
          </a:p>
          <a:p>
            <a:endParaRPr lang="cs-CZ" dirty="0" smtClean="0">
              <a:solidFill>
                <a:srgbClr val="3C752F"/>
              </a:solidFill>
            </a:endParaRPr>
          </a:p>
          <a:p>
            <a:endParaRPr lang="cs-CZ" dirty="0">
              <a:solidFill>
                <a:srgbClr val="3C752F"/>
              </a:solidFill>
            </a:endParaRPr>
          </a:p>
        </p:txBody>
      </p:sp>
      <p:pic>
        <p:nvPicPr>
          <p:cNvPr id="4" name="Picture 5" descr="C:\Users\homolova\AppData\Local\Microsoft\Windows\Temporary Internet Files\Content.IE5\O4PZIY3K\MP90044244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0952">
            <a:off x="6689445" y="1648025"/>
            <a:ext cx="2071876" cy="145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 rot="1002970">
            <a:off x="6026404" y="3033973"/>
            <a:ext cx="31286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>
                <a:solidFill>
                  <a:srgbClr val="002060"/>
                </a:solidFill>
              </a:rPr>
              <a:t>Staroměstský orloj</a:t>
            </a:r>
          </a:p>
        </p:txBody>
      </p:sp>
    </p:spTree>
    <p:extLst>
      <p:ext uri="{BB962C8B-B14F-4D97-AF65-F5344CB8AC3E}">
        <p14:creationId xmlns:p14="http://schemas.microsoft.com/office/powerpoint/2010/main" val="377739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55" y="162228"/>
            <a:ext cx="9144000" cy="570415"/>
          </a:xfrm>
          <a:solidFill>
            <a:schemeClr val="tx2">
              <a:lumMod val="25000"/>
              <a:lumOff val="75000"/>
            </a:schemeClr>
          </a:solidFill>
        </p:spPr>
        <p:txBody>
          <a:bodyPr/>
          <a:lstStyle/>
          <a:p>
            <a:pPr algn="ctr"/>
            <a:r>
              <a:rPr lang="cs-CZ" sz="2800" dirty="0" smtClean="0"/>
              <a:t>Přiřaďte pověst k místům, kde se příběh odehrává:</a:t>
            </a:r>
            <a:endParaRPr lang="cs-CZ" sz="2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1520" y="1481540"/>
            <a:ext cx="6996608" cy="5187819"/>
          </a:xfrm>
        </p:spPr>
        <p:txBody>
          <a:bodyPr>
            <a:normAutofit/>
          </a:bodyPr>
          <a:lstStyle/>
          <a:p>
            <a:pPr algn="l"/>
            <a:endParaRPr lang="cs-CZ" sz="2400" i="1" dirty="0" smtClean="0"/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i="1" dirty="0" smtClean="0"/>
              <a:t>O Čechovi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i="1" dirty="0" smtClean="0"/>
              <a:t>O Přemyslovi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i="1" dirty="0" smtClean="0"/>
              <a:t>Dívčí válka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i="1" dirty="0" smtClean="0"/>
              <a:t>Faustův dům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i="1" dirty="0" smtClean="0"/>
              <a:t>Staroměstský orloj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i="1" dirty="0" smtClean="0"/>
              <a:t>O Křesomyslu a Horymírovi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i="1" dirty="0" smtClean="0"/>
              <a:t>O Bivoji</a:t>
            </a:r>
            <a:endParaRPr lang="cs-CZ" sz="3200" i="1" dirty="0"/>
          </a:p>
          <a:p>
            <a:pPr algn="l"/>
            <a:endParaRPr lang="cs-CZ" sz="6200" dirty="0"/>
          </a:p>
        </p:txBody>
      </p:sp>
      <p:pic>
        <p:nvPicPr>
          <p:cNvPr id="4" name="Picture 2" descr="C:\Users\homolova\AppData\Local\Microsoft\Windows\Temporary Internet Files\Content.IE5\76OFUHCE\MP9004386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798937"/>
            <a:ext cx="2537316" cy="1693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molova\AppData\Local\Microsoft\Windows\Temporary Internet Files\Content.IE5\50RHYVP1\MP9004279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370" y="3717032"/>
            <a:ext cx="1400738" cy="209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molova\AppData\Local\Microsoft\Windows\Temporary Internet Files\Content.IE5\9S3725G8\MP90042795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3825">
            <a:off x="5843342" y="134499"/>
            <a:ext cx="3886988" cy="221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032347" y="2208834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0070C0"/>
                </a:solidFill>
              </a:rPr>
              <a:t>Pražský hrad</a:t>
            </a:r>
            <a:endParaRPr lang="cs-CZ" sz="2000" b="1" i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04724" y="5931988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chemeClr val="accent1">
                    <a:lumMod val="50000"/>
                  </a:schemeClr>
                </a:solidFill>
              </a:rPr>
              <a:t>Karlův most</a:t>
            </a:r>
            <a:endParaRPr lang="cs-CZ" sz="2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1328857">
            <a:off x="5788409" y="2008779"/>
            <a:ext cx="31838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00B0F0"/>
                </a:solidFill>
              </a:rPr>
              <a:t>Staroměstské náměstí</a:t>
            </a:r>
            <a:endParaRPr lang="cs-CZ" sz="2000" b="1" i="1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10989" y="2852936"/>
            <a:ext cx="387538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>
                <a:solidFill>
                  <a:srgbClr val="002060"/>
                </a:solidFill>
              </a:rPr>
              <a:t>Divoká Šárka</a:t>
            </a: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 smtClean="0">
                <a:solidFill>
                  <a:srgbClr val="002060"/>
                </a:solidFill>
              </a:rPr>
              <a:t>Stadice</a:t>
            </a:r>
            <a:endParaRPr lang="cs-CZ" sz="2400" b="1" i="1" dirty="0">
              <a:solidFill>
                <a:srgbClr val="002060"/>
              </a:solidFill>
            </a:endParaRP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 smtClean="0">
                <a:solidFill>
                  <a:srgbClr val="002060"/>
                </a:solidFill>
              </a:rPr>
              <a:t>Vyšehrad</a:t>
            </a:r>
            <a:endParaRPr lang="cs-CZ" sz="2400" b="1" i="1" dirty="0">
              <a:solidFill>
                <a:srgbClr val="002060"/>
              </a:solidFill>
            </a:endParaRP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>
                <a:solidFill>
                  <a:srgbClr val="002060"/>
                </a:solidFill>
              </a:rPr>
              <a:t>Karlův most</a:t>
            </a: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>
                <a:solidFill>
                  <a:srgbClr val="002060"/>
                </a:solidFill>
              </a:rPr>
              <a:t>Blaník</a:t>
            </a: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>
                <a:solidFill>
                  <a:srgbClr val="002060"/>
                </a:solidFill>
              </a:rPr>
              <a:t> Říp</a:t>
            </a: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>
                <a:solidFill>
                  <a:srgbClr val="002060"/>
                </a:solidFill>
              </a:rPr>
              <a:t>Vltava</a:t>
            </a: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>
                <a:solidFill>
                  <a:srgbClr val="002060"/>
                </a:solidFill>
              </a:rPr>
              <a:t> Neumětely</a:t>
            </a: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>
                <a:solidFill>
                  <a:srgbClr val="002060"/>
                </a:solidFill>
              </a:rPr>
              <a:t>Karlovo náměstí </a:t>
            </a:r>
          </a:p>
          <a:p>
            <a:pPr marL="342900" indent="-342900" algn="r">
              <a:buFont typeface="Wingdings" pitchFamily="2" charset="2"/>
              <a:buChar char="Ø"/>
            </a:pPr>
            <a:r>
              <a:rPr lang="cs-CZ" sz="2400" b="1" i="1" dirty="0">
                <a:solidFill>
                  <a:srgbClr val="002060"/>
                </a:solidFill>
              </a:rPr>
              <a:t>Staroměstské náměst</a:t>
            </a:r>
            <a:r>
              <a:rPr lang="cs-CZ" sz="2400" b="1" dirty="0">
                <a:solidFill>
                  <a:srgbClr val="002060"/>
                </a:solidFill>
              </a:rPr>
              <a:t>í</a:t>
            </a:r>
          </a:p>
          <a:p>
            <a:pPr marL="342900" indent="-342900" algn="r">
              <a:buFont typeface="Wingdings" pitchFamily="2" charset="2"/>
              <a:buChar char="Ø"/>
            </a:pPr>
            <a:endParaRPr lang="cs-CZ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97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7" grpId="0"/>
      <p:bldP spid="8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4984">
            <a:off x="6410330" y="391537"/>
            <a:ext cx="2654298" cy="1055194"/>
          </a:xfrm>
          <a:solidFill>
            <a:srgbClr val="CCFF99"/>
          </a:solidFill>
          <a:ln>
            <a:solidFill>
              <a:srgbClr val="00B050"/>
            </a:solidFill>
          </a:ln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9552" y="764704"/>
            <a:ext cx="8352928" cy="5760640"/>
          </a:xfrm>
        </p:spPr>
        <p:txBody>
          <a:bodyPr>
            <a:normAutofit fontScale="92500" lnSpcReduction="20000"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800" b="1" i="1" dirty="0">
                <a:solidFill>
                  <a:srgbClr val="1A5810"/>
                </a:solidFill>
              </a:rPr>
              <a:t>O </a:t>
            </a:r>
            <a:r>
              <a:rPr lang="cs-CZ" sz="2800" b="1" i="1" dirty="0" smtClean="0">
                <a:solidFill>
                  <a:srgbClr val="1A5810"/>
                </a:solidFill>
              </a:rPr>
              <a:t>Čechovi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800" b="1" i="1" dirty="0">
              <a:solidFill>
                <a:srgbClr val="1A581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1" dirty="0">
                <a:solidFill>
                  <a:srgbClr val="1A5810"/>
                </a:solidFill>
              </a:rPr>
              <a:t>O </a:t>
            </a:r>
            <a:r>
              <a:rPr lang="cs-CZ" sz="2800" b="1" i="1" dirty="0" smtClean="0">
                <a:solidFill>
                  <a:srgbClr val="1A5810"/>
                </a:solidFill>
              </a:rPr>
              <a:t>Přemyslovi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800" b="1" i="1" dirty="0">
              <a:solidFill>
                <a:srgbClr val="1A581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1" dirty="0">
                <a:solidFill>
                  <a:srgbClr val="1A5810"/>
                </a:solidFill>
              </a:rPr>
              <a:t>Dívčí </a:t>
            </a:r>
            <a:r>
              <a:rPr lang="cs-CZ" sz="2800" b="1" i="1" dirty="0" smtClean="0">
                <a:solidFill>
                  <a:srgbClr val="1A5810"/>
                </a:solidFill>
              </a:rPr>
              <a:t>válka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800" b="1" i="1" dirty="0">
              <a:solidFill>
                <a:srgbClr val="1A581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1" dirty="0">
                <a:solidFill>
                  <a:srgbClr val="1A5810"/>
                </a:solidFill>
              </a:rPr>
              <a:t>Faustův </a:t>
            </a:r>
            <a:r>
              <a:rPr lang="cs-CZ" sz="2800" b="1" i="1" dirty="0" smtClean="0">
                <a:solidFill>
                  <a:srgbClr val="1A5810"/>
                </a:solidFill>
              </a:rPr>
              <a:t>dům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800" b="1" i="1" dirty="0">
              <a:solidFill>
                <a:srgbClr val="1A581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1" dirty="0">
                <a:solidFill>
                  <a:srgbClr val="1A5810"/>
                </a:solidFill>
              </a:rPr>
              <a:t>Staroměstský </a:t>
            </a:r>
            <a:r>
              <a:rPr lang="cs-CZ" sz="2800" b="1" i="1" dirty="0" smtClean="0">
                <a:solidFill>
                  <a:srgbClr val="1A5810"/>
                </a:solidFill>
              </a:rPr>
              <a:t>orloj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800" b="1" i="1" dirty="0">
              <a:solidFill>
                <a:srgbClr val="1A581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1" dirty="0">
                <a:solidFill>
                  <a:srgbClr val="1A5810"/>
                </a:solidFill>
              </a:rPr>
              <a:t>O Křesomyslu a </a:t>
            </a:r>
            <a:r>
              <a:rPr lang="cs-CZ" sz="2800" b="1" i="1" dirty="0" smtClean="0">
                <a:solidFill>
                  <a:srgbClr val="1A5810"/>
                </a:solidFill>
              </a:rPr>
              <a:t>Horymírovi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800" b="1" i="1" dirty="0">
              <a:solidFill>
                <a:srgbClr val="1A5810"/>
              </a:solidFill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1" dirty="0">
                <a:solidFill>
                  <a:srgbClr val="1A5810"/>
                </a:solidFill>
              </a:rPr>
              <a:t>O Bivoji</a:t>
            </a:r>
          </a:p>
          <a:p>
            <a:endParaRPr lang="cs-CZ" sz="2800" b="1" dirty="0">
              <a:solidFill>
                <a:srgbClr val="1A581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04048" y="1971058"/>
            <a:ext cx="3995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b="1" i="1" dirty="0">
                <a:solidFill>
                  <a:srgbClr val="00B050"/>
                </a:solidFill>
              </a:rPr>
              <a:t>Divoká Šárka</a:t>
            </a:r>
          </a:p>
          <a:p>
            <a:pPr algn="r"/>
            <a:r>
              <a:rPr lang="cs-CZ" sz="2400" b="1" i="1" dirty="0">
                <a:solidFill>
                  <a:srgbClr val="C00000"/>
                </a:solidFill>
              </a:rPr>
              <a:t>Stadice</a:t>
            </a:r>
          </a:p>
          <a:p>
            <a:pPr algn="r"/>
            <a:endParaRPr lang="cs-CZ" sz="2400" b="1" i="1" dirty="0">
              <a:solidFill>
                <a:schemeClr val="bg1"/>
              </a:solidFill>
            </a:endParaRPr>
          </a:p>
          <a:p>
            <a:pPr algn="r"/>
            <a:r>
              <a:rPr lang="cs-CZ" sz="2400" b="1" i="1" dirty="0">
                <a:solidFill>
                  <a:srgbClr val="C00000"/>
                </a:solidFill>
              </a:rPr>
              <a:t>Vyšehrad</a:t>
            </a:r>
          </a:p>
          <a:p>
            <a:pPr algn="r"/>
            <a:r>
              <a:rPr lang="cs-CZ" sz="2400" b="1" i="1" dirty="0">
                <a:solidFill>
                  <a:srgbClr val="F41C5A"/>
                </a:solidFill>
              </a:rPr>
              <a:t>Karlův most</a:t>
            </a:r>
          </a:p>
          <a:p>
            <a:pPr algn="r"/>
            <a:r>
              <a:rPr lang="cs-CZ" sz="2400" b="1" i="1" dirty="0">
                <a:solidFill>
                  <a:srgbClr val="F41C5A"/>
                </a:solidFill>
              </a:rPr>
              <a:t>Blaník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400" b="1" i="1" dirty="0">
                <a:solidFill>
                  <a:srgbClr val="282183"/>
                </a:solidFill>
              </a:rPr>
              <a:t>Říp</a:t>
            </a:r>
          </a:p>
          <a:p>
            <a:pPr algn="r"/>
            <a:r>
              <a:rPr lang="cs-CZ" sz="2400" b="1" i="1" dirty="0" smtClean="0">
                <a:solidFill>
                  <a:srgbClr val="7030A0"/>
                </a:solidFill>
              </a:rPr>
              <a:t>Neumětely</a:t>
            </a:r>
            <a:endParaRPr lang="cs-CZ" sz="2400" b="1" i="1" dirty="0">
              <a:solidFill>
                <a:srgbClr val="7030A0"/>
              </a:solidFill>
            </a:endParaRP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Karlovo náměstí </a:t>
            </a:r>
          </a:p>
          <a:p>
            <a:pPr algn="r"/>
            <a:r>
              <a:rPr lang="cs-CZ" sz="2400" b="1" i="1" dirty="0"/>
              <a:t>Staroměstské náměst</a:t>
            </a:r>
            <a:r>
              <a:rPr lang="cs-CZ" sz="2400" b="1" dirty="0"/>
              <a:t>í</a:t>
            </a:r>
          </a:p>
          <a:p>
            <a:pPr algn="r"/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144000" y="1052736"/>
            <a:ext cx="399695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Divoká Šárka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Stadice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Pražský hrad</a:t>
            </a:r>
          </a:p>
          <a:p>
            <a:pPr algn="r"/>
            <a:r>
              <a:rPr lang="cs-CZ" sz="2400" b="1" i="1" dirty="0">
                <a:solidFill>
                  <a:srgbClr val="00B050"/>
                </a:solidFill>
              </a:rPr>
              <a:t>Vyšehrad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Karlův most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Blaník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 Říp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Vltava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 Neumětely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Karlovo náměstí </a:t>
            </a:r>
          </a:p>
          <a:p>
            <a:pPr algn="r"/>
            <a:r>
              <a:rPr lang="cs-CZ" sz="2400" b="1" i="1" dirty="0">
                <a:solidFill>
                  <a:schemeClr val="accent2">
                    <a:lumMod val="50000"/>
                  </a:schemeClr>
                </a:solidFill>
              </a:rPr>
              <a:t>Staroměstské </a:t>
            </a:r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náměst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í</a:t>
            </a:r>
          </a:p>
          <a:p>
            <a:pPr algn="r"/>
            <a:r>
              <a:rPr lang="cs-CZ" sz="2400" b="1" i="1" dirty="0" smtClean="0">
                <a:solidFill>
                  <a:srgbClr val="7030A0"/>
                </a:solidFill>
              </a:rPr>
              <a:t>Vyšehrad</a:t>
            </a:r>
          </a:p>
          <a:p>
            <a:pPr algn="r"/>
            <a:r>
              <a:rPr lang="cs-CZ" sz="2400" b="1" i="1" dirty="0" smtClean="0">
                <a:solidFill>
                  <a:schemeClr val="accent2">
                    <a:lumMod val="50000"/>
                  </a:schemeClr>
                </a:solidFill>
              </a:rPr>
              <a:t>Vyšehrad</a:t>
            </a:r>
            <a:endParaRPr lang="cs-CZ" sz="2400" b="1" i="1" dirty="0">
              <a:solidFill>
                <a:schemeClr val="accent2">
                  <a:lumMod val="50000"/>
                </a:schemeClr>
              </a:solidFill>
            </a:endParaRPr>
          </a:p>
          <a:p>
            <a:pPr algn="r"/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152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2546 L -0.56632 -0.5083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34" y="-2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4.16185E-6 L -0.48402 -0.12254 " pathEditMode="relative" ptsTypes="AA">
                                      <p:cBhvr>
                                        <p:cTn id="5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-0.29566 -0.2328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92" y="-1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3.3526E-6 L -0.40955 0.06774 " pathEditMode="relative" ptsTypes="AA">
                                      <p:cBhvr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638 0.01665 L -0.69149 0.0462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264" y="14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33906 -0.23703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62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222 -0.06759 L -0.16406 -0.1747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1" y="-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9.24855E-7 L -0.66979 -0.01087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90" y="-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C -0.00139 0.01366 -0.00521 0.06829 -0.00955 0.06829 " pathEditMode="relative" rAng="0" ptsTypes="fA">
                                      <p:cBhvr>
                                        <p:cTn id="8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2 -0.01297 L -0.50989 0.362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85" y="1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-0.375 0.31157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" y="15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352928" cy="6048672"/>
          </a:xfrm>
        </p:spPr>
        <p:txBody>
          <a:bodyPr/>
          <a:lstStyle/>
          <a:p>
            <a:r>
              <a:rPr lang="cs-CZ" sz="4000" i="1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Na následujícím snímku si prohlédněte mapu Prahy a připomeňte si místa, kde se odehrávaly některé známé české pověsti. Přiřaďte pověsti k místům.</a:t>
            </a:r>
            <a:endParaRPr lang="cs-CZ" sz="4000" i="1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7" name="Picture 3" descr="C:\Users\homolova\AppData\Local\Microsoft\Windows\Temporary Internet Files\Content.IE5\KAMMQ343\MP9004071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930" y="4365104"/>
            <a:ext cx="2431740" cy="194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molova\AppData\Local\Microsoft\Windows\Temporary Internet Files\Content.IE5\H4IDSV1S\MP9004021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5157192"/>
            <a:ext cx="2274883" cy="151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molova\AppData\Local\Microsoft\Windows\Temporary Internet Files\Content.IE5\ZBWD6QDP\MP90042803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15" y="4909180"/>
            <a:ext cx="1900250" cy="15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omolova\AppData\Local\Microsoft\Windows\Temporary Internet Files\Content.IE5\JXU1PIFL\MP900427886[2]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706" y="2766430"/>
            <a:ext cx="5496571" cy="366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omolova\AppData\Local\Microsoft\Windows\Temporary Internet Files\Content.IE5\KAMMQ343\MP90040713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6" y="404664"/>
            <a:ext cx="2073325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95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homolova\AppData\Local\Microsoft\Windows\Temporary Internet Files\Content.IE5\76OFUHCE\MC9001493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000" y="461072"/>
            <a:ext cx="1380692" cy="231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mswgp13.mag.mepnet.cz:8081/output/awgp_s_mswgp1150084876371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7746"/>
            <a:ext cx="8856984" cy="7142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39752" y="242088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339752" y="2159619"/>
            <a:ext cx="252028" cy="169858"/>
          </a:xfrm>
          <a:prstGeom prst="ellipse">
            <a:avLst/>
          </a:prstGeom>
          <a:solidFill>
            <a:srgbClr val="F41C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" name="Ovál 1"/>
          <p:cNvSpPr/>
          <p:nvPr/>
        </p:nvSpPr>
        <p:spPr>
          <a:xfrm>
            <a:off x="3269250" y="2790220"/>
            <a:ext cx="216024" cy="240259"/>
          </a:xfrm>
          <a:prstGeom prst="ellipse">
            <a:avLst/>
          </a:prstGeom>
          <a:solidFill>
            <a:srgbClr val="F41C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658871" y="2976367"/>
            <a:ext cx="253044" cy="244212"/>
          </a:xfrm>
          <a:prstGeom prst="ellipse">
            <a:avLst/>
          </a:prstGeom>
          <a:solidFill>
            <a:srgbClr val="F41C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3811597" y="3657395"/>
            <a:ext cx="267036" cy="183894"/>
          </a:xfrm>
          <a:prstGeom prst="ellipse">
            <a:avLst/>
          </a:prstGeom>
          <a:solidFill>
            <a:srgbClr val="F41C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3826551" y="3220578"/>
            <a:ext cx="187714" cy="220961"/>
          </a:xfrm>
          <a:prstGeom prst="ellipse">
            <a:avLst/>
          </a:prstGeom>
          <a:solidFill>
            <a:srgbClr val="F41C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3986782" y="3060334"/>
            <a:ext cx="266328" cy="240259"/>
          </a:xfrm>
          <a:prstGeom prst="ellipse">
            <a:avLst/>
          </a:prstGeom>
          <a:solidFill>
            <a:srgbClr val="F41C5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60" y="265689"/>
            <a:ext cx="32692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i="1" dirty="0" smtClean="0"/>
              <a:t>Divoká </a:t>
            </a:r>
            <a:r>
              <a:rPr lang="cs-CZ" b="1" i="1" dirty="0" smtClean="0"/>
              <a:t>Šárka</a:t>
            </a:r>
          </a:p>
          <a:p>
            <a:pPr marL="342900" indent="-342900">
              <a:buAutoNum type="arabicPeriod"/>
            </a:pPr>
            <a:r>
              <a:rPr lang="cs-CZ" b="1" i="1" dirty="0" smtClean="0"/>
              <a:t>Pražský hrad</a:t>
            </a:r>
          </a:p>
          <a:p>
            <a:pPr marL="342900" indent="-342900">
              <a:buAutoNum type="arabicPeriod"/>
            </a:pPr>
            <a:r>
              <a:rPr lang="cs-CZ" b="1" i="1" dirty="0" smtClean="0"/>
              <a:t>Staroměstské náměstí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24028" y="5841068"/>
            <a:ext cx="26049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/>
              <a:t>4</a:t>
            </a:r>
            <a:r>
              <a:rPr lang="cs-CZ" b="1" i="1" dirty="0" smtClean="0"/>
              <a:t>. Karlovo náměstí</a:t>
            </a:r>
          </a:p>
          <a:p>
            <a:r>
              <a:rPr lang="cs-CZ" b="1" i="1" dirty="0" smtClean="0"/>
              <a:t>5. Vyšehrad</a:t>
            </a:r>
          </a:p>
          <a:p>
            <a:r>
              <a:rPr lang="cs-CZ" b="1" i="1" dirty="0" smtClean="0"/>
              <a:t>6. Karlův </a:t>
            </a:r>
            <a:r>
              <a:rPr lang="cs-CZ" b="1" i="1" dirty="0"/>
              <a:t>most</a:t>
            </a:r>
          </a:p>
          <a:p>
            <a:pPr marL="342900" indent="-342900">
              <a:buAutoNum type="arabicPeriod"/>
            </a:pPr>
            <a:endParaRPr lang="cs-CZ" dirty="0"/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69250" y="237746"/>
            <a:ext cx="1734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solidFill>
                  <a:srgbClr val="282183"/>
                </a:solidFill>
              </a:rPr>
              <a:t>Praha</a:t>
            </a:r>
          </a:p>
        </p:txBody>
      </p:sp>
    </p:spTree>
    <p:extLst>
      <p:ext uri="{BB962C8B-B14F-4D97-AF65-F5344CB8AC3E}">
        <p14:creationId xmlns:p14="http://schemas.microsoft.com/office/powerpoint/2010/main" val="2249349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116" y="5589240"/>
            <a:ext cx="8910380" cy="1152128"/>
          </a:xfrm>
          <a:solidFill>
            <a:srgbClr val="CCFF99"/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cs-CZ" sz="3200" i="1" dirty="0" smtClean="0">
                <a:solidFill>
                  <a:srgbClr val="1A5810"/>
                </a:solidFill>
              </a:rPr>
              <a:t>Ukaž</a:t>
            </a:r>
            <a:r>
              <a:rPr lang="cs-CZ" sz="3200" i="1" dirty="0" smtClean="0">
                <a:solidFill>
                  <a:srgbClr val="1A5810"/>
                </a:solidFill>
              </a:rPr>
              <a:t> </a:t>
            </a:r>
            <a:r>
              <a:rPr lang="cs-CZ" sz="3200" i="1" dirty="0" smtClean="0">
                <a:solidFill>
                  <a:srgbClr val="1A5810"/>
                </a:solidFill>
              </a:rPr>
              <a:t>na mapě České republiky místa, kde se odehrávaly </a:t>
            </a:r>
            <a:r>
              <a:rPr lang="cs-CZ" sz="3200" i="1" dirty="0" smtClean="0">
                <a:solidFill>
                  <a:srgbClr val="1A5810"/>
                </a:solidFill>
              </a:rPr>
              <a:t>některé známé </a:t>
            </a:r>
            <a:r>
              <a:rPr lang="cs-CZ" sz="3200" i="1" dirty="0" smtClean="0">
                <a:solidFill>
                  <a:srgbClr val="1A5810"/>
                </a:solidFill>
              </a:rPr>
              <a:t>pověsti:</a:t>
            </a:r>
            <a:endParaRPr lang="cs-CZ" sz="3200" i="1" dirty="0">
              <a:solidFill>
                <a:srgbClr val="1A581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9144000" cy="54726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2600" b="1" i="1" dirty="0" smtClean="0">
                <a:solidFill>
                  <a:srgbClr val="3C752F"/>
                </a:solidFill>
              </a:rPr>
              <a:t>Kutná Hora  </a:t>
            </a:r>
            <a:r>
              <a:rPr lang="cs-CZ" sz="2600" i="1" dirty="0" smtClean="0">
                <a:solidFill>
                  <a:schemeClr val="tx1"/>
                </a:solidFill>
              </a:rPr>
              <a:t>- Kutnohorští havíři</a:t>
            </a:r>
            <a:endParaRPr lang="cs-CZ" sz="2600" i="1" dirty="0">
              <a:solidFill>
                <a:schemeClr val="tx1"/>
              </a:solidFill>
            </a:endParaRPr>
          </a:p>
          <a:p>
            <a:r>
              <a:rPr lang="cs-CZ" sz="2600" b="1" i="1" dirty="0" smtClean="0">
                <a:solidFill>
                  <a:srgbClr val="3C752F"/>
                </a:solidFill>
              </a:rPr>
              <a:t>Blaník</a:t>
            </a:r>
            <a:r>
              <a:rPr lang="cs-CZ" sz="2600" i="1" dirty="0" smtClean="0">
                <a:solidFill>
                  <a:schemeClr val="tx1"/>
                </a:solidFill>
              </a:rPr>
              <a:t> – Blaničtí rytíři</a:t>
            </a:r>
          </a:p>
          <a:p>
            <a:r>
              <a:rPr lang="cs-CZ" sz="2600" b="1" i="1" dirty="0">
                <a:solidFill>
                  <a:srgbClr val="3C752F"/>
                </a:solidFill>
              </a:rPr>
              <a:t>Stadice</a:t>
            </a:r>
            <a:r>
              <a:rPr lang="cs-CZ" sz="2600" i="1" dirty="0">
                <a:solidFill>
                  <a:schemeClr val="tx1"/>
                </a:solidFill>
              </a:rPr>
              <a:t> – O Přemyslovi</a:t>
            </a:r>
          </a:p>
          <a:p>
            <a:r>
              <a:rPr lang="cs-CZ" sz="2600" b="1" i="1" dirty="0" smtClean="0">
                <a:solidFill>
                  <a:srgbClr val="3C752F"/>
                </a:solidFill>
              </a:rPr>
              <a:t>Poděbrady</a:t>
            </a:r>
            <a:r>
              <a:rPr lang="cs-CZ" sz="2600" i="1" dirty="0" smtClean="0">
                <a:solidFill>
                  <a:schemeClr val="tx1"/>
                </a:solidFill>
              </a:rPr>
              <a:t> – Kutnohorští havíři</a:t>
            </a:r>
            <a:endParaRPr lang="cs-CZ" sz="2600" i="1" dirty="0">
              <a:solidFill>
                <a:schemeClr val="tx1"/>
              </a:solidFill>
            </a:endParaRPr>
          </a:p>
          <a:p>
            <a:r>
              <a:rPr lang="cs-CZ" sz="2600" b="1" i="1" dirty="0" smtClean="0">
                <a:solidFill>
                  <a:srgbClr val="3C752F"/>
                </a:solidFill>
              </a:rPr>
              <a:t>Říp</a:t>
            </a:r>
            <a:r>
              <a:rPr lang="cs-CZ" sz="2600" i="1" dirty="0" smtClean="0">
                <a:solidFill>
                  <a:schemeClr val="tx1"/>
                </a:solidFill>
              </a:rPr>
              <a:t> – O Čechovi</a:t>
            </a:r>
            <a:endParaRPr lang="cs-CZ" sz="2600" i="1" dirty="0">
              <a:solidFill>
                <a:schemeClr val="tx1"/>
              </a:solidFill>
            </a:endParaRPr>
          </a:p>
          <a:p>
            <a:r>
              <a:rPr lang="cs-CZ" sz="2600" b="1" i="1" dirty="0" smtClean="0">
                <a:solidFill>
                  <a:srgbClr val="3C752F"/>
                </a:solidFill>
              </a:rPr>
              <a:t>Kouřim</a:t>
            </a:r>
            <a:r>
              <a:rPr lang="cs-CZ" sz="2600" i="1" dirty="0" smtClean="0">
                <a:solidFill>
                  <a:schemeClr val="tx1"/>
                </a:solidFill>
              </a:rPr>
              <a:t> – O </a:t>
            </a:r>
            <a:r>
              <a:rPr lang="cs-CZ" sz="2600" i="1" dirty="0">
                <a:solidFill>
                  <a:schemeClr val="tx1"/>
                </a:solidFill>
              </a:rPr>
              <a:t>Č</a:t>
            </a:r>
            <a:r>
              <a:rPr lang="cs-CZ" sz="2600" i="1" dirty="0" smtClean="0">
                <a:solidFill>
                  <a:schemeClr val="tx1"/>
                </a:solidFill>
              </a:rPr>
              <a:t>echovi (Lech)</a:t>
            </a:r>
          </a:p>
          <a:p>
            <a:r>
              <a:rPr lang="cs-CZ" sz="2600" b="1" i="1" dirty="0" smtClean="0">
                <a:solidFill>
                  <a:srgbClr val="3C752F"/>
                </a:solidFill>
              </a:rPr>
              <a:t>Chodsko, Plzeň, Klatovy</a:t>
            </a:r>
            <a:r>
              <a:rPr lang="cs-CZ" sz="2600" i="1" dirty="0" smtClean="0">
                <a:solidFill>
                  <a:schemeClr val="tx1"/>
                </a:solidFill>
              </a:rPr>
              <a:t> – Boží soud (Jan Sladký Kozina)</a:t>
            </a:r>
          </a:p>
          <a:p>
            <a:r>
              <a:rPr lang="cs-CZ" sz="2600" b="1" i="1" dirty="0" smtClean="0">
                <a:solidFill>
                  <a:srgbClr val="3C752F"/>
                </a:solidFill>
              </a:rPr>
              <a:t>Růžový palouč</a:t>
            </a:r>
            <a:r>
              <a:rPr lang="cs-CZ" sz="2600" i="1" dirty="0" smtClean="0">
                <a:solidFill>
                  <a:srgbClr val="3C752F"/>
                </a:solidFill>
              </a:rPr>
              <a:t>ek</a:t>
            </a:r>
            <a:r>
              <a:rPr lang="cs-CZ" sz="2600" i="1" dirty="0" smtClean="0">
                <a:solidFill>
                  <a:schemeClr val="tx1"/>
                </a:solidFill>
              </a:rPr>
              <a:t> – Růžový palouček (o J. Á. Komenském)</a:t>
            </a:r>
          </a:p>
          <a:p>
            <a:r>
              <a:rPr lang="cs-CZ" sz="2600" b="1" i="1" dirty="0" smtClean="0">
                <a:solidFill>
                  <a:srgbClr val="3C752F"/>
                </a:solidFill>
              </a:rPr>
              <a:t>Neumětely</a:t>
            </a:r>
            <a:r>
              <a:rPr lang="cs-CZ" sz="2600" i="1" dirty="0" smtClean="0">
                <a:solidFill>
                  <a:schemeClr val="tx1"/>
                </a:solidFill>
              </a:rPr>
              <a:t> (O Horymírovi)</a:t>
            </a:r>
          </a:p>
          <a:p>
            <a:endParaRPr lang="cs-CZ" dirty="0" smtClean="0"/>
          </a:p>
          <a:p>
            <a:pPr marL="45720" indent="0">
              <a:buNone/>
            </a:pPr>
            <a:endParaRPr lang="cs-CZ" dirty="0" smtClean="0"/>
          </a:p>
          <a:p>
            <a:endParaRPr lang="cs-CZ" dirty="0" smtClean="0"/>
          </a:p>
        </p:txBody>
      </p:sp>
      <p:pic>
        <p:nvPicPr>
          <p:cNvPr id="4" name="Picture 5" descr="C:\Users\homolova\AppData\Local\Microsoft\Windows\Temporary Internet Files\Content.IE5\50RHYVP1\MC9003513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76672"/>
            <a:ext cx="1944216" cy="177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6380402" y="1988840"/>
            <a:ext cx="2241995" cy="77409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tx1"/>
                </a:solidFill>
              </a:rPr>
              <a:t>Přemysl Oráč</a:t>
            </a:r>
            <a:endParaRPr lang="cs-CZ" sz="24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23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07504" y="548680"/>
            <a:ext cx="8856984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746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28184" y="5925473"/>
            <a:ext cx="2842561" cy="792088"/>
          </a:xfrm>
          <a:solidFill>
            <a:srgbClr val="CCFF99"/>
          </a:solidFill>
          <a:ln>
            <a:solidFill>
              <a:srgbClr val="1A5810"/>
            </a:solidFill>
          </a:ln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2776" y="277761"/>
            <a:ext cx="8959080" cy="5565922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55440" y="273441"/>
            <a:ext cx="2195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 smtClean="0">
                <a:solidFill>
                  <a:srgbClr val="282183"/>
                </a:solidFill>
              </a:rPr>
              <a:t>1.Kutná Hora</a:t>
            </a:r>
          </a:p>
          <a:p>
            <a:r>
              <a:rPr lang="cs-CZ" b="1" i="1" dirty="0" smtClean="0">
                <a:solidFill>
                  <a:srgbClr val="FFC000"/>
                </a:solidFill>
              </a:rPr>
              <a:t>2.Blaník</a:t>
            </a:r>
          </a:p>
        </p:txBody>
      </p:sp>
      <p:sp>
        <p:nvSpPr>
          <p:cNvPr id="5" name="Obdélník 4"/>
          <p:cNvSpPr/>
          <p:nvPr/>
        </p:nvSpPr>
        <p:spPr>
          <a:xfrm>
            <a:off x="6084295" y="448616"/>
            <a:ext cx="2555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i="1" dirty="0">
                <a:solidFill>
                  <a:srgbClr val="F41C9D"/>
                </a:solidFill>
              </a:rPr>
              <a:t>3.Stadice</a:t>
            </a:r>
            <a:endParaRPr lang="cs-CZ" i="1" dirty="0">
              <a:solidFill>
                <a:srgbClr val="F41C9D"/>
              </a:solidFill>
            </a:endParaRPr>
          </a:p>
          <a:p>
            <a:r>
              <a:rPr lang="cs-CZ" b="1" i="1" dirty="0">
                <a:solidFill>
                  <a:srgbClr val="00B0F0"/>
                </a:solidFill>
              </a:rPr>
              <a:t>4.Poděbrady</a:t>
            </a:r>
            <a:endParaRPr lang="cs-CZ" i="1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603" y="5517232"/>
            <a:ext cx="3771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>
                <a:solidFill>
                  <a:srgbClr val="C00000"/>
                </a:solidFill>
              </a:rPr>
              <a:t>5.Říp</a:t>
            </a:r>
            <a:endParaRPr lang="cs-CZ" i="1" dirty="0">
              <a:solidFill>
                <a:srgbClr val="C00000"/>
              </a:solidFill>
            </a:endParaRPr>
          </a:p>
          <a:p>
            <a:r>
              <a:rPr lang="cs-CZ" b="1" i="1" dirty="0" smtClean="0">
                <a:solidFill>
                  <a:schemeClr val="bg1">
                    <a:lumMod val="50000"/>
                  </a:schemeClr>
                </a:solidFill>
              </a:rPr>
              <a:t>6.Kouřim</a:t>
            </a:r>
          </a:p>
          <a:p>
            <a:r>
              <a:rPr lang="cs-CZ" b="1" i="1" dirty="0" smtClean="0">
                <a:solidFill>
                  <a:srgbClr val="00B050"/>
                </a:solidFill>
              </a:rPr>
              <a:t>7.Chodsko, Plzeň, </a:t>
            </a:r>
            <a:r>
              <a:rPr lang="cs-CZ" b="1" i="1" dirty="0">
                <a:solidFill>
                  <a:srgbClr val="00B050"/>
                </a:solidFill>
              </a:rPr>
              <a:t>Klatovy</a:t>
            </a:r>
            <a:r>
              <a:rPr lang="cs-CZ" i="1" dirty="0">
                <a:solidFill>
                  <a:srgbClr val="00B050"/>
                </a:solidFill>
              </a:rPr>
              <a:t> </a:t>
            </a:r>
          </a:p>
          <a:p>
            <a:endParaRPr lang="cs-CZ" i="1" dirty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5794231"/>
            <a:ext cx="3438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8.Růžový </a:t>
            </a:r>
            <a:r>
              <a:rPr lang="cs-CZ" b="1" i="1" dirty="0"/>
              <a:t>palouč</a:t>
            </a:r>
            <a:r>
              <a:rPr lang="cs-CZ" i="1" dirty="0"/>
              <a:t>ek </a:t>
            </a:r>
          </a:p>
          <a:p>
            <a:r>
              <a:rPr lang="cs-CZ" b="1" i="1" dirty="0">
                <a:solidFill>
                  <a:schemeClr val="accent2">
                    <a:lumMod val="75000"/>
                  </a:schemeClr>
                </a:solidFill>
              </a:rPr>
              <a:t>9.Neumětely</a:t>
            </a:r>
            <a:r>
              <a:rPr lang="cs-CZ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cs-CZ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2664297" y="2780148"/>
            <a:ext cx="338336" cy="338336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5482208" y="2492116"/>
            <a:ext cx="321568" cy="321568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1859418" y="3052484"/>
            <a:ext cx="349696" cy="3048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/>
              <a:t>P</a:t>
            </a:r>
            <a:endParaRPr lang="cs-CZ" b="1" i="1" dirty="0"/>
          </a:p>
        </p:txBody>
      </p:sp>
      <p:sp>
        <p:nvSpPr>
          <p:cNvPr id="11" name="Ovál 10"/>
          <p:cNvSpPr/>
          <p:nvPr/>
        </p:nvSpPr>
        <p:spPr>
          <a:xfrm>
            <a:off x="3610889" y="2492116"/>
            <a:ext cx="295545" cy="304800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3860667" y="2339716"/>
            <a:ext cx="304800" cy="3048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2755976" y="1700808"/>
            <a:ext cx="304800" cy="30480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2451176" y="1124744"/>
            <a:ext cx="304800" cy="304800"/>
          </a:xfrm>
          <a:prstGeom prst="ellipse">
            <a:avLst/>
          </a:prstGeom>
          <a:solidFill>
            <a:srgbClr val="F41C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3538373" y="3027040"/>
            <a:ext cx="304800" cy="3048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4002687" y="2644516"/>
            <a:ext cx="304800" cy="304800"/>
          </a:xfrm>
          <a:prstGeom prst="ellipse">
            <a:avLst/>
          </a:prstGeom>
          <a:solidFill>
            <a:srgbClr val="28218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1781576" y="3633595"/>
            <a:ext cx="349696" cy="3048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/>
              <a:t>K</a:t>
            </a:r>
            <a:endParaRPr lang="cs-CZ" b="1" i="1" dirty="0"/>
          </a:p>
        </p:txBody>
      </p:sp>
      <p:sp>
        <p:nvSpPr>
          <p:cNvPr id="18" name="Ovál 17"/>
          <p:cNvSpPr/>
          <p:nvPr/>
        </p:nvSpPr>
        <p:spPr>
          <a:xfrm rot="2080312">
            <a:off x="536472" y="3520258"/>
            <a:ext cx="1289084" cy="45087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i="1" dirty="0" smtClean="0"/>
              <a:t>Chodsko</a:t>
            </a:r>
            <a:endParaRPr lang="cs-CZ" sz="1400" b="1" i="1" dirty="0"/>
          </a:p>
        </p:txBody>
      </p:sp>
    </p:spTree>
    <p:extLst>
      <p:ext uri="{BB962C8B-B14F-4D97-AF65-F5344CB8AC3E}">
        <p14:creationId xmlns:p14="http://schemas.microsoft.com/office/powerpoint/2010/main" val="1118548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75856" y="5373216"/>
            <a:ext cx="5750642" cy="1093021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1520" y="620688"/>
            <a:ext cx="8712968" cy="5472608"/>
          </a:xfrm>
        </p:spPr>
        <p:txBody>
          <a:bodyPr>
            <a:normAutofit fontScale="77500" lnSpcReduction="20000"/>
          </a:bodyPr>
          <a:lstStyle/>
          <a:p>
            <a:pPr marL="457200" indent="-457200" algn="l">
              <a:buFont typeface="Wingdings" pitchFamily="2" charset="2"/>
              <a:buChar char="ü"/>
            </a:pPr>
            <a:r>
              <a:rPr lang="cs-CZ" sz="3100" i="1" dirty="0" smtClean="0"/>
              <a:t>JIRÁSEK, Alois. Staré pověsti české. Praha: Albatros, 1970, </a:t>
            </a:r>
          </a:p>
          <a:p>
            <a:pPr algn="l"/>
            <a:r>
              <a:rPr lang="cs-CZ" sz="3100" i="1" dirty="0" smtClean="0"/>
              <a:t>    ISBN NEUVEDENO</a:t>
            </a:r>
          </a:p>
          <a:p>
            <a:pPr marL="457200" indent="-457200" algn="l">
              <a:buFont typeface="Wingdings" pitchFamily="2" charset="2"/>
              <a:buChar char="ü"/>
            </a:pPr>
            <a:endParaRPr lang="cs-CZ" sz="3100" i="1" dirty="0" smtClean="0"/>
          </a:p>
          <a:p>
            <a:pPr marL="457200" indent="-457200" algn="l">
              <a:buFont typeface="Wingdings" pitchFamily="2" charset="2"/>
              <a:buChar char="ü"/>
            </a:pPr>
            <a:r>
              <a:rPr lang="cs-CZ" sz="3100" i="1" dirty="0" smtClean="0"/>
              <a:t>www.office.microsoft.com</a:t>
            </a:r>
            <a:endParaRPr lang="cs-CZ" sz="3100" i="1" dirty="0"/>
          </a:p>
          <a:p>
            <a:pPr marL="457200" indent="-457200" algn="l">
              <a:buFont typeface="Wingdings" pitchFamily="2" charset="2"/>
              <a:buChar char="ü"/>
            </a:pPr>
            <a:endParaRPr lang="cs-CZ" sz="3100" i="1" dirty="0"/>
          </a:p>
          <a:p>
            <a:pPr marL="457200" indent="-457200" algn="l">
              <a:buFont typeface="Wingdings" pitchFamily="2" charset="2"/>
              <a:buChar char="ü"/>
            </a:pPr>
            <a:r>
              <a:rPr lang="cs-CZ" sz="3100" i="1" dirty="0" smtClean="0"/>
              <a:t>Obrázky z galerie Klipart</a:t>
            </a:r>
          </a:p>
          <a:p>
            <a:pPr marL="457200" indent="-457200" algn="l">
              <a:buFont typeface="Wingdings" pitchFamily="2" charset="2"/>
              <a:buChar char="ü"/>
            </a:pPr>
            <a:endParaRPr lang="cs-CZ" sz="3100" i="1" dirty="0" smtClean="0"/>
          </a:p>
          <a:p>
            <a:pPr marL="457200" lvl="0" indent="-4572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cs-CZ" sz="3100" i="1" dirty="0">
                <a:solidFill>
                  <a:schemeClr val="tx1"/>
                </a:solidFill>
                <a:latin typeface="Arial" charset="0"/>
                <a:cs typeface="Arial" charset="0"/>
              </a:rPr>
              <a:t>KUBIIK. </a:t>
            </a:r>
            <a:r>
              <a:rPr lang="cs-CZ" sz="31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wikipedia</a:t>
            </a:r>
            <a:r>
              <a:rPr lang="cs-CZ" sz="3100" i="1" dirty="0">
                <a:solidFill>
                  <a:schemeClr val="tx1"/>
                </a:solidFill>
                <a:latin typeface="Arial" charset="0"/>
                <a:cs typeface="Arial" charset="0"/>
              </a:rPr>
              <a:t> [online]. [cit. 22.1.2013]. Dostupný na WWW</a:t>
            </a:r>
            <a:r>
              <a:rPr lang="cs-CZ" sz="31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: http://cs.wikipedia.org/wiki/%C4%8C%C3%A1sti_Prahy</a:t>
            </a:r>
            <a:endParaRPr lang="cs-CZ" sz="31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457200" lvl="0" indent="-4572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endParaRPr lang="cs-CZ" sz="3100" i="1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457200" lvl="0" indent="-457200" algn="l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</a:pPr>
            <a:r>
              <a:rPr lang="cs-CZ" sz="3100" i="1" dirty="0"/>
              <a:t>CAROIG. </a:t>
            </a:r>
            <a:r>
              <a:rPr lang="cs-CZ" sz="3100" i="1" dirty="0" err="1"/>
              <a:t>Wikipedia</a:t>
            </a:r>
            <a:r>
              <a:rPr lang="cs-CZ" sz="3100" i="1" dirty="0"/>
              <a:t> [online]. [cit. 22.1.2013]. Dostupný </a:t>
            </a:r>
            <a:r>
              <a:rPr lang="cs-CZ" sz="3100" i="1" dirty="0" smtClean="0"/>
              <a:t>na WWW</a:t>
            </a:r>
            <a:r>
              <a:rPr lang="cs-CZ" sz="3100" i="1" dirty="0"/>
              <a:t>: http://cs.wikipedia.org/wiki/Soubor:Czechia_-_outline_map.svg </a:t>
            </a:r>
            <a:r>
              <a:rPr lang="cs-CZ" sz="3100" i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endParaRPr lang="cs-CZ" sz="31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lvl="0" algn="l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cs-CZ" sz="3100" i="1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342900" indent="-342900" algn="l">
              <a:buFont typeface="Wingdings" pitchFamily="2" charset="2"/>
              <a:buChar char="q"/>
            </a:pPr>
            <a:endParaRPr lang="cs-CZ" sz="3200" i="1" dirty="0" smtClean="0"/>
          </a:p>
          <a:p>
            <a:pPr marL="342900" indent="-342900">
              <a:buFont typeface="Wingdings" pitchFamily="2" charset="2"/>
              <a:buChar char="q"/>
            </a:pPr>
            <a:endParaRPr lang="cs-CZ" sz="3200" i="1" dirty="0"/>
          </a:p>
          <a:p>
            <a:pPr marL="342900" indent="-342900">
              <a:buFont typeface="Wingdings" pitchFamily="2" charset="2"/>
              <a:buChar char="q"/>
            </a:pPr>
            <a:endParaRPr lang="cs-CZ" sz="3200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989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688</TotalTime>
  <Words>980</Words>
  <Application>Microsoft Office PowerPoint</Application>
  <PresentationFormat>Předvádění na obrazovce (4:3)</PresentationFormat>
  <Paragraphs>201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Prezentace aplikace PowerPoint</vt:lpstr>
      <vt:lpstr>Pověst 2</vt:lpstr>
      <vt:lpstr>Opakujeme: Co už víme o pověstech?  </vt:lpstr>
      <vt:lpstr>Nejznámější zpracování českých pověstí najdeme v knize:</vt:lpstr>
      <vt:lpstr>Přečtěte si několik ukázek z knihy Staré pověsti české. Poznejte pověst. Doplňte vynechané jméno nebo název místa:</vt:lpstr>
      <vt:lpstr>Prezentace aplikace PowerPoint</vt:lpstr>
      <vt:lpstr>Prezentace aplikace PowerPoint</vt:lpstr>
      <vt:lpstr>Řešení:</vt:lpstr>
      <vt:lpstr>Přiřaďte pověst k místům, kde se příběh odehrává:</vt:lpstr>
      <vt:lpstr>Řešení:</vt:lpstr>
      <vt:lpstr>Na následujícím snímku si prohlédněte mapu Prahy a připomeňte si místa, kde se odehrávaly některé známé české pověsti. Přiřaďte pověsti k místům.</vt:lpstr>
      <vt:lpstr>Prezentace aplikace PowerPoint</vt:lpstr>
      <vt:lpstr>Ukaž na mapě České republiky místa, kde se odehrávaly některé známé pověsti:</vt:lpstr>
      <vt:lpstr>Prezentace aplikace PowerPoint</vt:lpstr>
      <vt:lpstr>Řešení: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Pověst 2</dc:title>
  <dc:creator>Jiřina Homolová</dc:creator>
  <cp:lastModifiedBy>Jiřina Homolová</cp:lastModifiedBy>
  <cp:revision>79</cp:revision>
  <dcterms:created xsi:type="dcterms:W3CDTF">2012-11-21T11:39:06Z</dcterms:created>
  <dcterms:modified xsi:type="dcterms:W3CDTF">2013-02-27T10:00:18Z</dcterms:modified>
</cp:coreProperties>
</file>