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6" r:id="rId3"/>
    <p:sldId id="268" r:id="rId4"/>
    <p:sldId id="259" r:id="rId5"/>
    <p:sldId id="257" r:id="rId6"/>
    <p:sldId id="266" r:id="rId7"/>
    <p:sldId id="267" r:id="rId8"/>
    <p:sldId id="261" r:id="rId9"/>
    <p:sldId id="262" r:id="rId10"/>
    <p:sldId id="263" r:id="rId11"/>
    <p:sldId id="269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4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4F2D"/>
    <a:srgbClr val="9600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77B8CF1-06E6-44C3-A003-61400F52A88A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CE020E9-F4FB-465D-B6F7-823F42CA053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youtube.com/watch?v=lBmQ5LXMtmo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2480147"/>
              </p:ext>
            </p:extLst>
          </p:nvPr>
        </p:nvGraphicFramePr>
        <p:xfrm>
          <a:off x="755576" y="621142"/>
          <a:ext cx="7848872" cy="40318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11907"/>
                <a:gridCol w="5936965"/>
              </a:tblGrid>
              <a:tr h="4232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3249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568646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VY_32_Inovace_12.2.14</a:t>
                      </a:r>
                    </a:p>
                    <a:p>
                      <a:pPr algn="l"/>
                      <a:r>
                        <a:rPr lang="cs-CZ" dirty="0" smtClean="0"/>
                        <a:t>Vypravování 2</a:t>
                      </a:r>
                      <a:endParaRPr lang="cs-CZ" dirty="0"/>
                    </a:p>
                  </a:txBody>
                  <a:tcPr anchor="ctr"/>
                </a:tc>
              </a:tr>
              <a:tr h="76532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42324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35671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využití prostředků </a:t>
                      </a:r>
                      <a:r>
                        <a:rPr lang="cs-CZ" sz="1800" i="1" kern="1200" dirty="0" smtClean="0"/>
                        <a:t>vypravování </a:t>
                      </a:r>
                      <a:r>
                        <a:rPr lang="cs-CZ" sz="1800" kern="1200" dirty="0" smtClean="0"/>
                        <a:t>.</a:t>
                      </a:r>
                      <a:r>
                        <a:rPr lang="cs-CZ" sz="1800" kern="1200" baseline="0" dirty="0" smtClean="0"/>
                        <a:t> Jsou v něm zařazena cvičení k procvičení přímé řeči a upevnění učiva. </a:t>
                      </a:r>
                      <a:r>
                        <a:rPr lang="cs-CZ" sz="1800" kern="1200" dirty="0" smtClean="0"/>
                        <a:t>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620688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51592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8064896" cy="2232248"/>
          </a:xfrm>
        </p:spPr>
        <p:txBody>
          <a:bodyPr>
            <a:normAutofit/>
          </a:bodyPr>
          <a:lstStyle/>
          <a:p>
            <a:r>
              <a:rPr lang="cs-CZ" sz="8000" i="1" dirty="0" smtClean="0">
                <a:solidFill>
                  <a:schemeClr val="tx2">
                    <a:lumMod val="50000"/>
                  </a:schemeClr>
                </a:solidFill>
              </a:rPr>
              <a:t>Vypravování</a:t>
            </a:r>
            <a:endParaRPr lang="cs-CZ" sz="8000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1433438">
            <a:off x="-194933" y="3429869"/>
            <a:ext cx="9324528" cy="1513393"/>
          </a:xfrm>
          <a:solidFill>
            <a:srgbClr val="FFFF99"/>
          </a:solidFill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4400" b="1" i="1" dirty="0" smtClean="0"/>
              <a:t>Jazykové prostředky vypravování</a:t>
            </a:r>
          </a:p>
          <a:p>
            <a:pPr algn="ctr"/>
            <a:r>
              <a:rPr lang="cs-CZ" sz="4400" b="1" i="1" dirty="0" smtClean="0"/>
              <a:t>Přímá řeč</a:t>
            </a:r>
            <a:endParaRPr lang="cs-CZ" sz="4400" b="1" i="1" dirty="0"/>
          </a:p>
        </p:txBody>
      </p:sp>
    </p:spTree>
    <p:extLst>
      <p:ext uri="{BB962C8B-B14F-4D97-AF65-F5344CB8AC3E}">
        <p14:creationId xmlns:p14="http://schemas.microsoft.com/office/powerpoint/2010/main" val="209453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856984" cy="4900000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Zachováváme </a:t>
            </a:r>
            <a:r>
              <a:rPr lang="cs-CZ" sz="3600" b="1" i="1" dirty="0"/>
              <a:t>dějovou </a:t>
            </a:r>
            <a:r>
              <a:rPr lang="cs-CZ" sz="3600" b="1" i="1" dirty="0" smtClean="0"/>
              <a:t>posloupnost (osnova heslovitá, větná, citátová)</a:t>
            </a:r>
          </a:p>
          <a:p>
            <a:endParaRPr lang="cs-CZ" sz="3600" b="1" i="1" dirty="0"/>
          </a:p>
          <a:p>
            <a:r>
              <a:rPr lang="cs-CZ" sz="3600" b="1" i="1" dirty="0" smtClean="0"/>
              <a:t>Reprodukujeme příběh, pokud jsme událost  sami nezažili</a:t>
            </a:r>
          </a:p>
          <a:p>
            <a:endParaRPr lang="cs-CZ" sz="3600" b="1" i="1" dirty="0" smtClean="0"/>
          </a:p>
          <a:p>
            <a:r>
              <a:rPr lang="cs-CZ" sz="3600" b="1" i="1" dirty="0" smtClean="0"/>
              <a:t>Pro zvýšení zajímavosti používáme následující jazykové prostředky:</a:t>
            </a:r>
            <a:endParaRPr lang="cs-CZ" sz="3600" b="1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i="1" dirty="0" smtClean="0">
                <a:solidFill>
                  <a:schemeClr val="accent1">
                    <a:lumMod val="50000"/>
                  </a:schemeClr>
                </a:solidFill>
              </a:rPr>
              <a:t>Co už víme o vypravování:</a:t>
            </a:r>
            <a:endParaRPr lang="cs-CZ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07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90364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12968" cy="1143000"/>
          </a:xfrm>
        </p:spPr>
        <p:txBody>
          <a:bodyPr>
            <a:noAutofit/>
          </a:bodyPr>
          <a:lstStyle/>
          <a:p>
            <a:pPr algn="ctr"/>
            <a:r>
              <a:rPr lang="cs-CZ" sz="4000" i="1" dirty="0">
                <a:solidFill>
                  <a:schemeClr val="accent1">
                    <a:lumMod val="75000"/>
                  </a:schemeClr>
                </a:solidFill>
              </a:rPr>
              <a:t>Jazykové prostředky </a:t>
            </a:r>
            <a:r>
              <a:rPr lang="cs-CZ" sz="4000" i="1" dirty="0" smtClean="0">
                <a:solidFill>
                  <a:schemeClr val="accent1">
                    <a:lumMod val="75000"/>
                  </a:schemeClr>
                </a:solidFill>
              </a:rPr>
              <a:t>vypravování:</a:t>
            </a:r>
            <a:r>
              <a:rPr lang="cs-CZ" sz="4000" i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40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908720"/>
            <a:ext cx="8568952" cy="5760640"/>
          </a:xfrm>
        </p:spPr>
        <p:txBody>
          <a:bodyPr>
            <a:normAutofit lnSpcReduction="10000"/>
          </a:bodyPr>
          <a:lstStyle/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Dějová slovesa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Čas přítomný místo času minulého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Přirovnání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Různé druhy vět podle postoje mluvčího (oznamovací, tázací, rozkazovací, přací; zvolací)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Přímá řeč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Jednočlenné věty (zvyšujeme napětí)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Výstižná podstatná a přídavná jména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Příslovce (okolnosti děje)</a:t>
            </a:r>
          </a:p>
          <a:p>
            <a:r>
              <a:rPr lang="cs-CZ" sz="2800" b="1" i="1" dirty="0" smtClean="0">
                <a:solidFill>
                  <a:schemeClr val="accent6">
                    <a:lumMod val="25000"/>
                  </a:schemeClr>
                </a:solidFill>
              </a:rPr>
              <a:t>Citoslovce</a:t>
            </a:r>
          </a:p>
          <a:p>
            <a:endParaRPr lang="cs-CZ" dirty="0"/>
          </a:p>
          <a:p>
            <a:r>
              <a:rPr lang="cs-CZ" sz="3200" b="1" i="1" dirty="0" smtClean="0">
                <a:solidFill>
                  <a:srgbClr val="960000"/>
                </a:solidFill>
              </a:rPr>
              <a:t>Záleží na tom, jak známe svůj jazyk…</a:t>
            </a:r>
            <a:endParaRPr lang="cs-CZ" sz="3200" b="1" i="1" dirty="0">
              <a:solidFill>
                <a:srgbClr val="960000"/>
              </a:solidFill>
            </a:endParaRPr>
          </a:p>
        </p:txBody>
      </p:sp>
      <p:pic>
        <p:nvPicPr>
          <p:cNvPr id="5" name="Picture 9" descr="C:\Users\dobra\AppData\Local\Microsoft\Windows\Temporary Internet Files\Content.IE5\FJTLYK1X\MC900413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941168"/>
            <a:ext cx="1361807" cy="99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7308331" y="4077072"/>
            <a:ext cx="1835669" cy="760321"/>
          </a:xfrm>
          <a:prstGeom prst="cloudCallou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err="1" smtClean="0">
                <a:solidFill>
                  <a:schemeClr val="tx1"/>
                </a:solidFill>
              </a:rPr>
              <a:t>Huhuhuhúúúú</a:t>
            </a:r>
            <a:endParaRPr lang="cs-CZ" sz="20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3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91725"/>
            <a:ext cx="9145782" cy="6048672"/>
          </a:xfrm>
        </p:spPr>
        <p:txBody>
          <a:bodyPr/>
          <a:lstStyle/>
          <a:p>
            <a:endParaRPr lang="cs-CZ" dirty="0" smtClean="0"/>
          </a:p>
          <a:p>
            <a:endParaRPr lang="cs-CZ" sz="2800" dirty="0" smtClean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r>
              <a:rPr lang="cs-CZ" sz="2800" b="1" i="1" dirty="0" smtClean="0"/>
              <a:t>Rozeznáváme tři typy přímé řeči:</a:t>
            </a:r>
          </a:p>
          <a:p>
            <a:endParaRPr lang="cs-CZ" sz="2800" dirty="0" smtClean="0"/>
          </a:p>
          <a:p>
            <a:r>
              <a:rPr lang="cs-CZ" sz="2400" dirty="0" smtClean="0"/>
              <a:t>1</a:t>
            </a:r>
            <a:r>
              <a:rPr lang="cs-CZ" sz="2400" b="1" i="1" dirty="0" smtClean="0"/>
              <a:t>.</a:t>
            </a:r>
            <a:r>
              <a:rPr lang="cs-CZ" sz="2400" b="1" i="1" dirty="0" smtClean="0">
                <a:solidFill>
                  <a:srgbClr val="960000"/>
                </a:solidFill>
              </a:rPr>
              <a:t> „Další, prosím,“  </a:t>
            </a:r>
            <a:r>
              <a:rPr lang="cs-CZ" sz="2400" dirty="0" smtClean="0"/>
              <a:t>zavolala sestra v ordinaci.</a:t>
            </a:r>
          </a:p>
          <a:p>
            <a:endParaRPr lang="cs-CZ" sz="2400" dirty="0" smtClean="0"/>
          </a:p>
          <a:p>
            <a:r>
              <a:rPr lang="cs-CZ" sz="2400" dirty="0" smtClean="0"/>
              <a:t>2. Sestra v ordinaci zavolala:</a:t>
            </a:r>
            <a:r>
              <a:rPr lang="cs-CZ" sz="2400" b="1" i="1" dirty="0">
                <a:solidFill>
                  <a:srgbClr val="960000"/>
                </a:solidFill>
              </a:rPr>
              <a:t> „Další, </a:t>
            </a:r>
            <a:r>
              <a:rPr lang="cs-CZ" sz="2400" b="1" i="1" dirty="0" smtClean="0">
                <a:solidFill>
                  <a:srgbClr val="960000"/>
                </a:solidFill>
              </a:rPr>
              <a:t>prosím!“ </a:t>
            </a:r>
          </a:p>
          <a:p>
            <a:endParaRPr lang="cs-CZ" sz="2400" b="1" i="1" dirty="0" smtClean="0">
              <a:solidFill>
                <a:srgbClr val="960000"/>
              </a:solidFill>
            </a:endParaRPr>
          </a:p>
          <a:p>
            <a:r>
              <a:rPr lang="cs-CZ" sz="2400" dirty="0" smtClean="0"/>
              <a:t>3. </a:t>
            </a:r>
            <a:r>
              <a:rPr lang="cs-CZ" sz="2400" b="1" i="1" dirty="0">
                <a:solidFill>
                  <a:srgbClr val="960000"/>
                </a:solidFill>
              </a:rPr>
              <a:t>„Další, prosím</a:t>
            </a:r>
            <a:r>
              <a:rPr lang="cs-CZ" sz="2400" b="1" i="1" dirty="0" smtClean="0">
                <a:solidFill>
                  <a:srgbClr val="960000"/>
                </a:solidFill>
              </a:rPr>
              <a:t>,“  </a:t>
            </a:r>
            <a:r>
              <a:rPr lang="cs-CZ" sz="2400" dirty="0" smtClean="0"/>
              <a:t>zavolala </a:t>
            </a:r>
            <a:r>
              <a:rPr lang="cs-CZ" sz="2400" dirty="0"/>
              <a:t>sestra v </a:t>
            </a:r>
            <a:r>
              <a:rPr lang="cs-CZ" sz="2400" dirty="0" smtClean="0"/>
              <a:t>ordinaci, </a:t>
            </a:r>
            <a:r>
              <a:rPr lang="cs-CZ" sz="2400" b="1" i="1" dirty="0" smtClean="0">
                <a:solidFill>
                  <a:srgbClr val="960000"/>
                </a:solidFill>
              </a:rPr>
              <a:t>„ paní doktorka už na vás čeká.“</a:t>
            </a:r>
            <a:endParaRPr lang="cs-CZ" sz="2400" b="1" i="1" dirty="0">
              <a:solidFill>
                <a:srgbClr val="96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257" y="87887"/>
            <a:ext cx="8229600" cy="1143000"/>
          </a:xfrm>
        </p:spPr>
        <p:txBody>
          <a:bodyPr/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Přímá řeč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31" name="Picture 7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03645"/>
            <a:ext cx="980515" cy="153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 rot="973662">
            <a:off x="331809" y="103412"/>
            <a:ext cx="1525418" cy="79208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b="1" i="1" dirty="0" smtClean="0">
                <a:solidFill>
                  <a:srgbClr val="002060"/>
                </a:solidFill>
              </a:rPr>
              <a:t>Další, prosím</a:t>
            </a:r>
            <a:endParaRPr lang="cs-CZ" sz="1900" b="1" i="1" dirty="0">
              <a:solidFill>
                <a:srgbClr val="00206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187624" y="703645"/>
            <a:ext cx="7416823" cy="2437323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i="1" dirty="0">
                <a:solidFill>
                  <a:srgbClr val="960000"/>
                </a:solidFill>
              </a:rPr>
              <a:t>reprodukuje </a:t>
            </a:r>
            <a:r>
              <a:rPr lang="cs-CZ" sz="2400" b="1" i="1" dirty="0" smtClean="0">
                <a:solidFill>
                  <a:srgbClr val="960000"/>
                </a:solidFill>
              </a:rPr>
              <a:t>doslovně </a:t>
            </a:r>
            <a:r>
              <a:rPr lang="cs-CZ" sz="2400" b="1" i="1" dirty="0">
                <a:solidFill>
                  <a:srgbClr val="960000"/>
                </a:solidFill>
              </a:rPr>
              <a:t>vyjádření určité postavy. Dáváme ji do uvozovek. Na začátku přímé řeči jsou v češtině uvozovky dole, na konci nahoře.</a:t>
            </a:r>
          </a:p>
        </p:txBody>
      </p:sp>
    </p:spTree>
    <p:extLst>
      <p:ext uri="{BB962C8B-B14F-4D97-AF65-F5344CB8AC3E}">
        <p14:creationId xmlns:p14="http://schemas.microsoft.com/office/powerpoint/2010/main" val="56766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275" y="1412776"/>
            <a:ext cx="9046725" cy="5328592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Nevím, odpověděla princezna, nepřemýšlela jsem o tom.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Kamarád mi doporučil: Měl by sis známku opravit.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Dones! zavolal Petr na svého psa.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Eva se zeptala: Máte ještě lístky na dnešní koncert? Ano? To jsem ráda. Prosila bych tři.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Dnes ven nemůžu, oznámila mi Jitka, musím se učit na test z dějepisu.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Pojeďte s námi, lákají nás sousedé na výlet.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08012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6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0" i="1" dirty="0" smtClean="0">
                <a:solidFill>
                  <a:schemeClr val="accent6">
                    <a:lumMod val="10000"/>
                  </a:schemeClr>
                </a:solidFill>
              </a:rPr>
              <a:t>Doplňte uvozovky na správné místo ve větě </a:t>
            </a:r>
            <a:br>
              <a:rPr lang="cs-CZ" sz="3200" b="0" i="1" dirty="0" smtClean="0">
                <a:solidFill>
                  <a:schemeClr val="accent6">
                    <a:lumMod val="10000"/>
                  </a:schemeClr>
                </a:solidFill>
              </a:rPr>
            </a:br>
            <a:r>
              <a:rPr lang="cs-CZ" sz="3200" b="0" i="1" dirty="0" smtClean="0">
                <a:solidFill>
                  <a:schemeClr val="accent6">
                    <a:lumMod val="10000"/>
                  </a:schemeClr>
                </a:solidFill>
              </a:rPr>
              <a:t>a označte přímou řeč červeně:</a:t>
            </a:r>
            <a:endParaRPr lang="cs-CZ" sz="3200" b="0" i="1" dirty="0">
              <a:solidFill>
                <a:schemeClr val="accent6">
                  <a:lumMod val="10000"/>
                </a:schemeClr>
              </a:solidFill>
            </a:endParaRPr>
          </a:p>
        </p:txBody>
      </p:sp>
      <p:pic>
        <p:nvPicPr>
          <p:cNvPr id="1028" name="Picture 4" descr="C:\Users\hujer\AppData\Local\Microsoft\Windows\Temporary Internet Files\Content.IE5\S6Y0YLWK\MC9003791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36912"/>
            <a:ext cx="1333819" cy="1347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3028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6737" y="1412776"/>
            <a:ext cx="8892480" cy="5116024"/>
          </a:xfrm>
        </p:spPr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„Nevím,“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odpověděla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princezna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</a:rPr>
              <a:t>„nepřemýšlela </a:t>
            </a:r>
            <a:r>
              <a:rPr lang="cs-CZ" sz="2800" b="1" dirty="0">
                <a:solidFill>
                  <a:srgbClr val="C00000"/>
                </a:solidFill>
              </a:rPr>
              <a:t>jsem o tom</a:t>
            </a:r>
            <a:r>
              <a:rPr lang="cs-CZ" sz="2800" b="1" dirty="0" smtClean="0">
                <a:solidFill>
                  <a:srgbClr val="C00000"/>
                </a:solidFill>
              </a:rPr>
              <a:t>.“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Kamarád mi doporučil: </a:t>
            </a:r>
            <a:r>
              <a:rPr lang="cs-CZ" sz="2800" b="1" dirty="0" smtClean="0">
                <a:solidFill>
                  <a:srgbClr val="C00000"/>
                </a:solidFill>
              </a:rPr>
              <a:t>„Měl </a:t>
            </a:r>
            <a:r>
              <a:rPr lang="cs-CZ" sz="2800" b="1" dirty="0">
                <a:solidFill>
                  <a:srgbClr val="C00000"/>
                </a:solidFill>
              </a:rPr>
              <a:t>by sis známku opravit</a:t>
            </a:r>
            <a:r>
              <a:rPr lang="cs-CZ" sz="2800" b="1" dirty="0" smtClean="0">
                <a:solidFill>
                  <a:srgbClr val="C00000"/>
                </a:solidFill>
              </a:rPr>
              <a:t>.“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„Dones!“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zavolal Petr na svého psa.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Eva se zeptala: </a:t>
            </a:r>
            <a:r>
              <a:rPr lang="cs-CZ" sz="2800" b="1" dirty="0" smtClean="0">
                <a:solidFill>
                  <a:srgbClr val="C00000"/>
                </a:solidFill>
              </a:rPr>
              <a:t>„Máte </a:t>
            </a:r>
            <a:r>
              <a:rPr lang="cs-CZ" sz="2800" b="1" dirty="0">
                <a:solidFill>
                  <a:srgbClr val="C00000"/>
                </a:solidFill>
              </a:rPr>
              <a:t>ještě lístky na dnešní koncert? Ano? To jsem ráda. Prosila bych tři</a:t>
            </a:r>
            <a:r>
              <a:rPr lang="cs-CZ" sz="2800" b="1" dirty="0" smtClean="0">
                <a:solidFill>
                  <a:srgbClr val="C00000"/>
                </a:solidFill>
              </a:rPr>
              <a:t>.“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„Dnes </a:t>
            </a:r>
            <a:r>
              <a:rPr lang="cs-CZ" sz="2800" b="1" dirty="0">
                <a:solidFill>
                  <a:srgbClr val="C00000"/>
                </a:solidFill>
              </a:rPr>
              <a:t>ven nemůžu</a:t>
            </a:r>
            <a:r>
              <a:rPr lang="cs-CZ" sz="2800" b="1" dirty="0" smtClean="0">
                <a:solidFill>
                  <a:srgbClr val="C00000"/>
                </a:solidFill>
              </a:rPr>
              <a:t>,“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oznámila mi Jitka, </a:t>
            </a:r>
            <a:r>
              <a:rPr lang="cs-CZ" sz="2800" b="1" dirty="0" smtClean="0">
                <a:solidFill>
                  <a:srgbClr val="C00000"/>
                </a:solidFill>
              </a:rPr>
              <a:t>„musím </a:t>
            </a:r>
            <a:r>
              <a:rPr lang="cs-CZ" sz="2800" b="1" dirty="0">
                <a:solidFill>
                  <a:srgbClr val="C00000"/>
                </a:solidFill>
              </a:rPr>
              <a:t>se učit na test z dějepisu</a:t>
            </a:r>
            <a:r>
              <a:rPr lang="cs-CZ" sz="2800" b="1" dirty="0" smtClean="0">
                <a:solidFill>
                  <a:srgbClr val="C00000"/>
                </a:solidFill>
              </a:rPr>
              <a:t>.“</a:t>
            </a:r>
            <a:endParaRPr lang="cs-CZ" sz="2800" b="1" dirty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„Pojeďte </a:t>
            </a:r>
            <a:r>
              <a:rPr lang="cs-CZ" sz="2800" b="1" dirty="0">
                <a:solidFill>
                  <a:srgbClr val="C00000"/>
                </a:solidFill>
              </a:rPr>
              <a:t>s </a:t>
            </a:r>
            <a:r>
              <a:rPr lang="cs-CZ" sz="2800" b="1" dirty="0" smtClean="0">
                <a:solidFill>
                  <a:srgbClr val="C00000"/>
                </a:solidFill>
              </a:rPr>
              <a:t>námi,“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lákají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</a:rPr>
              <a:t>nás sousedé na výlet.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Řešení:</a:t>
            </a:r>
            <a:endParaRPr lang="cs-CZ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4" name="Picture 6" descr="C:\Users\hujer\AppData\Local\Microsoft\Windows\Temporary Internet Files\Content.IE5\QQ58T2W1\MC9004301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23250" y="1988840"/>
            <a:ext cx="920750" cy="1841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6366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874108" cy="1064915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algn="l"/>
            <a:r>
              <a:rPr lang="cs-CZ" sz="2600" b="1" i="1" dirty="0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Děj vypravování nezachovává časovou posloupnost. </a:t>
            </a:r>
            <a:r>
              <a:rPr lang="cs-CZ" sz="2600" b="1" i="1" dirty="0" smtClean="0">
                <a:solidFill>
                  <a:schemeClr val="accent2">
                    <a:lumMod val="50000"/>
                  </a:schemeClr>
                </a:solidFill>
              </a:rPr>
              <a:t>Očísluj věty tak, jak se příběh odehrál</a:t>
            </a:r>
            <a:r>
              <a:rPr lang="cs-CZ" sz="2800" b="1" i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sz="2800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" y="0"/>
            <a:ext cx="9144000" cy="7029400"/>
          </a:xfrm>
        </p:spPr>
        <p:txBody>
          <a:bodyPr>
            <a:noAutofit/>
          </a:bodyPr>
          <a:lstStyle/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K jezeru jezdí často Princ a Rusalka se do něj zamiluje.</a:t>
            </a:r>
            <a:endParaRPr lang="cs-CZ" sz="1900" b="1" i="1" dirty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Rusalka si jde pro pomoc k Ježibabě.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Na </a:t>
            </a:r>
            <a:r>
              <a:rPr lang="cs-CZ" sz="1900" b="1" i="1" dirty="0">
                <a:solidFill>
                  <a:schemeClr val="tx1"/>
                </a:solidFill>
              </a:rPr>
              <a:t>zámku jsou v plném proudu přípravy na </a:t>
            </a:r>
            <a:r>
              <a:rPr lang="cs-CZ" sz="1900" b="1" i="1" dirty="0" smtClean="0">
                <a:solidFill>
                  <a:schemeClr val="tx1"/>
                </a:solidFill>
              </a:rPr>
              <a:t>Princovu </a:t>
            </a:r>
            <a:r>
              <a:rPr lang="cs-CZ" sz="1900" b="1" i="1" dirty="0">
                <a:solidFill>
                  <a:schemeClr val="tx1"/>
                </a:solidFill>
              </a:rPr>
              <a:t>svatbu s Rusalkou.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Princ </a:t>
            </a:r>
            <a:r>
              <a:rPr lang="cs-CZ" sz="1900" b="1" i="1" dirty="0">
                <a:solidFill>
                  <a:schemeClr val="tx1"/>
                </a:solidFill>
              </a:rPr>
              <a:t>podlehl kouzlu kněžny a Rusalku zavrhuje.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Rusalka se stane bludičkou</a:t>
            </a:r>
            <a:r>
              <a:rPr lang="cs-CZ" sz="1900" b="1" i="1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Ježibaba </a:t>
            </a:r>
            <a:r>
              <a:rPr lang="cs-CZ" sz="1900" b="1" i="1" dirty="0" smtClean="0">
                <a:solidFill>
                  <a:schemeClr val="tx1"/>
                </a:solidFill>
              </a:rPr>
              <a:t> pomůže, </a:t>
            </a:r>
            <a:r>
              <a:rPr lang="cs-CZ" sz="1900" b="1" i="1" dirty="0">
                <a:solidFill>
                  <a:schemeClr val="tx1"/>
                </a:solidFill>
              </a:rPr>
              <a:t>ale v lidské podobě bude Rusalka němá, a pokud si nedokáže udržet princovu lásku, stane se </a:t>
            </a:r>
            <a:r>
              <a:rPr lang="cs-CZ" sz="1900" b="1" i="1" dirty="0" smtClean="0">
                <a:solidFill>
                  <a:schemeClr val="tx1"/>
                </a:solidFill>
              </a:rPr>
              <a:t> </a:t>
            </a:r>
            <a:r>
              <a:rPr lang="cs-CZ" sz="1900" b="1" i="1" dirty="0">
                <a:solidFill>
                  <a:schemeClr val="tx1"/>
                </a:solidFill>
              </a:rPr>
              <a:t>bludičkou. </a:t>
            </a:r>
            <a:endParaRPr lang="cs-CZ" sz="1900" b="1" i="1" dirty="0" smtClean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Touží </a:t>
            </a:r>
            <a:r>
              <a:rPr lang="cs-CZ" sz="1900" b="1" i="1" dirty="0">
                <a:solidFill>
                  <a:schemeClr val="tx1"/>
                </a:solidFill>
              </a:rPr>
              <a:t>se stát člověkem, aby mu mohla být  </a:t>
            </a:r>
            <a:r>
              <a:rPr lang="cs-CZ" sz="1900" b="1" i="1" dirty="0" smtClean="0">
                <a:solidFill>
                  <a:schemeClr val="tx1"/>
                </a:solidFill>
              </a:rPr>
              <a:t>nablízku.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Princ </a:t>
            </a:r>
            <a:r>
              <a:rPr lang="cs-CZ" sz="1900" b="1" i="1" dirty="0">
                <a:solidFill>
                  <a:schemeClr val="tx1"/>
                </a:solidFill>
              </a:rPr>
              <a:t>však nechce bez ní dál žít a vrhá se do jejího objetí</a:t>
            </a:r>
            <a:r>
              <a:rPr lang="cs-CZ" sz="1900" b="1" i="1" dirty="0" smtClean="0">
                <a:solidFill>
                  <a:schemeClr val="tx1"/>
                </a:solidFill>
              </a:rPr>
              <a:t>.</a:t>
            </a:r>
            <a:endParaRPr lang="cs-CZ" sz="1900" b="1" i="1" dirty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Ježibaba jí nabízí východisko: pokud zabije </a:t>
            </a:r>
            <a:r>
              <a:rPr lang="cs-CZ" sz="1900" b="1" i="1" dirty="0" smtClean="0">
                <a:solidFill>
                  <a:schemeClr val="tx1"/>
                </a:solidFill>
              </a:rPr>
              <a:t>Prince, který jí </a:t>
            </a:r>
            <a:r>
              <a:rPr lang="cs-CZ" sz="1900" b="1" i="1" dirty="0">
                <a:solidFill>
                  <a:schemeClr val="tx1"/>
                </a:solidFill>
              </a:rPr>
              <a:t>ublížil, stane se opět vodní vílou.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Rusalka </a:t>
            </a:r>
            <a:r>
              <a:rPr lang="cs-CZ" sz="1900" b="1" i="1" dirty="0">
                <a:solidFill>
                  <a:schemeClr val="tx1"/>
                </a:solidFill>
              </a:rPr>
              <a:t>žije se svými sestrami, vodními vílami, a s </a:t>
            </a:r>
            <a:r>
              <a:rPr lang="cs-CZ" sz="1900" b="1" i="1" dirty="0" smtClean="0">
                <a:solidFill>
                  <a:schemeClr val="tx1"/>
                </a:solidFill>
              </a:rPr>
              <a:t>otcem Vodníkem v</a:t>
            </a:r>
            <a:r>
              <a:rPr lang="cs-CZ" sz="1900" b="1" i="1" dirty="0">
                <a:solidFill>
                  <a:schemeClr val="tx1"/>
                </a:solidFill>
              </a:rPr>
              <a:t> lesním </a:t>
            </a:r>
            <a:r>
              <a:rPr lang="cs-CZ" sz="1900" b="1" i="1" dirty="0" smtClean="0">
                <a:solidFill>
                  <a:schemeClr val="tx1"/>
                </a:solidFill>
              </a:rPr>
              <a:t>jezeře.</a:t>
            </a:r>
            <a:endParaRPr lang="cs-CZ" sz="1900" b="1" i="1" dirty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Kněžna Prince odmítla a on teď bloudí kolem zámku a hledá ztracenou lásku.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Rusalka však odmítá, protože stále </a:t>
            </a:r>
            <a:r>
              <a:rPr lang="cs-CZ" sz="1900" b="1" i="1" dirty="0" smtClean="0">
                <a:solidFill>
                  <a:schemeClr val="tx1"/>
                </a:solidFill>
              </a:rPr>
              <a:t>Prince miluje.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 smtClean="0">
                <a:solidFill>
                  <a:schemeClr val="tx1"/>
                </a:solidFill>
              </a:rPr>
              <a:t>Vrací </a:t>
            </a:r>
            <a:r>
              <a:rPr lang="cs-CZ" sz="1900" b="1" i="1" dirty="0">
                <a:solidFill>
                  <a:schemeClr val="tx1"/>
                </a:solidFill>
              </a:rPr>
              <a:t>se k jezeru a volá Rusalku. </a:t>
            </a:r>
            <a:endParaRPr lang="cs-CZ" sz="1900" b="1" i="1" dirty="0" smtClean="0">
              <a:solidFill>
                <a:schemeClr val="tx1"/>
              </a:solidFill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Princ na lovu přijíždí  k jezeru, kde nachází němou Rusalku a odvádí si ji na svůj zámek</a:t>
            </a:r>
            <a:r>
              <a:rPr lang="cs-CZ" sz="1900" b="1" i="1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Mezi hosty je i Cizí kněžna, která Prince upoutá</a:t>
            </a:r>
            <a:r>
              <a:rPr lang="cs-CZ" sz="1900" b="1" i="1" dirty="0" smtClean="0">
                <a:solidFill>
                  <a:schemeClr val="tx1"/>
                </a:solidFill>
              </a:rPr>
              <a:t>.</a:t>
            </a:r>
            <a:endParaRPr lang="cs-CZ" sz="1900" b="1" i="1" dirty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1900" b="1" i="1" dirty="0">
                <a:solidFill>
                  <a:schemeClr val="tx1"/>
                </a:solidFill>
              </a:rPr>
              <a:t>Ta se zjevuje, ale varuje ho: její polibek mu přinese smrt. </a:t>
            </a:r>
          </a:p>
          <a:p>
            <a:pPr marL="457200" indent="-457200">
              <a:buFont typeface="+mj-lt"/>
              <a:buAutoNum type="arabicPeriod"/>
            </a:pPr>
            <a:endParaRPr lang="cs-CZ" sz="18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sz="1800" dirty="0"/>
          </a:p>
          <a:p>
            <a:pPr lvl="0" algn="l"/>
            <a:endParaRPr lang="cs-CZ" sz="1800" b="1" i="1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homolova\AppData\Local\Microsoft\Windows\Temporary Internet Files\Content.IE5\H4IDSV1S\MC900412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384" y="4656427"/>
            <a:ext cx="1175008" cy="103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379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7772400" cy="519683"/>
          </a:xfrm>
        </p:spPr>
        <p:txBody>
          <a:bodyPr>
            <a:noAutofit/>
          </a:bodyPr>
          <a:lstStyle/>
          <a:p>
            <a:r>
              <a:rPr lang="cs-CZ" sz="3600" b="1" i="1" dirty="0" smtClean="0">
                <a:solidFill>
                  <a:srgbClr val="00B050"/>
                </a:solidFill>
              </a:rPr>
              <a:t>Řešení:</a:t>
            </a:r>
            <a:endParaRPr lang="cs-CZ" sz="3600" b="1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21463" y="332656"/>
            <a:ext cx="9144000" cy="6408712"/>
          </a:xfrm>
        </p:spPr>
        <p:txBody>
          <a:bodyPr>
            <a:normAutofit fontScale="62500" lnSpcReduction="20000"/>
          </a:bodyPr>
          <a:lstStyle/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 smtClean="0">
                <a:solidFill>
                  <a:schemeClr val="tx1"/>
                </a:solidFill>
              </a:rPr>
              <a:t>Rusalka </a:t>
            </a:r>
            <a:r>
              <a:rPr lang="cs-CZ" sz="3200" b="1" i="1" dirty="0">
                <a:solidFill>
                  <a:schemeClr val="tx1"/>
                </a:solidFill>
              </a:rPr>
              <a:t>žije se svými sestrami, vodními vílami, a s </a:t>
            </a:r>
            <a:r>
              <a:rPr lang="cs-CZ" sz="3200" b="1" i="1" dirty="0" smtClean="0">
                <a:solidFill>
                  <a:schemeClr val="tx1"/>
                </a:solidFill>
              </a:rPr>
              <a:t>otcem Vodníkem </a:t>
            </a:r>
            <a:r>
              <a:rPr lang="cs-CZ" sz="3200" b="1" i="1" dirty="0">
                <a:solidFill>
                  <a:schemeClr val="tx1"/>
                </a:solidFill>
              </a:rPr>
              <a:t>v lesním jezeře.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 smtClean="0">
                <a:solidFill>
                  <a:schemeClr val="tx1"/>
                </a:solidFill>
              </a:rPr>
              <a:t>K</a:t>
            </a:r>
            <a:r>
              <a:rPr lang="cs-CZ" sz="3200" b="1" i="1" dirty="0">
                <a:solidFill>
                  <a:schemeClr val="tx1"/>
                </a:solidFill>
              </a:rPr>
              <a:t> jezeru jezdí často Princ a Rusalka se do něj zamiluje.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 smtClean="0">
                <a:solidFill>
                  <a:schemeClr val="tx1"/>
                </a:solidFill>
              </a:rPr>
              <a:t>Touží </a:t>
            </a:r>
            <a:r>
              <a:rPr lang="cs-CZ" sz="3200" b="1" i="1" dirty="0">
                <a:solidFill>
                  <a:schemeClr val="tx1"/>
                </a:solidFill>
              </a:rPr>
              <a:t>se stát člověkem, aby mu mohla být  nablízku. 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endParaRPr lang="cs-CZ" sz="3200" b="1" i="1" dirty="0">
              <a:solidFill>
                <a:schemeClr val="tx1"/>
              </a:solidFill>
            </a:endParaRP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Rusalka si jde pro pomoc k Ježibabě.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Ježibaba </a:t>
            </a:r>
            <a:r>
              <a:rPr lang="cs-CZ" sz="3200" b="1" i="1" dirty="0" smtClean="0">
                <a:solidFill>
                  <a:schemeClr val="tx1"/>
                </a:solidFill>
              </a:rPr>
              <a:t>pomůže, </a:t>
            </a:r>
            <a:r>
              <a:rPr lang="cs-CZ" sz="3200" b="1" i="1" dirty="0">
                <a:solidFill>
                  <a:schemeClr val="tx1"/>
                </a:solidFill>
              </a:rPr>
              <a:t>ale v lidské podobě bude Rusalka němá, a pokud si nedokáže udržet princovu lásku, stane se </a:t>
            </a:r>
            <a:r>
              <a:rPr lang="cs-CZ" sz="3200" b="1" i="1" dirty="0" smtClean="0">
                <a:solidFill>
                  <a:schemeClr val="tx1"/>
                </a:solidFill>
              </a:rPr>
              <a:t>bludičkou</a:t>
            </a:r>
            <a:r>
              <a:rPr lang="cs-CZ" sz="3200" b="1" i="1" dirty="0">
                <a:solidFill>
                  <a:schemeClr val="tx1"/>
                </a:solidFill>
              </a:rPr>
              <a:t>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Princ na lovu přijíždí  k jezeru, kde nachází němou Rusalku a odvádí si ji na svůj zámek.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Na zámku jsou v plném proudu přípravy na </a:t>
            </a:r>
            <a:r>
              <a:rPr lang="cs-CZ" sz="3200" b="1" i="1" dirty="0" smtClean="0">
                <a:solidFill>
                  <a:schemeClr val="tx1"/>
                </a:solidFill>
              </a:rPr>
              <a:t>Princovu </a:t>
            </a:r>
            <a:r>
              <a:rPr lang="cs-CZ" sz="3200" b="1" i="1" dirty="0">
                <a:solidFill>
                  <a:schemeClr val="tx1"/>
                </a:solidFill>
              </a:rPr>
              <a:t>svatbu </a:t>
            </a:r>
            <a:r>
              <a:rPr lang="cs-CZ" sz="3200" b="1" i="1" dirty="0" smtClean="0">
                <a:solidFill>
                  <a:schemeClr val="tx1"/>
                </a:solidFill>
              </a:rPr>
              <a:t>s</a:t>
            </a:r>
            <a:r>
              <a:rPr lang="cs-CZ" sz="3200" b="1" i="1" dirty="0">
                <a:solidFill>
                  <a:schemeClr val="tx1"/>
                </a:solidFill>
              </a:rPr>
              <a:t> Rusalkou.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Mezi hosty je i Cizí kněžna, která Prince upoutá.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Princ podlehl kouzlu kněžny a Rusalku zavrhuje.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Rusalka se stane bludičkou.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Ježibaba jí nabízí východisko: pokud zabije </a:t>
            </a:r>
            <a:r>
              <a:rPr lang="cs-CZ" sz="3200" b="1" i="1" dirty="0" smtClean="0">
                <a:solidFill>
                  <a:schemeClr val="tx1"/>
                </a:solidFill>
              </a:rPr>
              <a:t>Prince, který jí </a:t>
            </a:r>
            <a:r>
              <a:rPr lang="cs-CZ" sz="3200" b="1" i="1" dirty="0">
                <a:solidFill>
                  <a:schemeClr val="tx1"/>
                </a:solidFill>
              </a:rPr>
              <a:t>ublížil, stane se opět vodní vílou.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Rusalka však odmítá, protože stále </a:t>
            </a:r>
            <a:r>
              <a:rPr lang="cs-CZ" sz="3200" b="1" i="1" dirty="0" smtClean="0">
                <a:solidFill>
                  <a:schemeClr val="tx1"/>
                </a:solidFill>
              </a:rPr>
              <a:t>Prince </a:t>
            </a:r>
            <a:r>
              <a:rPr lang="cs-CZ" sz="3200" b="1" i="1" dirty="0">
                <a:solidFill>
                  <a:schemeClr val="tx1"/>
                </a:solidFill>
              </a:rPr>
              <a:t>miluje.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Kněžna Prince odmítla a on teď bloudí kolem zámku a hledá ztracenou lásku.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Vrací se k jezeru a volá Rusalku.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Ta se zjevuje, ale varuje ho: její polibek mu přinese smrt. </a:t>
            </a:r>
          </a:p>
          <a:p>
            <a:pPr marL="457200" lvl="0" indent="-457200" algn="l">
              <a:buFont typeface="+mj-lt"/>
              <a:buAutoNum type="arabicPeriod"/>
            </a:pPr>
            <a:r>
              <a:rPr lang="cs-CZ" sz="3200" b="1" i="1" dirty="0">
                <a:solidFill>
                  <a:schemeClr val="tx1"/>
                </a:solidFill>
              </a:rPr>
              <a:t>On však nechce bez ní dál žít a vrhá se do jejího objetí.</a:t>
            </a:r>
          </a:p>
          <a:p>
            <a:pPr marL="457200" indent="-457200">
              <a:buFont typeface="+mj-lt"/>
              <a:buAutoNum type="arabicPeriod"/>
            </a:pPr>
            <a:endParaRPr lang="cs-CZ" sz="3200" b="1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4" name="Picture 4" descr="C:\Users\homolova\AppData\Local\Microsoft\Windows\Temporary Internet Files\Content.IE5\ZBWD6QDP\MC900360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231" y="5018227"/>
            <a:ext cx="1455725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60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1611" y="289405"/>
            <a:ext cx="4680520" cy="735707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>
            <a:noAutofit/>
          </a:bodyPr>
          <a:lstStyle/>
          <a:p>
            <a:pPr algn="ctr"/>
            <a:r>
              <a:rPr lang="cs-CZ" sz="4000" b="1" i="1" dirty="0" smtClean="0">
                <a:solidFill>
                  <a:srgbClr val="FFFF00"/>
                </a:solidFill>
              </a:rPr>
              <a:t>Práce s textem:</a:t>
            </a:r>
            <a:endParaRPr lang="cs-CZ" sz="4000" b="1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385393"/>
            <a:ext cx="8136904" cy="5472607"/>
          </a:xfrm>
        </p:spPr>
        <p:txBody>
          <a:bodyPr>
            <a:no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400" b="1" i="1" dirty="0">
                <a:solidFill>
                  <a:schemeClr val="accent6">
                    <a:lumMod val="50000"/>
                  </a:schemeClr>
                </a:solidFill>
              </a:rPr>
              <a:t>Vymysli k předchozímu </a:t>
            </a: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příběhu vhodný </a:t>
            </a:r>
            <a:r>
              <a:rPr lang="cs-CZ" sz="3400" b="1" i="1" dirty="0">
                <a:solidFill>
                  <a:schemeClr val="accent6">
                    <a:lumMod val="50000"/>
                  </a:schemeClr>
                </a:solidFill>
              </a:rPr>
              <a:t>nadpis. </a:t>
            </a: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Víš, kdo napsal operu podle tohoto příběhu?</a:t>
            </a:r>
            <a:b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Doplň </a:t>
            </a:r>
            <a:r>
              <a:rPr lang="cs-CZ" sz="3400" b="1" i="1" dirty="0">
                <a:solidFill>
                  <a:schemeClr val="accent6">
                    <a:lumMod val="50000"/>
                  </a:schemeClr>
                </a:solidFill>
              </a:rPr>
              <a:t>přímou řeč, kde je to </a:t>
            </a: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vhodné.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Nakresli ilustraci.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Napiš další dějová slovesa, která by se do příběhu hodila.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400" b="1" i="1" dirty="0" smtClean="0">
                <a:solidFill>
                  <a:schemeClr val="accent6">
                    <a:lumMod val="50000"/>
                  </a:schemeClr>
                </a:solidFill>
              </a:rPr>
              <a:t>Reprodukuj příběh zpaměti vlastními slovy.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4980297" y="2366047"/>
            <a:ext cx="4573016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Antonín Dvořák, Rusalka (libreto </a:t>
            </a:r>
            <a:r>
              <a:rPr lang="cs-CZ" sz="2800" b="1" i="1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aroslav </a:t>
            </a:r>
            <a:r>
              <a:rPr lang="cs-CZ" sz="2800" b="1" i="1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vapil)</a:t>
            </a:r>
            <a:endParaRPr lang="cs-CZ" sz="28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-4980297" y="1044743"/>
            <a:ext cx="4583745" cy="1321304"/>
          </a:xfrm>
          <a:prstGeom prst="horizontalScroll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 descr="C:\Users\hujer\AppData\Local\Microsoft\Windows\Temporary Internet Files\Content.IE5\890US72C\MC900432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1745990"/>
            <a:ext cx="1656184" cy="2690720"/>
          </a:xfrm>
          <a:prstGeom prst="rect">
            <a:avLst/>
          </a:prstGeom>
          <a:noFill/>
        </p:spPr>
      </p:pic>
      <p:pic>
        <p:nvPicPr>
          <p:cNvPr id="1026" name="Picture 2" descr="C:\Users\homolova\AppData\Local\Microsoft\Windows\Temporary Internet Files\Content.IE5\ZBWD6QDP\MP9004012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5966"/>
            <a:ext cx="1406234" cy="11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00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46 0.00995 L 0.76093 0.039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4" y="148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097 0.00902 L 0.75521 -0.1241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12" y="-66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Metodická poznámka:</a:t>
            </a:r>
            <a:endParaRPr lang="cs-CZ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3284984"/>
            <a:ext cx="7019057" cy="3089576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U snímku č. 8 necháme hudbu jen znít, žáci mají před sebou text, pracují </a:t>
            </a:r>
            <a:r>
              <a:rPr lang="cs-CZ" sz="2800" b="1" i="1" smtClean="0">
                <a:solidFill>
                  <a:schemeClr val="accent6">
                    <a:lumMod val="50000"/>
                  </a:schemeClr>
                </a:solidFill>
              </a:rPr>
              <a:t>ve skupinách.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630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b="1" i="1" dirty="0"/>
              <a:t>KRAUSOVÁ, Zdeňka; TERŠOVÁ, Renata. Český jazyk 6. Plzeň: Fraus, 2003, ISBN 80-7238-206-3</a:t>
            </a:r>
          </a:p>
          <a:p>
            <a:endParaRPr lang="cs-CZ" b="1" i="1" dirty="0"/>
          </a:p>
          <a:p>
            <a:r>
              <a:rPr lang="cs-CZ" b="1" i="1" dirty="0"/>
              <a:t>www.office.microsoft.com</a:t>
            </a:r>
          </a:p>
          <a:p>
            <a:endParaRPr lang="cs-CZ" b="1" i="1" dirty="0"/>
          </a:p>
          <a:p>
            <a:r>
              <a:rPr lang="cs-CZ" b="1" i="1" dirty="0"/>
              <a:t>Obrázky z galerie </a:t>
            </a:r>
            <a:r>
              <a:rPr lang="cs-CZ" b="1" i="1" dirty="0" smtClean="0"/>
              <a:t>Klipart</a:t>
            </a:r>
          </a:p>
          <a:p>
            <a:endParaRPr lang="cs-CZ" sz="2800" b="1" i="1" dirty="0"/>
          </a:p>
          <a:p>
            <a:r>
              <a:rPr lang="cs-CZ" sz="2800" b="1" i="1" dirty="0" smtClean="0"/>
              <a:t>http</a:t>
            </a:r>
            <a:r>
              <a:rPr lang="cs-CZ" sz="2800" b="1" i="1" dirty="0"/>
              <a:t>://cs.wikipedia.org/wiki/Rusalka</a:t>
            </a:r>
          </a:p>
          <a:p>
            <a:endParaRPr lang="cs-CZ" b="1" i="1" dirty="0"/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i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54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64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484</TotalTime>
  <Words>522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Vypravování</vt:lpstr>
      <vt:lpstr>Co už víme o vypravování:</vt:lpstr>
      <vt:lpstr>Jazykové prostředky vypravování: </vt:lpstr>
      <vt:lpstr>Přímá řeč</vt:lpstr>
      <vt:lpstr>Doplňte uvozovky na správné místo ve větě  a označte přímou řeč červeně:</vt:lpstr>
      <vt:lpstr>Řešení:</vt:lpstr>
      <vt:lpstr>Děj vypravování nezachovává časovou posloupnost. Očísluj věty tak, jak se příběh odehrál:</vt:lpstr>
      <vt:lpstr>Řešení:</vt:lpstr>
      <vt:lpstr>Práce s textem:</vt:lpstr>
      <vt:lpstr>Metodická poznámka: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3</dc:title>
  <dc:creator>Jiřina Homolová</dc:creator>
  <cp:lastModifiedBy>Jiřina Homolová</cp:lastModifiedBy>
  <cp:revision>47</cp:revision>
  <dcterms:created xsi:type="dcterms:W3CDTF">2013-01-27T07:37:21Z</dcterms:created>
  <dcterms:modified xsi:type="dcterms:W3CDTF">2013-03-04T14:14:57Z</dcterms:modified>
</cp:coreProperties>
</file>