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8"/>
  </p:notesMasterIdLst>
  <p:sldIdLst>
    <p:sldId id="256" r:id="rId2"/>
    <p:sldId id="257" r:id="rId3"/>
    <p:sldId id="269" r:id="rId4"/>
    <p:sldId id="268" r:id="rId5"/>
    <p:sldId id="27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668" autoAdjust="0"/>
  </p:normalViewPr>
  <p:slideViewPr>
    <p:cSldViewPr>
      <p:cViewPr>
        <p:scale>
          <a:sx n="100" d="100"/>
          <a:sy n="100" d="100"/>
        </p:scale>
        <p:origin x="-1200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Deriváty uhlovodíků – lehčí varianta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_INOVACE_30_ Deriváty uhlovodíků – lehčí varianta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_INOVACE_30_ Deriváty uhlovodíků – lehčí varianta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Deriváty uhlovodíků – lehčí varianta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732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630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230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337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051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156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118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32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245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584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436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91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40085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4309677"/>
              </p:ext>
            </p:extLst>
          </p:nvPr>
        </p:nvGraphicFramePr>
        <p:xfrm>
          <a:off x="1524000" y="1397000"/>
          <a:ext cx="6096000" cy="3759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 Je možné zařadit po probrání</a:t>
                      </a:r>
                      <a:r>
                        <a:rPr lang="cs-CZ" baseline="0" dirty="0" smtClean="0"/>
                        <a:t> učiva o derivátech uhlovodíků.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 písemně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85143" y="460703"/>
            <a:ext cx="1059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125538"/>
            <a:ext cx="871296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r>
              <a:rPr lang="cs-CZ" sz="2400" dirty="0" smtClean="0"/>
              <a:t>1</a:t>
            </a:r>
            <a:r>
              <a:rPr lang="cs-CZ" sz="2400" dirty="0"/>
              <a:t>) </a:t>
            </a:r>
            <a:r>
              <a:rPr lang="cs-CZ" sz="2400" dirty="0" smtClean="0"/>
              <a:t>Jaký význam má pojem DERIVÁT?</a:t>
            </a:r>
            <a:endParaRPr lang="cs-CZ" sz="2400" dirty="0"/>
          </a:p>
          <a:p>
            <a:r>
              <a:rPr lang="cs-CZ" sz="2400" dirty="0"/>
              <a:t>2) </a:t>
            </a:r>
            <a:r>
              <a:rPr lang="cs-CZ" sz="2400" dirty="0" smtClean="0"/>
              <a:t>Vysvětli název deriváty uhlovodíků.</a:t>
            </a:r>
            <a:endParaRPr lang="cs-CZ" sz="2400" dirty="0"/>
          </a:p>
          <a:p>
            <a:r>
              <a:rPr lang="cs-CZ" sz="2400" dirty="0"/>
              <a:t>3) </a:t>
            </a:r>
            <a:r>
              <a:rPr lang="cs-CZ" sz="2400" dirty="0" smtClean="0"/>
              <a:t>Vyjmenuj skupiny derivátů uhlovodíků a přiřaď k nim jejich charakteristické skupiny.</a:t>
            </a:r>
            <a:endParaRPr lang="cs-CZ" sz="2400" dirty="0"/>
          </a:p>
          <a:p>
            <a:r>
              <a:rPr lang="cs-CZ" sz="2400" dirty="0"/>
              <a:t>4) </a:t>
            </a:r>
            <a:r>
              <a:rPr lang="cs-CZ" sz="2400" dirty="0" smtClean="0"/>
              <a:t>Z každé skupiny derivátů uhlovodíků uveď alespoň 2 jména.</a:t>
            </a:r>
            <a:endParaRPr lang="cs-CZ" sz="2400" dirty="0"/>
          </a:p>
          <a:p>
            <a:r>
              <a:rPr lang="cs-CZ" sz="2400" dirty="0"/>
              <a:t>5) Napiš </a:t>
            </a:r>
            <a:r>
              <a:rPr lang="cs-CZ" sz="2400" dirty="0" smtClean="0"/>
              <a:t>4 molekulové, 4 strukturní a 4 racionální vzorce libovolných derivátů uhlovodíků.</a:t>
            </a:r>
            <a:endParaRPr lang="cs-CZ" sz="2400" dirty="0"/>
          </a:p>
          <a:p>
            <a:r>
              <a:rPr lang="cs-CZ" sz="2400" dirty="0"/>
              <a:t>6) </a:t>
            </a:r>
            <a:r>
              <a:rPr lang="cs-CZ" sz="2400" dirty="0" smtClean="0"/>
              <a:t>O ethanolu napiš, jaké má vlastnosti, k čemu se užívá a z čeho se vyrábí.</a:t>
            </a:r>
            <a:endParaRPr lang="cs-CZ" sz="2400" dirty="0"/>
          </a:p>
          <a:p>
            <a:r>
              <a:rPr lang="cs-CZ" sz="2400" dirty="0" smtClean="0"/>
              <a:t>7</a:t>
            </a:r>
            <a:r>
              <a:rPr lang="cs-CZ" sz="2400" dirty="0"/>
              <a:t>) Jaké </a:t>
            </a:r>
            <a:r>
              <a:rPr lang="cs-CZ" sz="2400" dirty="0" smtClean="0"/>
              <a:t>má vlastnosti, k čemu se užívá a z čeho se vyrábí kyselina octová</a:t>
            </a:r>
            <a:r>
              <a:rPr lang="cs-CZ" sz="2400" dirty="0"/>
              <a:t> </a:t>
            </a:r>
            <a:r>
              <a:rPr lang="cs-CZ" sz="2400" dirty="0" smtClean="0"/>
              <a:t>?</a:t>
            </a:r>
            <a:endParaRPr lang="cs-CZ" sz="2400" dirty="0"/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2601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3164" y="188640"/>
            <a:ext cx="1232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27584" y="1196752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5986" y="921335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dvozenina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organické látky odvozené náhradou atomů vodíku atomy nebo skupinami atomů jiných prvků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alogenové deriváty    -Cl, -F, -Br, -I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alkoholy a fenoly  -OH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karbonylové sloučeniny    C=O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karboxylové kyseliny     C=O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4)    halogenové deriváty – dibromethan, vinylchlorid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alkoholy a fenoly – ethanol, glycerol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karbonylové sloučeniny – formaldehyd, aceton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karboxylové kyseliny – octová, olejová</a:t>
            </a: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368552" y="2708920"/>
            <a:ext cx="0" cy="123825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68552" y="3140968"/>
            <a:ext cx="0" cy="123825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783732" y="3717032"/>
            <a:ext cx="144016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67944" y="3861048"/>
            <a:ext cx="0" cy="123825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065026" y="6311413"/>
            <a:ext cx="1699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pokračování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28544"/>
            <a:ext cx="2937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- pokračování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0301" y="1268760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5)   Odpovědi zkontrolujeme podle učebnice.</a:t>
            </a:r>
          </a:p>
          <a:p>
            <a:pPr marL="457200" indent="-457200">
              <a:buAutoNum type="arabicParenR" startAt="6"/>
            </a:pPr>
            <a:r>
              <a:rPr lang="cs-CZ" sz="2400" dirty="0"/>
              <a:t>v</a:t>
            </a:r>
            <a:r>
              <a:rPr lang="cs-CZ" sz="2400" dirty="0" smtClean="0"/>
              <a:t>lastnosti ethanolu </a:t>
            </a:r>
            <a:r>
              <a:rPr lang="cs-CZ" sz="2400" dirty="0" smtClean="0">
                <a:solidFill>
                  <a:srgbClr val="FF0000"/>
                </a:solidFill>
              </a:rPr>
              <a:t>: příjemně vonící, hořlavá, bezbarvá kapalina, její páry se vzduchem tvoří výbušnou směs</a:t>
            </a:r>
          </a:p>
          <a:p>
            <a:pPr marL="447675"/>
            <a:r>
              <a:rPr lang="cs-CZ" sz="2400" dirty="0" smtClean="0"/>
              <a:t>užití</a:t>
            </a:r>
            <a:r>
              <a:rPr lang="cs-CZ" sz="2400" dirty="0" smtClean="0">
                <a:solidFill>
                  <a:srgbClr val="FF0000"/>
                </a:solidFill>
              </a:rPr>
              <a:t> : jako rozpouštědlo, palivo, dezinfekce, k výrobě      alkoholických nápojů a chemikálií</a:t>
            </a:r>
          </a:p>
          <a:p>
            <a:pPr marL="447675"/>
            <a:r>
              <a:rPr lang="cs-CZ" sz="2400" dirty="0" smtClean="0"/>
              <a:t>výroba</a:t>
            </a:r>
            <a:r>
              <a:rPr lang="cs-CZ" sz="2400" dirty="0" smtClean="0">
                <a:solidFill>
                  <a:srgbClr val="FF0000"/>
                </a:solidFill>
              </a:rPr>
              <a:t> : z cukerných odpadů po zpracování cukrové řepy nebo brambor nebo z ethylenu</a:t>
            </a:r>
          </a:p>
          <a:p>
            <a:pPr marL="457200" indent="-457200">
              <a:buAutoNum type="arabicParenR" startAt="7"/>
            </a:pPr>
            <a:r>
              <a:rPr lang="cs-CZ" sz="2400" dirty="0"/>
              <a:t>v</a:t>
            </a:r>
            <a:r>
              <a:rPr lang="cs-CZ" sz="2400" dirty="0" smtClean="0"/>
              <a:t>lastnosti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smtClean="0"/>
              <a:t>kyseliny octové </a:t>
            </a:r>
            <a:r>
              <a:rPr lang="cs-CZ" sz="2400" smtClean="0">
                <a:solidFill>
                  <a:srgbClr val="FF0000"/>
                </a:solidFill>
              </a:rPr>
              <a:t>: </a:t>
            </a:r>
            <a:r>
              <a:rPr lang="cs-CZ" sz="2400" dirty="0" smtClean="0">
                <a:solidFill>
                  <a:srgbClr val="FF0000"/>
                </a:solidFill>
              </a:rPr>
              <a:t>štiplavě páchnoucí kapalina, leptá pokožku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</a:t>
            </a:r>
            <a:r>
              <a:rPr lang="cs-CZ" sz="2400" dirty="0" smtClean="0"/>
              <a:t>užití </a:t>
            </a:r>
            <a:r>
              <a:rPr lang="cs-CZ" sz="2400" dirty="0" smtClean="0">
                <a:solidFill>
                  <a:srgbClr val="FF0000"/>
                </a:solidFill>
              </a:rPr>
              <a:t>: ke konzervaci potravin, při výrobě barviv, plastů,…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</a:t>
            </a:r>
            <a:r>
              <a:rPr lang="cs-CZ" sz="2400" dirty="0" smtClean="0"/>
              <a:t>výroba </a:t>
            </a:r>
            <a:r>
              <a:rPr lang="cs-CZ" sz="2400" dirty="0" smtClean="0">
                <a:solidFill>
                  <a:srgbClr val="FF0000"/>
                </a:solidFill>
              </a:rPr>
              <a:t>: z acetaldehydu nebo z ethylenu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48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627</TotalTime>
  <Words>382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89</cp:revision>
  <dcterms:created xsi:type="dcterms:W3CDTF">2011-08-21T15:31:45Z</dcterms:created>
  <dcterms:modified xsi:type="dcterms:W3CDTF">2011-12-31T17:01:35Z</dcterms:modified>
</cp:coreProperties>
</file>