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4" r:id="rId1"/>
  </p:sldMasterIdLst>
  <p:notesMasterIdLst>
    <p:notesMasterId r:id="rId9"/>
  </p:notesMasterIdLst>
  <p:sldIdLst>
    <p:sldId id="256" r:id="rId2"/>
    <p:sldId id="257" r:id="rId3"/>
    <p:sldId id="269" r:id="rId4"/>
    <p:sldId id="270" r:id="rId5"/>
    <p:sldId id="268" r:id="rId6"/>
    <p:sldId id="27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5668" autoAdjust="0"/>
  </p:normalViewPr>
  <p:slideViewPr>
    <p:cSldViewPr>
      <p:cViewPr varScale="1">
        <p:scale>
          <a:sx n="104" d="100"/>
          <a:sy n="104" d="100"/>
        </p:scale>
        <p:origin x="-108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Deriváty uhlovodíků-těžší varianta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_INOVACE_31_Deriváty uhlovodíků- těžší varianta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Věra Hadravová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: </a:t>
          </a:r>
          <a:r>
            <a:rPr lang="cs-CZ" sz="1400" kern="1200" dirty="0" smtClean="0"/>
            <a:t>VY_52 _INOVACE_31_Deriváty uhlovodíků- těžší varianta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Pracovní listy - chemie pro 8. a 9. ročník Z 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Deriváty uhlovodíků-těžší varianta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6732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96304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9230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63378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5051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41568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5118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0327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5245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8584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6436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7919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5" r:id="rId1"/>
    <p:sldLayoutId id="2147484046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1675637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76352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4131266"/>
              </p:ext>
            </p:extLst>
          </p:nvPr>
        </p:nvGraphicFramePr>
        <p:xfrm>
          <a:off x="1524000" y="1397000"/>
          <a:ext cx="6096000" cy="4307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Interaktivní tabule nebo papírové zadání i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 zadání i řešení. Hodí se po probrání učiva o derivátech uhlovodíků. Otázky je možno zadávat po částech</a:t>
                      </a:r>
                      <a:r>
                        <a:rPr lang="cs-CZ" baseline="0" dirty="0" smtClean="0"/>
                        <a:t> nebo všechny najednou.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odpoví písemně na uvedené otázky.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88266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95514" y="18118"/>
            <a:ext cx="10595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z</a:t>
            </a:r>
            <a:r>
              <a:rPr lang="cs-CZ" sz="2400" dirty="0" smtClean="0">
                <a:solidFill>
                  <a:srgbClr val="00B0F0"/>
                </a:solidFill>
              </a:rPr>
              <a:t>adání 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7504" y="88266"/>
            <a:ext cx="8847801" cy="70173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r>
              <a:rPr lang="cs-CZ" sz="2400" dirty="0" smtClean="0"/>
              <a:t>1</a:t>
            </a:r>
            <a:r>
              <a:rPr lang="cs-CZ" sz="2400" dirty="0"/>
              <a:t>) Kterým látkám říkáme </a:t>
            </a:r>
            <a:r>
              <a:rPr lang="cs-CZ" sz="2400" dirty="0" smtClean="0"/>
              <a:t>deriváty uhlovodíků?</a:t>
            </a:r>
            <a:endParaRPr lang="cs-CZ" sz="2400" dirty="0"/>
          </a:p>
          <a:p>
            <a:r>
              <a:rPr lang="cs-CZ" sz="2400" dirty="0"/>
              <a:t>2) Co </a:t>
            </a:r>
            <a:r>
              <a:rPr lang="cs-CZ" sz="2400" dirty="0" smtClean="0"/>
              <a:t>je to uhlovodíkový zbytek?</a:t>
            </a:r>
            <a:endParaRPr lang="cs-CZ" sz="2400" dirty="0"/>
          </a:p>
          <a:p>
            <a:r>
              <a:rPr lang="cs-CZ" sz="2400" dirty="0"/>
              <a:t>3) </a:t>
            </a:r>
            <a:r>
              <a:rPr lang="cs-CZ" sz="2400" dirty="0" smtClean="0"/>
              <a:t>Čemu říkáme charakteristická skupina?</a:t>
            </a:r>
            <a:endParaRPr lang="cs-CZ" sz="2400" dirty="0"/>
          </a:p>
          <a:p>
            <a:r>
              <a:rPr lang="cs-CZ" sz="2400" dirty="0"/>
              <a:t>4) Uveď </a:t>
            </a:r>
            <a:r>
              <a:rPr lang="cs-CZ" sz="2400" dirty="0" smtClean="0"/>
              <a:t>jméno uhlovodíkového zbytku </a:t>
            </a:r>
            <a:r>
              <a:rPr lang="cs-CZ" sz="2400" dirty="0"/>
              <a:t>ethanu.</a:t>
            </a:r>
          </a:p>
          <a:p>
            <a:r>
              <a:rPr lang="cs-CZ" sz="2400" dirty="0"/>
              <a:t>5) Napiš </a:t>
            </a:r>
            <a:r>
              <a:rPr lang="cs-CZ" sz="2400" dirty="0" smtClean="0"/>
              <a:t>vzorec charakteristické skupiny alkoholů.</a:t>
            </a:r>
            <a:endParaRPr lang="cs-CZ" sz="2400" dirty="0"/>
          </a:p>
          <a:p>
            <a:r>
              <a:rPr lang="cs-CZ" sz="2400" dirty="0"/>
              <a:t>6) </a:t>
            </a:r>
            <a:r>
              <a:rPr lang="cs-CZ" sz="2400" dirty="0" smtClean="0"/>
              <a:t>Uveď strukturní vzorec karbonylové skupiny.</a:t>
            </a:r>
            <a:endParaRPr lang="cs-CZ" sz="2400" dirty="0"/>
          </a:p>
          <a:p>
            <a:r>
              <a:rPr lang="cs-CZ" sz="2400" dirty="0" smtClean="0"/>
              <a:t>7</a:t>
            </a:r>
            <a:r>
              <a:rPr lang="cs-CZ" sz="2400" dirty="0"/>
              <a:t>) </a:t>
            </a:r>
            <a:r>
              <a:rPr lang="cs-CZ" sz="2400" dirty="0" smtClean="0"/>
              <a:t>Které látky nazýváme karbonylové sloučeniny, které aldehydy a které ketony?</a:t>
            </a:r>
            <a:endParaRPr lang="cs-CZ" sz="2400" dirty="0"/>
          </a:p>
          <a:p>
            <a:r>
              <a:rPr lang="cs-CZ" sz="2400" dirty="0" smtClean="0"/>
              <a:t>8</a:t>
            </a:r>
            <a:r>
              <a:rPr lang="cs-CZ" sz="2400" dirty="0"/>
              <a:t>) </a:t>
            </a:r>
            <a:r>
              <a:rPr lang="cs-CZ" sz="2400" dirty="0" smtClean="0"/>
              <a:t>Uveď strukturní </a:t>
            </a:r>
            <a:r>
              <a:rPr lang="cs-CZ" sz="2400" dirty="0"/>
              <a:t>vzorec </a:t>
            </a:r>
            <a:r>
              <a:rPr lang="cs-CZ" sz="2400" dirty="0" smtClean="0"/>
              <a:t>karboxylové skupiny.</a:t>
            </a:r>
            <a:endParaRPr lang="cs-CZ" sz="2400" dirty="0"/>
          </a:p>
          <a:p>
            <a:r>
              <a:rPr lang="cs-CZ" sz="2400" dirty="0"/>
              <a:t>9) </a:t>
            </a:r>
            <a:r>
              <a:rPr lang="cs-CZ" sz="2400" dirty="0" smtClean="0"/>
              <a:t>Který z halogenderivátů uhlovodíků má 2 charakteristické skupiny?</a:t>
            </a:r>
            <a:endParaRPr lang="cs-CZ" sz="2400" dirty="0"/>
          </a:p>
          <a:p>
            <a:r>
              <a:rPr lang="cs-CZ" sz="2400" dirty="0"/>
              <a:t>10) Který z halogenderivátů uhlovodíků má </a:t>
            </a:r>
            <a:r>
              <a:rPr lang="cs-CZ" sz="2400" dirty="0" smtClean="0"/>
              <a:t>mezi uhlíky dvojnou vazbu?</a:t>
            </a:r>
          </a:p>
          <a:p>
            <a:r>
              <a:rPr lang="cs-CZ" sz="2400" dirty="0" smtClean="0"/>
              <a:t>11) Napiš racionální vzorec ethanu.</a:t>
            </a:r>
          </a:p>
          <a:p>
            <a:r>
              <a:rPr lang="cs-CZ" sz="2400" dirty="0" smtClean="0"/>
              <a:t>12) Který z alkoholů je derivátem propanu?</a:t>
            </a:r>
          </a:p>
          <a:p>
            <a:r>
              <a:rPr lang="cs-CZ" sz="2400" dirty="0" smtClean="0"/>
              <a:t>13) Jak se jmenují sloučeniny, ve kterých je hydroxylová skupina vázána na uhlovodíkové zbytky arenů?</a:t>
            </a:r>
          </a:p>
          <a:p>
            <a:r>
              <a:rPr lang="cs-CZ" sz="2400" dirty="0" smtClean="0"/>
              <a:t>14) Napiš strukturní vzorec kyseliny octové.                  </a:t>
            </a:r>
            <a:r>
              <a:rPr lang="cs-CZ" sz="2400" dirty="0" smtClean="0">
                <a:solidFill>
                  <a:srgbClr val="00B0F0"/>
                </a:solidFill>
              </a:rPr>
              <a:t>pokračování</a:t>
            </a:r>
            <a:endParaRPr lang="cs-CZ" sz="2400" dirty="0">
              <a:solidFill>
                <a:srgbClr val="00B0F0"/>
              </a:solidFill>
            </a:endParaRPr>
          </a:p>
          <a:p>
            <a:r>
              <a:rPr lang="cs-CZ" sz="24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323715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0"/>
            <a:ext cx="23145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rgbClr val="00B0F0"/>
                </a:solidFill>
              </a:rPr>
              <a:t>z</a:t>
            </a:r>
            <a:r>
              <a:rPr lang="cs-CZ" sz="2000" dirty="0" smtClean="0">
                <a:solidFill>
                  <a:srgbClr val="00B0F0"/>
                </a:solidFill>
              </a:rPr>
              <a:t>adání - pokračování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292" y="338099"/>
            <a:ext cx="9156476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15) Který z halogenderivátů uhlovodíků se užívá k místnímu znecitlivění těla v lékařství</a:t>
            </a:r>
            <a:r>
              <a:rPr lang="cs-CZ" sz="2400" dirty="0"/>
              <a:t>?</a:t>
            </a:r>
          </a:p>
          <a:p>
            <a:r>
              <a:rPr lang="cs-CZ" sz="2400" dirty="0" smtClean="0"/>
              <a:t>16) Který z alkoholů se dá použít jako palivo pro motory?</a:t>
            </a:r>
            <a:endParaRPr lang="cs-CZ" sz="2400" dirty="0"/>
          </a:p>
          <a:p>
            <a:r>
              <a:rPr lang="cs-CZ" sz="2400" dirty="0" smtClean="0"/>
              <a:t>17) Uveď 2 způsoby výroby ethanolu.</a:t>
            </a:r>
          </a:p>
          <a:p>
            <a:r>
              <a:rPr lang="cs-CZ" sz="2400" dirty="0" smtClean="0"/>
              <a:t>18) Který z derivátů uhlovodíků i v malém množství způsobuje člověku oslepnutí?</a:t>
            </a:r>
          </a:p>
          <a:p>
            <a:r>
              <a:rPr lang="cs-CZ" sz="2400" dirty="0" smtClean="0"/>
              <a:t>19) Uveď tři charakteristické vlastnosti ethanolu.</a:t>
            </a:r>
          </a:p>
          <a:p>
            <a:r>
              <a:rPr lang="cs-CZ" sz="2400" dirty="0" smtClean="0"/>
              <a:t>20) Který alkohol je chemicky vázán v tucích?</a:t>
            </a:r>
          </a:p>
          <a:p>
            <a:r>
              <a:rPr lang="cs-CZ" sz="2400" dirty="0" smtClean="0"/>
              <a:t>21) Který derivát uhlovodíků je jedovatá krystalická látka?</a:t>
            </a:r>
          </a:p>
          <a:p>
            <a:r>
              <a:rPr lang="cs-CZ" sz="2400" dirty="0" smtClean="0"/>
              <a:t>22) Který alkohol se používá k hubení škůdců?</a:t>
            </a:r>
          </a:p>
          <a:p>
            <a:r>
              <a:rPr lang="cs-CZ" sz="2400" dirty="0" smtClean="0"/>
              <a:t>23) Který alkohol je součástí alkoholických nápojů?</a:t>
            </a:r>
          </a:p>
          <a:p>
            <a:r>
              <a:rPr lang="cs-CZ" sz="2400" dirty="0" smtClean="0"/>
              <a:t>24) Která karbonylová sloučenina se užívá jako konzervační prostředek?</a:t>
            </a:r>
          </a:p>
          <a:p>
            <a:r>
              <a:rPr lang="cs-CZ" sz="2400" dirty="0" smtClean="0"/>
              <a:t>25) K čemu se používá acetaldehyd?</a:t>
            </a:r>
          </a:p>
          <a:p>
            <a:r>
              <a:rPr lang="cs-CZ" sz="2400" dirty="0" smtClean="0"/>
              <a:t>26) V čem spočívá nebezpečí při praktickém využití acetonu jako rozpouštědla barev?</a:t>
            </a:r>
          </a:p>
          <a:p>
            <a:r>
              <a:rPr lang="cs-CZ" sz="2400" dirty="0" smtClean="0"/>
              <a:t>27) Která z karboxylových kyselin se užívá jako dezinfekční prostředek?</a:t>
            </a:r>
          </a:p>
          <a:p>
            <a:r>
              <a:rPr lang="cs-CZ" sz="2400" dirty="0" smtClean="0"/>
              <a:t>28) K čemu se užívá kyselina octová?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613490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8208912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000" dirty="0">
                <a:solidFill>
                  <a:srgbClr val="FF0000"/>
                </a:solidFill>
              </a:rPr>
              <a:t>o</a:t>
            </a:r>
            <a:r>
              <a:rPr lang="cs-CZ" sz="2000" dirty="0" smtClean="0">
                <a:solidFill>
                  <a:srgbClr val="FF0000"/>
                </a:solidFill>
              </a:rPr>
              <a:t>dvozeniny uhlovodíků – organické látky, které se odvozují náhradou atomů vodíku v uhlovodíku atomy nebo skupinami atomů jiných prvků.</a:t>
            </a:r>
          </a:p>
          <a:p>
            <a:pPr marL="457200" indent="-457200">
              <a:buAutoNum type="arabicParenR"/>
            </a:pPr>
            <a:r>
              <a:rPr lang="cs-CZ" sz="2000" dirty="0">
                <a:solidFill>
                  <a:srgbClr val="FF0000"/>
                </a:solidFill>
              </a:rPr>
              <a:t>č</a:t>
            </a:r>
            <a:r>
              <a:rPr lang="cs-CZ" sz="2000" dirty="0" smtClean="0">
                <a:solidFill>
                  <a:srgbClr val="FF0000"/>
                </a:solidFill>
              </a:rPr>
              <a:t>ást uhlovodíku bez odtrženého vodíku</a:t>
            </a:r>
          </a:p>
          <a:p>
            <a:pPr marL="457200" indent="-457200">
              <a:buAutoNum type="arabicParenR"/>
            </a:pPr>
            <a:r>
              <a:rPr lang="cs-CZ" sz="2000" dirty="0">
                <a:solidFill>
                  <a:srgbClr val="FF0000"/>
                </a:solidFill>
              </a:rPr>
              <a:t>p</a:t>
            </a:r>
            <a:r>
              <a:rPr lang="cs-CZ" sz="2000" dirty="0" smtClean="0">
                <a:solidFill>
                  <a:srgbClr val="FF0000"/>
                </a:solidFill>
              </a:rPr>
              <a:t>rvkům nebo skupinám prvků, které se spojují s uhlovodíkovým zbytkem na derivát uhlovodíku</a:t>
            </a:r>
          </a:p>
          <a:p>
            <a:pPr marL="457200" indent="-457200">
              <a:buAutoNum type="arabicParenR"/>
            </a:pPr>
            <a:r>
              <a:rPr lang="cs-CZ" sz="2000" dirty="0">
                <a:solidFill>
                  <a:srgbClr val="FF0000"/>
                </a:solidFill>
              </a:rPr>
              <a:t>e</a:t>
            </a:r>
            <a:r>
              <a:rPr lang="cs-CZ" sz="2000" dirty="0" smtClean="0">
                <a:solidFill>
                  <a:srgbClr val="FF0000"/>
                </a:solidFill>
              </a:rPr>
              <a:t>thyl</a:t>
            </a:r>
          </a:p>
          <a:p>
            <a:pPr marL="457200" indent="-457200">
              <a:buFontTx/>
              <a:buAutoNum type="arabicParenR"/>
            </a:pPr>
            <a:r>
              <a:rPr lang="cs-CZ" sz="2000" smtClean="0">
                <a:solidFill>
                  <a:srgbClr val="FF0000"/>
                </a:solidFill>
              </a:rPr>
              <a:t>– </a:t>
            </a:r>
            <a:r>
              <a:rPr lang="cs-CZ" sz="2000" dirty="0" smtClean="0">
                <a:solidFill>
                  <a:srgbClr val="FF0000"/>
                </a:solidFill>
              </a:rPr>
              <a:t>OH</a:t>
            </a:r>
          </a:p>
          <a:p>
            <a:pPr marL="457200" indent="-457200">
              <a:buFontTx/>
              <a:buAutoNum type="arabicParenR"/>
            </a:pPr>
            <a:r>
              <a:rPr lang="cs-CZ" sz="2000" dirty="0" smtClean="0">
                <a:solidFill>
                  <a:srgbClr val="FF0000"/>
                </a:solidFill>
              </a:rPr>
              <a:t>– C –</a:t>
            </a:r>
          </a:p>
          <a:p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smtClean="0">
                <a:solidFill>
                  <a:srgbClr val="FF0000"/>
                </a:solidFill>
              </a:rPr>
              <a:t>7)    deriváty uhlovodíků, které obsahují karbonylovou skupinu   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8)     – </a:t>
            </a:r>
            <a:r>
              <a:rPr lang="cs-CZ" sz="2000" dirty="0">
                <a:solidFill>
                  <a:srgbClr val="FF0000"/>
                </a:solidFill>
              </a:rPr>
              <a:t>C </a:t>
            </a:r>
            <a:r>
              <a:rPr lang="cs-CZ" sz="2000" dirty="0" smtClean="0">
                <a:solidFill>
                  <a:srgbClr val="FF0000"/>
                </a:solidFill>
              </a:rPr>
              <a:t>– OH</a:t>
            </a:r>
          </a:p>
          <a:p>
            <a:pPr marL="457200" indent="-457200">
              <a:buFontTx/>
              <a:buAutoNum type="arabicParenR"/>
            </a:pPr>
            <a:endParaRPr lang="cs-CZ" sz="2000" dirty="0">
              <a:solidFill>
                <a:srgbClr val="FF0000"/>
              </a:solidFill>
            </a:endParaRPr>
          </a:p>
          <a:p>
            <a:r>
              <a:rPr lang="cs-CZ" sz="2000" dirty="0" smtClean="0">
                <a:solidFill>
                  <a:srgbClr val="FF0000"/>
                </a:solidFill>
              </a:rPr>
              <a:t>9)    dichlorethan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10)  vinylchlorid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11)  CH</a:t>
            </a:r>
            <a:r>
              <a:rPr lang="cs-CZ" sz="2000" baseline="-25000" dirty="0" smtClean="0">
                <a:solidFill>
                  <a:srgbClr val="FF0000"/>
                </a:solidFill>
              </a:rPr>
              <a:t>3</a:t>
            </a:r>
            <a:r>
              <a:rPr lang="cs-CZ" sz="2000" dirty="0" smtClean="0">
                <a:solidFill>
                  <a:srgbClr val="FF0000"/>
                </a:solidFill>
              </a:rPr>
              <a:t>CH</a:t>
            </a:r>
            <a:r>
              <a:rPr lang="cs-CZ" sz="2000" baseline="-25000" dirty="0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OH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12)  glycerol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13)  fenoly</a:t>
            </a:r>
          </a:p>
          <a:p>
            <a:pPr marL="457200" indent="-457200">
              <a:buAutoNum type="arabicParenR" startAt="14"/>
            </a:pPr>
            <a:r>
              <a:rPr lang="cs-CZ" sz="2000" dirty="0" smtClean="0">
                <a:solidFill>
                  <a:srgbClr val="FF0000"/>
                </a:solidFill>
              </a:rPr>
              <a:t>       H 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        H </a:t>
            </a:r>
            <a:r>
              <a:rPr lang="cs-CZ" sz="2000" dirty="0">
                <a:solidFill>
                  <a:srgbClr val="FF0000"/>
                </a:solidFill>
              </a:rPr>
              <a:t>– C </a:t>
            </a:r>
            <a:r>
              <a:rPr lang="cs-CZ" sz="2000" dirty="0" smtClean="0">
                <a:solidFill>
                  <a:srgbClr val="FF0000"/>
                </a:solidFill>
              </a:rPr>
              <a:t>– C – OH</a:t>
            </a:r>
          </a:p>
          <a:p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              H    O                                                                                  </a:t>
            </a:r>
            <a:r>
              <a:rPr lang="cs-CZ" sz="2000" dirty="0" smtClean="0">
                <a:solidFill>
                  <a:srgbClr val="00B0F0"/>
                </a:solidFill>
              </a:rPr>
              <a:t>pokračování</a:t>
            </a:r>
            <a:endParaRPr lang="cs-CZ" sz="2000" dirty="0">
              <a:solidFill>
                <a:srgbClr val="00B0F0"/>
              </a:solidFill>
            </a:endParaRPr>
          </a:p>
          <a:p>
            <a:r>
              <a:rPr lang="cs-CZ" sz="2000" dirty="0" smtClean="0">
                <a:solidFill>
                  <a:srgbClr val="FF0000"/>
                </a:solidFill>
              </a:rPr>
              <a:t>   </a:t>
            </a:r>
            <a:endParaRPr lang="cs-CZ" sz="2000" dirty="0">
              <a:solidFill>
                <a:srgbClr val="FF0000"/>
              </a:solidFill>
            </a:endParaRPr>
          </a:p>
          <a:p>
            <a:pPr marL="457200" indent="-457200">
              <a:buAutoNum type="arabicParenR"/>
            </a:pP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03263" y="0"/>
            <a:ext cx="8913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rgbClr val="00B0F0"/>
                </a:solidFill>
              </a:rPr>
              <a:t>ř</a:t>
            </a:r>
            <a:r>
              <a:rPr lang="cs-CZ" sz="2000" dirty="0" smtClean="0">
                <a:solidFill>
                  <a:srgbClr val="00B0F0"/>
                </a:solidFill>
              </a:rPr>
              <a:t>ešení</a:t>
            </a:r>
            <a:r>
              <a:rPr lang="cs-CZ" sz="2400" dirty="0" smtClean="0">
                <a:solidFill>
                  <a:srgbClr val="00B0F0"/>
                </a:solidFill>
              </a:rPr>
              <a:t> </a:t>
            </a:r>
            <a:endParaRPr lang="cs-CZ" sz="2400" dirty="0">
              <a:solidFill>
                <a:srgbClr val="00B0F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1287857" y="2780928"/>
            <a:ext cx="0" cy="139849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287857" y="3692356"/>
            <a:ext cx="0" cy="144016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331640" y="3692356"/>
            <a:ext cx="0" cy="144016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835696" y="6127644"/>
            <a:ext cx="0" cy="108012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907704" y="6124394"/>
            <a:ext cx="0" cy="108012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498005" y="6129300"/>
            <a:ext cx="0" cy="106356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1253928" y="2780927"/>
            <a:ext cx="0" cy="139849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503760" y="5805264"/>
            <a:ext cx="0" cy="106356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047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56434" y="111720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0B0F0"/>
                </a:solidFill>
              </a:rPr>
              <a:t>ř</a:t>
            </a:r>
            <a:r>
              <a:rPr lang="cs-CZ" dirty="0" smtClean="0">
                <a:solidFill>
                  <a:srgbClr val="00B0F0"/>
                </a:solidFill>
              </a:rPr>
              <a:t>ešení - pokračování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467409"/>
            <a:ext cx="7848872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15)  </a:t>
            </a:r>
            <a:r>
              <a:rPr lang="cs-CZ" sz="2400" dirty="0">
                <a:solidFill>
                  <a:srgbClr val="FF0000"/>
                </a:solidFill>
              </a:rPr>
              <a:t>c</a:t>
            </a:r>
            <a:r>
              <a:rPr lang="cs-CZ" sz="2400" dirty="0" smtClean="0">
                <a:solidFill>
                  <a:srgbClr val="FF0000"/>
                </a:solidFill>
              </a:rPr>
              <a:t>hlorethan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16)  methylalkohol, ethylalkohol</a:t>
            </a:r>
          </a:p>
          <a:p>
            <a:pPr marL="539750" indent="-539750"/>
            <a:r>
              <a:rPr lang="cs-CZ" sz="2400" dirty="0" smtClean="0">
                <a:solidFill>
                  <a:srgbClr val="FF0000"/>
                </a:solidFill>
              </a:rPr>
              <a:t>17)  </a:t>
            </a:r>
            <a:r>
              <a:rPr lang="cs-CZ" sz="2400" dirty="0">
                <a:solidFill>
                  <a:srgbClr val="FF0000"/>
                </a:solidFill>
              </a:rPr>
              <a:t>e</a:t>
            </a:r>
            <a:r>
              <a:rPr lang="cs-CZ" sz="2400" dirty="0" smtClean="0">
                <a:solidFill>
                  <a:srgbClr val="FF0000"/>
                </a:solidFill>
              </a:rPr>
              <a:t>thanolovým zkvašováním cukerných roztoků nebo průmyslově z   ethylenu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18)  </a:t>
            </a:r>
            <a:r>
              <a:rPr lang="cs-CZ" sz="2400" dirty="0">
                <a:solidFill>
                  <a:srgbClr val="FF0000"/>
                </a:solidFill>
              </a:rPr>
              <a:t>m</a:t>
            </a:r>
            <a:r>
              <a:rPr lang="cs-CZ" sz="2400" dirty="0" smtClean="0">
                <a:solidFill>
                  <a:srgbClr val="FF0000"/>
                </a:solidFill>
              </a:rPr>
              <a:t>ethylalkohol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19)  bezbarvá, hořlavá kapalina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20)  glycerol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21)  fenol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22)  fenol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23)  </a:t>
            </a:r>
            <a:r>
              <a:rPr lang="cs-CZ" sz="2400" dirty="0">
                <a:solidFill>
                  <a:srgbClr val="FF0000"/>
                </a:solidFill>
              </a:rPr>
              <a:t>e</a:t>
            </a:r>
            <a:r>
              <a:rPr lang="cs-CZ" sz="2400" dirty="0" smtClean="0">
                <a:solidFill>
                  <a:srgbClr val="FF0000"/>
                </a:solidFill>
              </a:rPr>
              <a:t>thanol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24)  formaldehyd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25)  k výrobě kaučuku, barviv, léčiv, kyseliny octové</a:t>
            </a:r>
          </a:p>
          <a:p>
            <a:pPr marL="539750" indent="-539750"/>
            <a:r>
              <a:rPr lang="cs-CZ" sz="2400" dirty="0" smtClean="0">
                <a:solidFill>
                  <a:srgbClr val="FF0000"/>
                </a:solidFill>
              </a:rPr>
              <a:t>26)  hořlavá, jedovatá látka, jeho páry tvoří se vzduchem výbušnou směs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27)  kyselina mravenčí</a:t>
            </a:r>
          </a:p>
          <a:p>
            <a:pPr marL="539750" indent="-539750"/>
            <a:r>
              <a:rPr lang="cs-CZ" sz="2400" dirty="0" smtClean="0">
                <a:solidFill>
                  <a:srgbClr val="FF0000"/>
                </a:solidFill>
              </a:rPr>
              <a:t>28)  ke konzervaci potravin, při zpracování kůží, při výrobě barviv, plastů,…</a:t>
            </a:r>
          </a:p>
        </p:txBody>
      </p:sp>
    </p:spTree>
    <p:extLst>
      <p:ext uri="{BB962C8B-B14F-4D97-AF65-F5344CB8AC3E}">
        <p14:creationId xmlns:p14="http://schemas.microsoft.com/office/powerpoint/2010/main" val="30949089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105156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183880" cy="10801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archiv autorky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592</TotalTime>
  <Words>600</Words>
  <Application>Microsoft Office PowerPoint</Application>
  <PresentationFormat>Předvádění na obrazovce (4:3)</PresentationFormat>
  <Paragraphs>87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Vlada</cp:lastModifiedBy>
  <cp:revision>92</cp:revision>
  <dcterms:created xsi:type="dcterms:W3CDTF">2011-08-21T15:31:45Z</dcterms:created>
  <dcterms:modified xsi:type="dcterms:W3CDTF">2011-12-31T17:04:40Z</dcterms:modified>
</cp:coreProperties>
</file>