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6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670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877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995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060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696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638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704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614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794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582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534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alpha val="3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91D3C2-8F9A-4D29-9D2E-7519C6DDCE1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A104E-11A1-4065-9397-D5C8D934B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881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12" Type="http://schemas.openxmlformats.org/officeDocument/2006/relationships/image" Target="../media/image17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hyperlink" Target="http://www.nasehouby.cz/users/0040/2012/0040-2012-0000-0240.jpg" TargetMode="External"/><Relationship Id="rId5" Type="http://schemas.openxmlformats.org/officeDocument/2006/relationships/image" Target="../media/image11.jpeg"/><Relationship Id="rId10" Type="http://schemas.openxmlformats.org/officeDocument/2006/relationships/image" Target="../media/image16.gif"/><Relationship Id="rId4" Type="http://schemas.openxmlformats.org/officeDocument/2006/relationships/image" Target="../media/image10.jpe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9896978"/>
              </p:ext>
            </p:extLst>
          </p:nvPr>
        </p:nvGraphicFramePr>
        <p:xfrm>
          <a:off x="755576" y="2132856"/>
          <a:ext cx="748883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664"/>
                <a:gridCol w="542516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3.11.2012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VY_52_INOVACE_28_přírodní společenstva v létě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3., 4.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221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556792"/>
            <a:ext cx="7632848" cy="439248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shrnuje základní informace o této roční době.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samostatně, nebo i interaktivní tabulí.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Otázky v závěru slouží k zopakování, podle snímku č. 10 si mohou žáci mezi sebou vytvářet další příklady.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snímky se děje kliknutím.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13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Přírodní společenstva v létě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Léto začíná </a:t>
            </a:r>
            <a:r>
              <a:rPr lang="cs-CZ" sz="2400" b="1" dirty="0" smtClean="0"/>
              <a:t>21. června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Tento den se nazývá </a:t>
            </a:r>
            <a:r>
              <a:rPr lang="cs-CZ" sz="2400" b="1" dirty="0" smtClean="0"/>
              <a:t>letní slunovrat</a:t>
            </a:r>
            <a:r>
              <a:rPr lang="cs-CZ" sz="2400" dirty="0" smtClean="0"/>
              <a:t>. </a:t>
            </a:r>
            <a:r>
              <a:rPr lang="cs-CZ" sz="2000" dirty="0" smtClean="0"/>
              <a:t>Dny se začínají pomalu zkracovat a noci prodlužovat.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Letní měsíce jsou: </a:t>
            </a:r>
            <a:r>
              <a:rPr lang="cs-CZ" sz="2400" b="1" dirty="0" smtClean="0"/>
              <a:t>červen, červenec, srpen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 descr="C:\Users\uživatel\AppData\Local\Microsoft\Windows\Temporary Internet Files\Content.IE5\0NS9EU6K\MC90044179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56992"/>
            <a:ext cx="3501008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515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Počasí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Léto se vyznačuje teplým a slunečným počasím.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Pokud dosáhne denní teplota 30°C, nazýváme tento den tropickým.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Pokud neklesne noční teplota pod 20°C, jde o noc tropickou.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Častým jevem jsou bouřky, někdy provázené prudkými lijáky nebo i kroupami.</a:t>
            </a:r>
            <a:endParaRPr lang="cs-CZ" sz="2400" dirty="0"/>
          </a:p>
        </p:txBody>
      </p:sp>
      <p:pic>
        <p:nvPicPr>
          <p:cNvPr id="2050" name="Picture 2" descr="C:\Users\uživatel\AppData\Local\Microsoft\Windows\Temporary Internet Files\Content.IE5\63OLIM5R\MC9004404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90822"/>
            <a:ext cx="2289976" cy="228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31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Rostliny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 létě všechny rostliny narůstají, proto potřebují mnoho živin a vláhy.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Dozrávají některé plody (např. jahody, borůvky).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Mnoho dalších plodů v létě narůstá a dozrává až na podzim </a:t>
            </a:r>
          </a:p>
          <a:p>
            <a:pPr marL="0" indent="0">
              <a:buNone/>
            </a:pPr>
            <a:r>
              <a:rPr lang="cs-CZ" sz="2400" dirty="0" smtClean="0"/>
              <a:t>( např. šípek, jeřabiny).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Kvetou trávy i mnoho polních květin ( např. vlčí mák, chrpa)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4" name="Picture 2" descr="C:\Users\uživatel\AppData\Local\Microsoft\Windows\Temporary Internet Files\Content.IE5\S0E1TW9W\MC90043690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00808"/>
            <a:ext cx="1431235" cy="1431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01737EWH\MP9004305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737" y="5229200"/>
            <a:ext cx="1443936" cy="114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63OLIM5R\MP9004254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245" y="5252786"/>
            <a:ext cx="1127875" cy="1133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9N5UTD13\MC9001232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425" y="3501008"/>
            <a:ext cx="1042495" cy="121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15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Koncem léta začínají růst   </a:t>
            </a:r>
            <a:r>
              <a:rPr lang="cs-CZ" sz="3200" b="1" dirty="0" smtClean="0"/>
              <a:t>houby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477" y="1196752"/>
            <a:ext cx="2384425" cy="179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46477" y="2655248"/>
            <a:ext cx="201622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Křemenáč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668" y="1211604"/>
            <a:ext cx="2376264" cy="178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730129" y="2642017"/>
            <a:ext cx="201622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Bedla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2" name="Picture 6" descr="http://www.nasehouby.cz/../users/0040/2011/0040-2011-0000-061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460" y="3068960"/>
            <a:ext cx="2319411" cy="1739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647460" y="4408409"/>
            <a:ext cx="201622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Hřib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4" name="Picture 8" descr="http://www.nasehouby.cz/../users/0040/2012/0040-2012-0000-023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85885"/>
            <a:ext cx="2296845" cy="1722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211960" y="4408409"/>
            <a:ext cx="201622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Holubinka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6" name="Picture 10" descr="http://www.nasehouby.cz/../users/0040/2012/0040-2012-0000-007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085885"/>
            <a:ext cx="2319412" cy="1739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752477" y="4486890"/>
            <a:ext cx="201622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Kozák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8" name="Picture 12" descr="http://www.nasehouby.cz/../users/0040/2012/0040-2012-0000-026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43" y="4915776"/>
            <a:ext cx="2521291" cy="189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78042" y="6468190"/>
            <a:ext cx="245285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Muchomůrka zelená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212" y="4918116"/>
            <a:ext cx="2518170" cy="1888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842212" y="6468190"/>
            <a:ext cx="245285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Muchomůrka červená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156" y="4918115"/>
            <a:ext cx="2513220" cy="1884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5443156" y="6421558"/>
            <a:ext cx="201622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Hřib satan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11" name="Picture 15" descr="C:\Users\uživatel\AppData\Local\Microsoft\Windows\Temporary Internet Files\Content.IE5\Z4H4DLYH\MM900336980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265" y="5062777"/>
            <a:ext cx="508883" cy="508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5" descr="C:\Users\uživatel\AppData\Local\Microsoft\Windows\Temporary Internet Files\Content.IE5\Z4H4DLYH\MM900336980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1130" y="5015771"/>
            <a:ext cx="508883" cy="508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5" descr="C:\Users\uživatel\AppData\Local\Microsoft\Windows\Temporary Internet Files\Content.IE5\Z4H4DLYH\MM900336980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071" y="5062778"/>
            <a:ext cx="508883" cy="508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http://www.nasehouby.cz/users/0040/2012/0040-2012-0000-0240s.jp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542" y="1224834"/>
            <a:ext cx="2340981" cy="1755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5220072" y="2642017"/>
            <a:ext cx="201622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Klouzek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9457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Živočichové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Většina živočichů v tuto dobu již vyvedla mláďata.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Někteří se o ně ještě starají ( např. savci), většina odrostlých mláďat je však již odkázána sama na sebe.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Všichni se snaží získat co nejvíce potravy a zesílit.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Léto je i krátkým obdobím dospělého života hmyzu.</a:t>
            </a:r>
            <a:endParaRPr lang="cs-CZ" sz="2400" dirty="0"/>
          </a:p>
        </p:txBody>
      </p:sp>
      <p:pic>
        <p:nvPicPr>
          <p:cNvPr id="5122" name="Picture 2" descr="C:\Users\uživatel\AppData\Local\Microsoft\Windows\Temporary Internet Files\Content.IE5\9N5UTD13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653136"/>
            <a:ext cx="2610937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živatel\AppData\Local\Microsoft\Windows\Temporary Internet Files\Content.IE5\63OLIM5R\MP9002276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0337" y="4696456"/>
            <a:ext cx="2974227" cy="197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živatel\AppData\Local\Microsoft\Windows\Temporary Internet Files\Content.IE5\0NS9EU6K\MP90028945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696456"/>
            <a:ext cx="2974227" cy="197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uživatel\AppData\Local\Microsoft\Windows\Temporary Internet Files\Content.IE5\S0E1TW9W\MC90043803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88761"/>
            <a:ext cx="1289004" cy="1289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830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 teď malé opakování: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První letní den je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Letní měsíce jsou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Tropická noc je když teplota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Když prší a přitom svítí slunce vznikne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Prvními letními plody v lesích jsou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Kvetoucí trávy opyluje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1689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Pro kontrolu: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První letní den je </a:t>
            </a:r>
            <a:r>
              <a:rPr lang="cs-CZ" sz="2000" dirty="0" smtClean="0">
                <a:solidFill>
                  <a:srgbClr val="FF0000"/>
                </a:solidFill>
              </a:rPr>
              <a:t>21. červen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Letní měsíce jsou </a:t>
            </a:r>
            <a:r>
              <a:rPr lang="cs-CZ" sz="2000" dirty="0" smtClean="0">
                <a:solidFill>
                  <a:srgbClr val="FF0000"/>
                </a:solidFill>
              </a:rPr>
              <a:t>červen, červenec, srpen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Tropická noc je když teplota </a:t>
            </a:r>
            <a:r>
              <a:rPr lang="cs-CZ" sz="2000" dirty="0" smtClean="0">
                <a:solidFill>
                  <a:srgbClr val="FF0000"/>
                </a:solidFill>
              </a:rPr>
              <a:t>neklesne pod 20°C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Když prší a přitom svítí slunce vznikne </a:t>
            </a:r>
            <a:r>
              <a:rPr lang="cs-CZ" sz="2000" dirty="0" smtClean="0">
                <a:solidFill>
                  <a:srgbClr val="FF0000"/>
                </a:solidFill>
              </a:rPr>
              <a:t>duha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Prvními letními plody v lesích jsou </a:t>
            </a:r>
            <a:r>
              <a:rPr lang="cs-CZ" sz="2000" dirty="0" smtClean="0">
                <a:solidFill>
                  <a:srgbClr val="FF0000"/>
                </a:solidFill>
              </a:rPr>
              <a:t>borůvky a jahody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Kvetoucí trávy opyluje </a:t>
            </a:r>
            <a:r>
              <a:rPr lang="cs-CZ" sz="2000" dirty="0" smtClean="0">
                <a:solidFill>
                  <a:srgbClr val="FF0000"/>
                </a:solidFill>
              </a:rPr>
              <a:t>vítr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6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Poznáš živočicha?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1) Je to stěhovavý pták, který chytá mouchy v letu. Hnízdo si staví pod střechou domů. 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2) Je to savec, jeho oblíbenou potravou jsou myši. Mláďata se rodí slepá a holá v podzemní noře. Nejprve jim naroste stříbřitá srst, v době dospívání se přebarví na rezato.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3) Hmyz, který má delší sosák než včela a proto může opylovat rostliny s trubkovitými květy např. jetel. Zimuje např. v opuštěných myších dírách.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 otázka k zamyšlení na konec. </a:t>
            </a:r>
            <a:r>
              <a:rPr lang="cs-CZ" sz="2000" dirty="0" smtClean="0"/>
              <a:t>Jaké nebezpečí </a:t>
            </a:r>
            <a:r>
              <a:rPr lang="cs-CZ" sz="2000" dirty="0" smtClean="0"/>
              <a:t>hrozí mláďatům srn při sečení luk?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6150" name="Picture 6" descr="C:\Users\uživatel\AppData\Local\Microsoft\Windows\Temporary Internet Files\Content.IE5\2QOPBQBM\MP9004072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954494"/>
            <a:ext cx="1256916" cy="188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9157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946450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>Použité zdroje: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 smtClean="0"/>
              <a:t>TOMÁŠ CHALUŠ. http://www.nasehouby.cz/ [online]. [cit. 2.3.2013]. Dostupný na WWW: http://www.nasehouby.cz/image_view.php?title=Macrolepiota procera&amp;image=../users/0040/2010/0040-2010-0000-0038.jpg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MARTIN BARTŮŠEK. http://www.nasehouby.cz/ [online]. [cit. 2.3.2013]. Dostupný na WWW: http://www.nasehouby.cz/image_view.php?title=Boletus </a:t>
            </a:r>
            <a:r>
              <a:rPr lang="cs-CZ" sz="1200" dirty="0" err="1" smtClean="0"/>
              <a:t>edulis&amp;image</a:t>
            </a:r>
            <a:r>
              <a:rPr lang="cs-CZ" sz="1200" dirty="0" smtClean="0"/>
              <a:t>=../</a:t>
            </a:r>
            <a:r>
              <a:rPr lang="cs-CZ" sz="1200" dirty="0" err="1" smtClean="0"/>
              <a:t>users</a:t>
            </a:r>
            <a:r>
              <a:rPr lang="cs-CZ" sz="1200" dirty="0" smtClean="0"/>
              <a:t>/0040/2011/0040-2011-0000-0616.jpg </a:t>
            </a:r>
            <a:br>
              <a:rPr lang="cs-CZ" sz="1200" dirty="0" smtClean="0"/>
            </a:br>
            <a:r>
              <a:rPr lang="cs-CZ" sz="1200" dirty="0" smtClean="0"/>
              <a:t>KAREL TEJKAL. http://www.nasehouby.cz/ [online]. [cit. 2.3.2013]. Dostupný na WWW: http://www.nasehouby.cz/image_view.php?title=Russula </a:t>
            </a:r>
            <a:r>
              <a:rPr lang="cs-CZ" sz="1200" dirty="0" err="1" smtClean="0"/>
              <a:t>vesca&amp;image</a:t>
            </a:r>
            <a:r>
              <a:rPr lang="cs-CZ" sz="1200" dirty="0" smtClean="0"/>
              <a:t>=../</a:t>
            </a:r>
            <a:r>
              <a:rPr lang="cs-CZ" sz="1200" dirty="0" err="1" smtClean="0"/>
              <a:t>users</a:t>
            </a:r>
            <a:r>
              <a:rPr lang="cs-CZ" sz="1200" dirty="0" smtClean="0"/>
              <a:t>/0040/2012/0040-2012-0000-0238.jpg </a:t>
            </a:r>
            <a:br>
              <a:rPr lang="cs-CZ" sz="1200" dirty="0" smtClean="0"/>
            </a:br>
            <a:r>
              <a:rPr lang="cs-CZ" sz="1200" dirty="0" smtClean="0"/>
              <a:t>MARTIN BARTŮŠEK. http://www.nasehouby.cz/ [online]. [cit. 2.3.2013]. Dostupný na WWW: http://www.nasehouby.cz/image_view.php?title=Leccinum </a:t>
            </a:r>
            <a:r>
              <a:rPr lang="cs-CZ" sz="1200" dirty="0" err="1" smtClean="0"/>
              <a:t>scabrum&amp;image</a:t>
            </a:r>
            <a:r>
              <a:rPr lang="cs-CZ" sz="1200" dirty="0" smtClean="0"/>
              <a:t>=../</a:t>
            </a:r>
            <a:r>
              <a:rPr lang="cs-CZ" sz="1200" dirty="0" err="1" smtClean="0"/>
              <a:t>users</a:t>
            </a:r>
            <a:r>
              <a:rPr lang="cs-CZ" sz="1200" dirty="0" smtClean="0"/>
              <a:t>/0040/2012/0040-2012-0000-0072.jpg </a:t>
            </a:r>
            <a:br>
              <a:rPr lang="cs-CZ" sz="1200" dirty="0" smtClean="0"/>
            </a:br>
            <a:r>
              <a:rPr lang="cs-CZ" sz="1200" dirty="0" smtClean="0"/>
              <a:t>KAREL TEJKAL. http://www.nasehouby.cz/ [online]. [cit. 2.3.2013]. Dostupný na WWW: http://www.nasehouby.cz/image_view.php?title=Amanita </a:t>
            </a:r>
            <a:r>
              <a:rPr lang="cs-CZ" sz="1200" dirty="0" err="1" smtClean="0"/>
              <a:t>phalloides&amp;image</a:t>
            </a:r>
            <a:r>
              <a:rPr lang="cs-CZ" sz="1200" dirty="0" smtClean="0"/>
              <a:t>=../</a:t>
            </a:r>
            <a:r>
              <a:rPr lang="cs-CZ" sz="1200" dirty="0" err="1" smtClean="0"/>
              <a:t>users</a:t>
            </a:r>
            <a:r>
              <a:rPr lang="cs-CZ" sz="1200" dirty="0" smtClean="0"/>
              <a:t>/0040/2012/0040-2012-0000-0264.jpg</a:t>
            </a:r>
            <a:br>
              <a:rPr lang="cs-CZ" sz="1200" dirty="0" smtClean="0"/>
            </a:br>
            <a:r>
              <a:rPr lang="cs-CZ" sz="1200" dirty="0" smtClean="0"/>
              <a:t>KAREL TEJKAL. http://www.nasehouby.cz/ [online]. [cit. 2.3.2013]. Dostupný na WWW: http://www.nasehouby.cz/image_view.php?title=Amanita </a:t>
            </a:r>
            <a:r>
              <a:rPr lang="cs-CZ" sz="1200" dirty="0" err="1" smtClean="0"/>
              <a:t>muscaria&amp;image</a:t>
            </a:r>
            <a:r>
              <a:rPr lang="cs-CZ" sz="1200" dirty="0" smtClean="0"/>
              <a:t>=../</a:t>
            </a:r>
            <a:r>
              <a:rPr lang="cs-CZ" sz="1200" dirty="0" err="1" smtClean="0"/>
              <a:t>users</a:t>
            </a:r>
            <a:r>
              <a:rPr lang="cs-CZ" sz="1200" dirty="0" smtClean="0"/>
              <a:t>/0040/2011/0040-2011-0000-0061.jpg </a:t>
            </a:r>
            <a:br>
              <a:rPr lang="cs-CZ" sz="1200" dirty="0" smtClean="0"/>
            </a:br>
            <a:r>
              <a:rPr lang="cs-CZ" sz="1200" dirty="0" smtClean="0"/>
              <a:t>MARTIN BARTŮŠEK. http://www.nasehouby.cz/ [online]. [cit. 2.3.2013]. Dostupný na WWW: http://www.nasehouby.cz/image_view.php?title=Boletus </a:t>
            </a:r>
            <a:r>
              <a:rPr lang="cs-CZ" sz="1200" dirty="0" err="1" smtClean="0"/>
              <a:t>satanas&amp;image</a:t>
            </a:r>
            <a:r>
              <a:rPr lang="cs-CZ" sz="1200" dirty="0" smtClean="0"/>
              <a:t>=../</a:t>
            </a:r>
            <a:r>
              <a:rPr lang="cs-CZ" sz="1200" dirty="0" err="1" smtClean="0"/>
              <a:t>users</a:t>
            </a:r>
            <a:r>
              <a:rPr lang="cs-CZ" sz="1200" dirty="0" smtClean="0"/>
              <a:t>/0040/2010/0040-2010-0000-0015.jpg  </a:t>
            </a:r>
            <a:br>
              <a:rPr lang="cs-CZ" sz="1200" dirty="0" smtClean="0"/>
            </a:br>
            <a:r>
              <a:rPr lang="cs-CZ" sz="1200" dirty="0" smtClean="0"/>
              <a:t>vlastní zdroj</a:t>
            </a:r>
            <a:br>
              <a:rPr lang="cs-CZ" sz="1200" dirty="0" smtClean="0"/>
            </a:br>
            <a:r>
              <a:rPr lang="cs-CZ" sz="1200" dirty="0" smtClean="0"/>
              <a:t>Galerie Microsoft Office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06567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BD5B5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378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Přírodní společenstva v létě</vt:lpstr>
      <vt:lpstr>Počasí </vt:lpstr>
      <vt:lpstr>Rostliny </vt:lpstr>
      <vt:lpstr>Koncem léta začínají růst   houby</vt:lpstr>
      <vt:lpstr>Živočichové </vt:lpstr>
      <vt:lpstr>A teď malé opakování:</vt:lpstr>
      <vt:lpstr>Pro kontrolu:</vt:lpstr>
      <vt:lpstr>Poznáš živočicha?  1) Je to stěhovavý pták, který chytá mouchy v letu. Hnízdo si staví pod střechou domů.    2) Je to savec, jeho oblíbenou potravou jsou myši. Mláďata se rodí slepá a holá v podzemní noře. Nejprve jim naroste stříbřitá srst, v době dospívání se přebarví na rezato.   3) Hmyz, který má delší sosák než včela a proto může opylovat rostliny s trubkovitými květy např. jetel. Zimuje např. v opuštěných myších dírách.   A otázka k zamyšlení na konec. Jaké nebezpečí hrozí mláďatům srn při sečení luk?   </vt:lpstr>
      <vt:lpstr>Použité zdroje:  TOMÁŠ CHALUŠ. http://www.nasehouby.cz/ [online]. [cit. 2.3.2013]. Dostupný na WWW: http://www.nasehouby.cz/image_view.php?title=Macrolepiota procera&amp;image=../users/0040/2010/0040-2010-0000-0038.jpg  MARTIN BARTŮŠEK. http://www.nasehouby.cz/ [online]. [cit. 2.3.2013]. Dostupný na WWW: http://www.nasehouby.cz/image_view.php?title=Boletus edulis&amp;image=../users/0040/2011/0040-2011-0000-0616.jpg  KAREL TEJKAL. http://www.nasehouby.cz/ [online]. [cit. 2.3.2013]. Dostupný na WWW: http://www.nasehouby.cz/image_view.php?title=Russula vesca&amp;image=../users/0040/2012/0040-2012-0000-0238.jpg  MARTIN BARTŮŠEK. http://www.nasehouby.cz/ [online]. [cit. 2.3.2013]. Dostupný na WWW: http://www.nasehouby.cz/image_view.php?title=Leccinum scabrum&amp;image=../users/0040/2012/0040-2012-0000-0072.jpg  KAREL TEJKAL. http://www.nasehouby.cz/ [online]. [cit. 2.3.2013]. Dostupný na WWW: http://www.nasehouby.cz/image_view.php?title=Amanita phalloides&amp;image=../users/0040/2012/0040-2012-0000-0264.jpg KAREL TEJKAL. http://www.nasehouby.cz/ [online]. [cit. 2.3.2013]. Dostupný na WWW: http://www.nasehouby.cz/image_view.php?title=Amanita muscaria&amp;image=../users/0040/2011/0040-2011-0000-0061.jpg  MARTIN BARTŮŠEK. http://www.nasehouby.cz/ [online]. [cit. 2.3.2013]. Dostupný na WWW: http://www.nasehouby.cz/image_view.php?title=Boletus satanas&amp;image=../users/0040/2010/0040-2010-0000-0015.jpg   vlastní zdroj Galerie Microsoft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13</cp:revision>
  <dcterms:created xsi:type="dcterms:W3CDTF">2013-03-02T13:46:15Z</dcterms:created>
  <dcterms:modified xsi:type="dcterms:W3CDTF">2013-03-04T07:55:45Z</dcterms:modified>
</cp:coreProperties>
</file>