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9" r:id="rId4"/>
    <p:sldId id="260" r:id="rId5"/>
    <p:sldId id="261" r:id="rId6"/>
    <p:sldId id="262" r:id="rId7"/>
    <p:sldId id="263" r:id="rId8"/>
    <p:sldId id="264" r:id="rId9"/>
    <p:sldId id="265" r:id="rId10"/>
    <p:sldId id="266" r:id="rId11"/>
    <p:sldId id="268" r:id="rId12"/>
    <p:sldId id="25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5E27C6E-FD9D-4E03-B1C4-0A22D1078347}" type="datetimeFigureOut">
              <a:rPr lang="cs-CZ" smtClean="0"/>
              <a:pPr/>
              <a:t>5.3.2013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3159976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5E27C6E-FD9D-4E03-B1C4-0A22D1078347}" type="datetimeFigureOut">
              <a:rPr lang="cs-CZ" smtClean="0"/>
              <a:pPr/>
              <a:t>5.3.2013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63437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5E27C6E-FD9D-4E03-B1C4-0A22D1078347}" type="datetimeFigureOut">
              <a:rPr lang="cs-CZ" smtClean="0"/>
              <a:pPr/>
              <a:t>5.3.2013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3336800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5E27C6E-FD9D-4E03-B1C4-0A22D1078347}" type="datetimeFigureOut">
              <a:rPr lang="cs-CZ" smtClean="0"/>
              <a:pPr/>
              <a:t>5.3.2013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204957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5E27C6E-FD9D-4E03-B1C4-0A22D1078347}" type="datetimeFigureOut">
              <a:rPr lang="cs-CZ" smtClean="0"/>
              <a:pPr/>
              <a:t>5.3.2013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888828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5E27C6E-FD9D-4E03-B1C4-0A22D1078347}" type="datetimeFigureOut">
              <a:rPr lang="cs-CZ" smtClean="0"/>
              <a:pPr/>
              <a:t>5.3.2013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3235495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5E27C6E-FD9D-4E03-B1C4-0A22D1078347}" type="datetimeFigureOut">
              <a:rPr lang="cs-CZ" smtClean="0"/>
              <a:pPr/>
              <a:t>5.3.2013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1040634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5E27C6E-FD9D-4E03-B1C4-0A22D1078347}" type="datetimeFigureOut">
              <a:rPr lang="cs-CZ" smtClean="0"/>
              <a:pPr/>
              <a:t>5.3.2013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2922368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5E27C6E-FD9D-4E03-B1C4-0A22D1078347}" type="datetimeFigureOut">
              <a:rPr lang="cs-CZ" smtClean="0"/>
              <a:pPr/>
              <a:t>5.3.2013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51822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5E27C6E-FD9D-4E03-B1C4-0A22D1078347}" type="datetimeFigureOut">
              <a:rPr lang="cs-CZ" smtClean="0"/>
              <a:pPr/>
              <a:t>5.3.2013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1520295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5E27C6E-FD9D-4E03-B1C4-0A22D1078347}" type="datetimeFigureOut">
              <a:rPr lang="cs-CZ" smtClean="0"/>
              <a:pPr/>
              <a:t>5.3.2013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3628103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E27C6E-FD9D-4E03-B1C4-0A22D1078347}" type="datetimeFigureOut">
              <a:rPr lang="cs-CZ" smtClean="0"/>
              <a:pPr/>
              <a:t>5.3.2013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8A0029-CAAF-452F-BE0C-66E4108242F0}" type="slidenum">
              <a:rPr lang="cs-CZ" smtClean="0"/>
              <a:pPr/>
              <a:t>‹#›</a:t>
            </a:fld>
            <a:endParaRPr lang="cs-CZ"/>
          </a:p>
        </p:txBody>
      </p:sp>
    </p:spTree>
    <p:extLst>
      <p:ext uri="{BB962C8B-B14F-4D97-AF65-F5344CB8AC3E}">
        <p14:creationId xmlns:p14="http://schemas.microsoft.com/office/powerpoint/2010/main" xmlns="" val="2994279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image" Target="../media/image5.wmf"/><Relationship Id="rId7" Type="http://schemas.openxmlformats.org/officeDocument/2006/relationships/image" Target="../media/image9.wmf"/><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wmf"/></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13.wmf"/></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wmf"/><Relationship Id="rId4" Type="http://schemas.openxmlformats.org/officeDocument/2006/relationships/image" Target="../media/image17.wmf"/></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xmlns="" val="1483662218"/>
              </p:ext>
            </p:extLst>
          </p:nvPr>
        </p:nvGraphicFramePr>
        <p:xfrm>
          <a:off x="755576" y="2132856"/>
          <a:ext cx="7488832" cy="3840480"/>
        </p:xfrm>
        <a:graphic>
          <a:graphicData uri="http://schemas.openxmlformats.org/drawingml/2006/table">
            <a:tbl>
              <a:tblPr firstRow="1" bandRow="1">
                <a:tableStyleId>{00A15C55-8517-42AA-B614-E9B94910E393}</a:tableStyleId>
              </a:tblPr>
              <a:tblGrid>
                <a:gridCol w="2063664"/>
                <a:gridCol w="5425168"/>
              </a:tblGrid>
              <a:tr h="6400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Název školy</a:t>
                      </a:r>
                      <a:endParaRPr lang="cs-CZ" sz="1050" dirty="0" smtClean="0">
                        <a:effectLst/>
                      </a:endParaRPr>
                    </a:p>
                    <a:p>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Základní škola a mateřská škola, Jetřichov,                                           okres Náchod</a:t>
                      </a:r>
                      <a:endParaRPr lang="cs-CZ" sz="800" dirty="0" smtClean="0">
                        <a:effectLst/>
                        <a:latin typeface="Times New Roman"/>
                        <a:ea typeface="Times New Roman"/>
                      </a:endParaRPr>
                    </a:p>
                  </a:txBody>
                  <a:tcPr/>
                </a:tc>
              </a:tr>
              <a:tr h="640080">
                <a:tc>
                  <a:txBody>
                    <a:bodyPr/>
                    <a:lstStyle/>
                    <a:p>
                      <a:r>
                        <a:rPr lang="cs-CZ" dirty="0" smtClean="0"/>
                        <a:t>Autor</a:t>
                      </a:r>
                      <a:endParaRPr lang="cs-CZ" dirty="0"/>
                    </a:p>
                  </a:txBody>
                  <a:tcPr/>
                </a:tc>
                <a:tc>
                  <a:txBody>
                    <a:bodyPr/>
                    <a:lstStyle/>
                    <a:p>
                      <a:r>
                        <a:rPr lang="cs-CZ" dirty="0" smtClean="0"/>
                        <a:t>Hana Krejčová</a:t>
                      </a:r>
                      <a:endParaRPr lang="cs-CZ" dirty="0"/>
                    </a:p>
                  </a:txBody>
                  <a:tcPr/>
                </a:tc>
              </a:tr>
              <a:tr h="640080">
                <a:tc>
                  <a:txBody>
                    <a:bodyPr/>
                    <a:lstStyle/>
                    <a:p>
                      <a:r>
                        <a:rPr lang="cs-CZ" dirty="0" smtClean="0"/>
                        <a:t>Datum</a:t>
                      </a:r>
                      <a:endParaRPr lang="cs-CZ" dirty="0"/>
                    </a:p>
                  </a:txBody>
                  <a:tcPr/>
                </a:tc>
                <a:tc>
                  <a:txBody>
                    <a:bodyPr/>
                    <a:lstStyle/>
                    <a:p>
                      <a:r>
                        <a:rPr lang="cs-CZ" dirty="0" smtClean="0"/>
                        <a:t>6.10.2012</a:t>
                      </a:r>
                      <a:endParaRPr lang="cs-CZ" dirty="0"/>
                    </a:p>
                  </a:txBody>
                  <a:tcPr/>
                </a:tc>
              </a:tr>
              <a:tr h="640080">
                <a:tc>
                  <a:txBody>
                    <a:bodyPr/>
                    <a:lstStyle/>
                    <a:p>
                      <a:r>
                        <a:rPr lang="cs-CZ" dirty="0" smtClean="0"/>
                        <a:t>Název</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VY_52_INOVACE_29_přírodní společenstva na</a:t>
                      </a:r>
                      <a:r>
                        <a:rPr lang="cs-CZ" sz="1800" kern="1200" baseline="0" dirty="0" smtClean="0">
                          <a:effectLst/>
                        </a:rPr>
                        <a:t> podzim</a:t>
                      </a:r>
                      <a:endParaRPr lang="cs-CZ" sz="1050" dirty="0" smtClean="0">
                        <a:effectLst/>
                        <a:latin typeface="Times New Roman"/>
                        <a:ea typeface="Times New Roman"/>
                      </a:endParaRPr>
                    </a:p>
                  </a:txBody>
                  <a:tcPr/>
                </a:tc>
              </a:tr>
              <a:tr h="640080">
                <a:tc>
                  <a:txBody>
                    <a:bodyPr/>
                    <a:lstStyle/>
                    <a:p>
                      <a:r>
                        <a:rPr lang="cs-CZ" dirty="0" smtClean="0"/>
                        <a:t>Ročník</a:t>
                      </a:r>
                      <a:endParaRPr lang="cs-CZ" dirty="0"/>
                    </a:p>
                  </a:txBody>
                  <a:tcPr/>
                </a:tc>
                <a:tc>
                  <a:txBody>
                    <a:bodyPr/>
                    <a:lstStyle/>
                    <a:p>
                      <a:r>
                        <a:rPr lang="cs-CZ" dirty="0" smtClean="0"/>
                        <a:t>3., 4.</a:t>
                      </a:r>
                      <a:endParaRPr lang="cs-CZ" dirty="0"/>
                    </a:p>
                  </a:txBody>
                  <a:tcPr/>
                </a:tc>
              </a:tr>
              <a:tr h="640080">
                <a:tc>
                  <a:txBody>
                    <a:bodyPr/>
                    <a:lstStyle/>
                    <a:p>
                      <a:r>
                        <a:rPr lang="cs-CZ" dirty="0" smtClean="0"/>
                        <a:t>Číslo projektu</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CZ.1.07/1.4.00/21.0835</a:t>
                      </a:r>
                      <a:endParaRPr lang="cs-CZ" sz="1050" dirty="0" smtClean="0">
                        <a:effectLst/>
                        <a:latin typeface="Times New Roman"/>
                        <a:ea typeface="Times New Roman"/>
                      </a:endParaRPr>
                    </a:p>
                  </a:txBody>
                  <a:tcPr/>
                </a:tc>
              </a:tr>
            </a:tbl>
          </a:graphicData>
        </a:graphic>
      </p:graphicFrame>
      <p:pic>
        <p:nvPicPr>
          <p:cNvPr id="5" name="Obrázek 36"/>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1680" y="579214"/>
            <a:ext cx="5716588" cy="12477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579601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332656"/>
            <a:ext cx="7772400" cy="1470025"/>
          </a:xfrm>
        </p:spPr>
        <p:txBody>
          <a:bodyPr>
            <a:normAutofit/>
          </a:bodyPr>
          <a:lstStyle/>
          <a:p>
            <a:pPr algn="l"/>
            <a:r>
              <a:rPr lang="cs-CZ" sz="2400" dirty="0" smtClean="0"/>
              <a:t>Anotace:</a:t>
            </a:r>
            <a:endParaRPr lang="cs-CZ" sz="2400" dirty="0"/>
          </a:p>
        </p:txBody>
      </p:sp>
      <p:sp>
        <p:nvSpPr>
          <p:cNvPr id="3" name="Podnadpis 2"/>
          <p:cNvSpPr>
            <a:spLocks noGrp="1"/>
          </p:cNvSpPr>
          <p:nvPr>
            <p:ph type="subTitle" idx="1"/>
          </p:nvPr>
        </p:nvSpPr>
        <p:spPr>
          <a:xfrm>
            <a:off x="827584" y="1700808"/>
            <a:ext cx="7704856" cy="3937992"/>
          </a:xfrm>
        </p:spPr>
        <p:txBody>
          <a:bodyPr>
            <a:normAutofit/>
          </a:bodyPr>
          <a:lstStyle/>
          <a:p>
            <a:pPr marL="342900" indent="-342900" algn="l">
              <a:buFont typeface="Arial" pitchFamily="34" charset="0"/>
              <a:buChar char="•"/>
            </a:pPr>
            <a:r>
              <a:rPr lang="cs-CZ" sz="2000" dirty="0" smtClean="0">
                <a:solidFill>
                  <a:schemeClr val="tx1"/>
                </a:solidFill>
              </a:rPr>
              <a:t>Materiál je určen o podpoře výkladu.</a:t>
            </a:r>
          </a:p>
          <a:p>
            <a:pPr marL="342900" indent="-342900" algn="l">
              <a:buFont typeface="Arial" pitchFamily="34" charset="0"/>
              <a:buChar char="•"/>
            </a:pPr>
            <a:r>
              <a:rPr lang="cs-CZ" sz="2000" dirty="0" smtClean="0">
                <a:solidFill>
                  <a:schemeClr val="tx1"/>
                </a:solidFill>
              </a:rPr>
              <a:t>Shrnuje základní informace o tématu.</a:t>
            </a:r>
          </a:p>
          <a:p>
            <a:pPr marL="342900" indent="-342900" algn="l">
              <a:buFont typeface="Arial" pitchFamily="34" charset="0"/>
              <a:buChar char="•"/>
            </a:pPr>
            <a:r>
              <a:rPr lang="cs-CZ" sz="2000" dirty="0" smtClean="0">
                <a:solidFill>
                  <a:schemeClr val="tx1"/>
                </a:solidFill>
              </a:rPr>
              <a:t>Pracovní list v závěru slouží k zopakování nabytých znalostí.</a:t>
            </a:r>
          </a:p>
          <a:p>
            <a:pPr marL="342900" indent="-342900" algn="l">
              <a:buFont typeface="Arial" pitchFamily="34" charset="0"/>
              <a:buChar char="•"/>
            </a:pPr>
            <a:r>
              <a:rPr lang="cs-CZ" sz="2000" dirty="0" smtClean="0">
                <a:solidFill>
                  <a:schemeClr val="tx1"/>
                </a:solidFill>
              </a:rPr>
              <a:t>Přechod mezi snímky se děje kliknutím.</a:t>
            </a:r>
            <a:endParaRPr lang="cs-CZ" sz="2000" dirty="0">
              <a:solidFill>
                <a:schemeClr val="tx1"/>
              </a:solidFill>
            </a:endParaRPr>
          </a:p>
        </p:txBody>
      </p:sp>
    </p:spTree>
    <p:extLst>
      <p:ext uri="{BB962C8B-B14F-4D97-AF65-F5344CB8AC3E}">
        <p14:creationId xmlns:p14="http://schemas.microsoft.com/office/powerpoint/2010/main" xmlns="" val="36532568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3200" b="1" u="sng" dirty="0" smtClean="0"/>
              <a:t>Přírodní společenstva na podzim</a:t>
            </a:r>
            <a:endParaRPr lang="cs-CZ" sz="3200" b="1" u="sng" dirty="0"/>
          </a:p>
        </p:txBody>
      </p:sp>
      <p:sp useBgFill="1">
        <p:nvSpPr>
          <p:cNvPr id="3" name="Zástupný symbol pro obsah 2"/>
          <p:cNvSpPr>
            <a:spLocks noGrp="1"/>
          </p:cNvSpPr>
          <p:nvPr>
            <p:ph idx="1"/>
          </p:nvPr>
        </p:nvSpPr>
        <p:spPr>
          <a:xfrm>
            <a:off x="457200" y="1844824"/>
            <a:ext cx="8229600" cy="4281339"/>
          </a:xfrm>
        </p:spPr>
        <p:txBody>
          <a:bodyPr>
            <a:normAutofit/>
          </a:bodyPr>
          <a:lstStyle/>
          <a:p>
            <a:pPr marL="0" indent="0">
              <a:buNone/>
            </a:pPr>
            <a:r>
              <a:rPr lang="cs-CZ" sz="2400" dirty="0" smtClean="0"/>
              <a:t>Podzim začíná </a:t>
            </a:r>
            <a:r>
              <a:rPr lang="cs-CZ" sz="2400" b="1" dirty="0" smtClean="0"/>
              <a:t>22. září</a:t>
            </a:r>
            <a:r>
              <a:rPr lang="cs-CZ" sz="2400" dirty="0" smtClean="0"/>
              <a:t>.</a:t>
            </a:r>
          </a:p>
          <a:p>
            <a:pPr marL="0" indent="0">
              <a:buNone/>
            </a:pPr>
            <a:endParaRPr lang="cs-CZ" sz="2400" dirty="0"/>
          </a:p>
          <a:p>
            <a:pPr marL="0" indent="0">
              <a:buNone/>
            </a:pPr>
            <a:r>
              <a:rPr lang="cs-CZ" sz="2400" dirty="0" smtClean="0"/>
              <a:t>Tento den se nazývá </a:t>
            </a:r>
            <a:r>
              <a:rPr lang="cs-CZ" sz="2400" b="1" dirty="0" smtClean="0"/>
              <a:t>podzimní rovnodennost </a:t>
            </a:r>
            <a:r>
              <a:rPr lang="cs-CZ" sz="2400" dirty="0" smtClean="0"/>
              <a:t>– </a:t>
            </a:r>
            <a:r>
              <a:rPr lang="cs-CZ" sz="2000" dirty="0" smtClean="0"/>
              <a:t>den i noc jsou stejně dlouhé. Po tomto dni se začínají dny zkracovat, noci prodlužovat.</a:t>
            </a:r>
          </a:p>
          <a:p>
            <a:pPr marL="0" indent="0">
              <a:buNone/>
            </a:pPr>
            <a:endParaRPr lang="cs-CZ" sz="2400" dirty="0"/>
          </a:p>
          <a:p>
            <a:pPr marL="0" indent="0">
              <a:buNone/>
            </a:pPr>
            <a:r>
              <a:rPr lang="cs-CZ" sz="2400" dirty="0" smtClean="0"/>
              <a:t>Podzimní měsíce jsou</a:t>
            </a:r>
            <a:r>
              <a:rPr lang="cs-CZ" sz="2400" b="1" dirty="0" smtClean="0"/>
              <a:t> září, říjen, listopad</a:t>
            </a:r>
            <a:r>
              <a:rPr lang="cs-CZ" sz="2400" dirty="0" smtClean="0"/>
              <a:t>.</a:t>
            </a:r>
            <a:endParaRPr lang="cs-CZ" sz="2400" dirty="0"/>
          </a:p>
        </p:txBody>
      </p:sp>
      <p:pic>
        <p:nvPicPr>
          <p:cNvPr id="1026" name="Picture 2" descr="C:\Users\uživatel\AppData\Local\Microsoft\Windows\Temporary Internet Files\Content.IE5\S0E1TW9W\MP900289767[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10144" y="3429000"/>
            <a:ext cx="2232248" cy="33483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423214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a:bodyPr>
          <a:lstStyle/>
          <a:p>
            <a:pPr algn="l"/>
            <a:r>
              <a:rPr lang="cs-CZ" sz="2800" b="1" dirty="0" smtClean="0"/>
              <a:t>Počasí </a:t>
            </a:r>
            <a:endParaRPr lang="cs-CZ" sz="2800" b="1" dirty="0"/>
          </a:p>
        </p:txBody>
      </p:sp>
      <p:sp>
        <p:nvSpPr>
          <p:cNvPr id="3" name="Zástupný symbol pro obsah 2"/>
          <p:cNvSpPr>
            <a:spLocks noGrp="1"/>
          </p:cNvSpPr>
          <p:nvPr>
            <p:ph idx="1"/>
          </p:nvPr>
        </p:nvSpPr>
        <p:spPr>
          <a:xfrm>
            <a:off x="457200" y="1196752"/>
            <a:ext cx="8229600" cy="4929411"/>
          </a:xfrm>
        </p:spPr>
        <p:txBody>
          <a:bodyPr>
            <a:normAutofit/>
          </a:bodyPr>
          <a:lstStyle/>
          <a:p>
            <a:pPr marL="0" indent="0">
              <a:buNone/>
            </a:pPr>
            <a:r>
              <a:rPr lang="cs-CZ" sz="2400" dirty="0" smtClean="0"/>
              <a:t>Podzimní počasí má mnoho podob.</a:t>
            </a:r>
          </a:p>
          <a:p>
            <a:pPr marL="0" indent="0">
              <a:buNone/>
            </a:pPr>
            <a:r>
              <a:rPr lang="cs-CZ" sz="2400" dirty="0" smtClean="0"/>
              <a:t>Začátek podzimu, kdy jsou chladná rána, ale slunečná a teplá odpoledne, nazýváme </a:t>
            </a:r>
            <a:r>
              <a:rPr lang="cs-CZ" sz="2400" b="1" dirty="0" smtClean="0"/>
              <a:t>babím létem</a:t>
            </a:r>
            <a:r>
              <a:rPr lang="cs-CZ" sz="2400" dirty="0" smtClean="0"/>
              <a:t>.</a:t>
            </a:r>
          </a:p>
          <a:p>
            <a:pPr marL="0" indent="0">
              <a:buNone/>
            </a:pPr>
            <a:r>
              <a:rPr lang="cs-CZ" sz="2400" dirty="0" smtClean="0"/>
              <a:t>Bývá </a:t>
            </a:r>
            <a:r>
              <a:rPr lang="cs-CZ" sz="2400" b="1" dirty="0" smtClean="0"/>
              <a:t>větrno</a:t>
            </a:r>
            <a:r>
              <a:rPr lang="cs-CZ" sz="2400" dirty="0" smtClean="0"/>
              <a:t>.</a:t>
            </a:r>
          </a:p>
          <a:p>
            <a:pPr marL="0" indent="0">
              <a:buNone/>
            </a:pPr>
            <a:r>
              <a:rPr lang="cs-CZ" sz="2400" dirty="0" smtClean="0"/>
              <a:t>Často se vyskytují </a:t>
            </a:r>
            <a:r>
              <a:rPr lang="cs-CZ" sz="2400" b="1" dirty="0" smtClean="0"/>
              <a:t>mlhy</a:t>
            </a:r>
            <a:r>
              <a:rPr lang="cs-CZ" sz="2400" dirty="0" smtClean="0"/>
              <a:t>.</a:t>
            </a:r>
          </a:p>
          <a:p>
            <a:pPr marL="0" indent="0">
              <a:buNone/>
            </a:pPr>
            <a:r>
              <a:rPr lang="cs-CZ" sz="2400" dirty="0" smtClean="0"/>
              <a:t>Podzim je také velmi </a:t>
            </a:r>
            <a:r>
              <a:rPr lang="cs-CZ" sz="2400" b="1" dirty="0" smtClean="0"/>
              <a:t>deštivým obdobím</a:t>
            </a:r>
            <a:r>
              <a:rPr lang="cs-CZ" sz="2400" dirty="0" smtClean="0"/>
              <a:t>, často je to drobný déšť, který vydrží po celý den.</a:t>
            </a:r>
          </a:p>
          <a:p>
            <a:pPr marL="0" indent="0">
              <a:buNone/>
            </a:pPr>
            <a:r>
              <a:rPr lang="cs-CZ" sz="2400" dirty="0" smtClean="0"/>
              <a:t>Koncem podzimu se vyskytují už i </a:t>
            </a:r>
            <a:r>
              <a:rPr lang="cs-CZ" sz="2400" b="1" dirty="0" smtClean="0"/>
              <a:t>sněhové přeháňky</a:t>
            </a:r>
            <a:r>
              <a:rPr lang="cs-CZ" sz="2400" dirty="0" smtClean="0"/>
              <a:t>.</a:t>
            </a:r>
          </a:p>
          <a:p>
            <a:pPr marL="0" indent="0">
              <a:buNone/>
            </a:pPr>
            <a:r>
              <a:rPr lang="cs-CZ" sz="2400" b="1" dirty="0" smtClean="0"/>
              <a:t>Teplota</a:t>
            </a:r>
            <a:r>
              <a:rPr lang="cs-CZ" sz="2400" dirty="0" smtClean="0"/>
              <a:t> postupně </a:t>
            </a:r>
            <a:r>
              <a:rPr lang="cs-CZ" sz="2400" b="1" dirty="0" smtClean="0"/>
              <a:t>klesá</a:t>
            </a:r>
            <a:r>
              <a:rPr lang="cs-CZ" sz="2400" dirty="0" smtClean="0"/>
              <a:t>.</a:t>
            </a:r>
          </a:p>
          <a:p>
            <a:pPr marL="0" indent="0">
              <a:buNone/>
            </a:pPr>
            <a:endParaRPr lang="cs-CZ" sz="2400" dirty="0" smtClean="0"/>
          </a:p>
          <a:p>
            <a:pPr marL="0" indent="0">
              <a:buNone/>
            </a:pPr>
            <a:endParaRPr lang="cs-CZ" sz="2400" dirty="0" smtClean="0"/>
          </a:p>
          <a:p>
            <a:pPr marL="0" indent="0">
              <a:buNone/>
            </a:pPr>
            <a:endParaRPr lang="cs-CZ" sz="2400" dirty="0"/>
          </a:p>
        </p:txBody>
      </p:sp>
      <p:pic>
        <p:nvPicPr>
          <p:cNvPr id="2051" name="Picture 3" descr="C:\Users\uživatel\AppData\Local\Microsoft\Windows\Temporary Internet Files\Content.IE5\9N5UTD13\MP900175360[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36096" y="4624333"/>
            <a:ext cx="3159754" cy="211703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6088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normAutofit/>
          </a:bodyPr>
          <a:lstStyle/>
          <a:p>
            <a:pPr algn="l"/>
            <a:r>
              <a:rPr lang="cs-CZ" sz="2800" b="1" dirty="0" smtClean="0"/>
              <a:t>Rostliny </a:t>
            </a:r>
            <a:endParaRPr lang="cs-CZ" sz="2800" b="1" dirty="0"/>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sz="2400" dirty="0" smtClean="0"/>
              <a:t>Dozrávají </a:t>
            </a:r>
            <a:r>
              <a:rPr lang="cs-CZ" sz="2400" b="1" dirty="0" smtClean="0"/>
              <a:t>plody</a:t>
            </a:r>
            <a:r>
              <a:rPr lang="cs-CZ" sz="2400" dirty="0" smtClean="0"/>
              <a:t>.</a:t>
            </a:r>
          </a:p>
          <a:p>
            <a:pPr marL="0" indent="0">
              <a:buNone/>
            </a:pPr>
            <a:r>
              <a:rPr lang="cs-CZ" sz="2400" dirty="0" smtClean="0"/>
              <a:t>Listí na stromech a keřích se </a:t>
            </a:r>
            <a:r>
              <a:rPr lang="cs-CZ" sz="2400" b="1" dirty="0" smtClean="0"/>
              <a:t>vybarvuje a opadává</a:t>
            </a:r>
            <a:r>
              <a:rPr lang="cs-CZ" sz="2400" dirty="0" smtClean="0"/>
              <a:t>. Zárodky listí na příští rok přezimují v pupenech.</a:t>
            </a:r>
          </a:p>
          <a:p>
            <a:pPr marL="0" indent="0">
              <a:buNone/>
            </a:pPr>
            <a:r>
              <a:rPr lang="cs-CZ" sz="2400" b="1" dirty="0" smtClean="0"/>
              <a:t>Míza se stahuje do kořenů</a:t>
            </a:r>
            <a:r>
              <a:rPr lang="cs-CZ" sz="2400" dirty="0" smtClean="0"/>
              <a:t>, stromy začínají odpočívat.</a:t>
            </a:r>
          </a:p>
        </p:txBody>
      </p:sp>
      <p:pic>
        <p:nvPicPr>
          <p:cNvPr id="3075" name="Picture 3" descr="C:\Users\uživatel\AppData\Local\Microsoft\Windows\Temporary Internet Files\Content.IE5\01737EWH\MP90040347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29942" y="2882158"/>
            <a:ext cx="3168352" cy="3961407"/>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C:\Users\uživatel\AppData\Local\Microsoft\Windows\Temporary Internet Files\Content.IE5\Z4H4DLYH\MC900193220[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9512" y="4293096"/>
            <a:ext cx="1440160" cy="1349918"/>
          </a:xfrm>
          <a:prstGeom prst="rect">
            <a:avLst/>
          </a:prstGeom>
          <a:noFill/>
          <a:extLst>
            <a:ext uri="{909E8E84-426E-40DD-AFC4-6F175D3DCCD1}">
              <a14:hiddenFill xmlns:a14="http://schemas.microsoft.com/office/drawing/2010/main" xmlns="">
                <a:solidFill>
                  <a:srgbClr val="FFFFFF"/>
                </a:solidFill>
              </a14:hiddenFill>
            </a:ext>
          </a:extLst>
        </p:spPr>
      </p:pic>
      <p:pic>
        <p:nvPicPr>
          <p:cNvPr id="3077" name="Picture 5" descr="C:\Users\uživatel\AppData\Local\Microsoft\Windows\Temporary Internet Files\Content.IE5\P2JFCX7E\MC900122859[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519108" y="5195347"/>
            <a:ext cx="1529804" cy="1526543"/>
          </a:xfrm>
          <a:prstGeom prst="rect">
            <a:avLst/>
          </a:prstGeom>
          <a:noFill/>
          <a:extLst>
            <a:ext uri="{909E8E84-426E-40DD-AFC4-6F175D3DCCD1}">
              <a14:hiddenFill xmlns:a14="http://schemas.microsoft.com/office/drawing/2010/main" xmlns="">
                <a:solidFill>
                  <a:srgbClr val="FFFFFF"/>
                </a:solidFill>
              </a14:hiddenFill>
            </a:ext>
          </a:extLst>
        </p:spPr>
      </p:pic>
      <p:pic>
        <p:nvPicPr>
          <p:cNvPr id="3078" name="Picture 6" descr="C:\Users\uživatel\AppData\Local\Microsoft\Windows\Temporary Internet Files\Content.IE5\01737EWH\MC900123225[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511039" y="3771090"/>
            <a:ext cx="1413893" cy="1644786"/>
          </a:xfrm>
          <a:prstGeom prst="rect">
            <a:avLst/>
          </a:prstGeom>
          <a:noFill/>
          <a:extLst>
            <a:ext uri="{909E8E84-426E-40DD-AFC4-6F175D3DCCD1}">
              <a14:hiddenFill xmlns:a14="http://schemas.microsoft.com/office/drawing/2010/main" xmlns="">
                <a:solidFill>
                  <a:srgbClr val="FFFFFF"/>
                </a:solidFill>
              </a14:hiddenFill>
            </a:ext>
          </a:extLst>
        </p:spPr>
      </p:pic>
      <p:pic>
        <p:nvPicPr>
          <p:cNvPr id="3079" name="Picture 7" descr="C:\Users\uživatel\AppData\Local\Microsoft\Windows\Temporary Internet Files\Content.IE5\S0E1TW9W\MC900350636[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707904" y="5017095"/>
            <a:ext cx="1403282" cy="1666835"/>
          </a:xfrm>
          <a:prstGeom prst="rect">
            <a:avLst/>
          </a:prstGeom>
          <a:noFill/>
          <a:extLst>
            <a:ext uri="{909E8E84-426E-40DD-AFC4-6F175D3DCCD1}">
              <a14:hiddenFill xmlns:a14="http://schemas.microsoft.com/office/drawing/2010/main" xmlns="">
                <a:solidFill>
                  <a:srgbClr val="FFFFFF"/>
                </a:solidFill>
              </a14:hiddenFill>
            </a:ext>
          </a:extLst>
        </p:spPr>
      </p:pic>
      <p:pic>
        <p:nvPicPr>
          <p:cNvPr id="3082" name="Picture 10" descr="C:\Users\uživatel\AppData\Local\Microsoft\Windows\Temporary Internet Files\Content.IE5\01737EWH\MC900197868[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707904" y="2924944"/>
            <a:ext cx="1586365" cy="1287755"/>
          </a:xfrm>
          <a:prstGeom prst="rect">
            <a:avLst/>
          </a:prstGeom>
          <a:noFill/>
          <a:extLst>
            <a:ext uri="{909E8E84-426E-40DD-AFC4-6F175D3DCCD1}">
              <a14:hiddenFill xmlns:a14="http://schemas.microsoft.com/office/drawing/2010/main" xmlns="">
                <a:solidFill>
                  <a:srgbClr val="FFFFFF"/>
                </a:solidFill>
              </a14:hiddenFill>
            </a:ext>
          </a:extLst>
        </p:spPr>
      </p:pic>
      <p:pic>
        <p:nvPicPr>
          <p:cNvPr id="3083" name="Picture 11" descr="C:\Users\uživatel\AppData\Local\Microsoft\Windows\Temporary Internet Files\Content.IE5\63OLIM5R\MC900112726[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39552" y="3069872"/>
            <a:ext cx="1744458" cy="8133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42318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04664"/>
            <a:ext cx="8229600" cy="4680520"/>
          </a:xfrm>
        </p:spPr>
        <p:txBody>
          <a:bodyPr>
            <a:noAutofit/>
          </a:bodyPr>
          <a:lstStyle/>
          <a:p>
            <a:pPr algn="l"/>
            <a:r>
              <a:rPr lang="cs-CZ" sz="2400" dirty="0" smtClean="0"/>
              <a:t/>
            </a:r>
            <a:br>
              <a:rPr lang="cs-CZ" sz="2400" dirty="0" smtClean="0"/>
            </a:br>
            <a:r>
              <a:rPr lang="cs-CZ" sz="2400" dirty="0"/>
              <a:t/>
            </a:r>
            <a:br>
              <a:rPr lang="cs-CZ" sz="2400" dirty="0"/>
            </a:br>
            <a:r>
              <a:rPr lang="cs-CZ" sz="2400" dirty="0" smtClean="0"/>
              <a:t>Na </a:t>
            </a:r>
            <a:r>
              <a:rPr lang="cs-CZ" sz="2400" b="1" dirty="0" smtClean="0"/>
              <a:t>jednoletých</a:t>
            </a:r>
            <a:r>
              <a:rPr lang="cs-CZ" sz="2400" dirty="0" smtClean="0"/>
              <a:t> bylinách dozrály plody a rostliny odumírají.</a:t>
            </a:r>
            <a:br>
              <a:rPr lang="cs-CZ" sz="2400" dirty="0" smtClean="0"/>
            </a:br>
            <a:r>
              <a:rPr lang="cs-CZ" sz="2400" dirty="0"/>
              <a:t/>
            </a:r>
            <a:br>
              <a:rPr lang="cs-CZ" sz="2400" dirty="0"/>
            </a:br>
            <a:r>
              <a:rPr lang="cs-CZ" sz="2400" dirty="0" smtClean="0"/>
              <a:t/>
            </a:r>
            <a:br>
              <a:rPr lang="cs-CZ" sz="2400" dirty="0" smtClean="0"/>
            </a:br>
            <a:r>
              <a:rPr lang="cs-CZ" sz="2400" dirty="0" smtClean="0"/>
              <a:t>U </a:t>
            </a:r>
            <a:r>
              <a:rPr lang="cs-CZ" sz="2400" b="1" dirty="0" smtClean="0"/>
              <a:t>dvouletých</a:t>
            </a:r>
            <a:r>
              <a:rPr lang="cs-CZ" sz="2400" dirty="0" smtClean="0"/>
              <a:t> bylin uvadá nadzemní část, přezimovat budou </a:t>
            </a:r>
            <a:br>
              <a:rPr lang="cs-CZ" sz="2400" dirty="0" smtClean="0"/>
            </a:br>
            <a:r>
              <a:rPr lang="cs-CZ" sz="2400" dirty="0" smtClean="0"/>
              <a:t>kořeny a pupeny v přízemní části rostliny.</a:t>
            </a:r>
            <a:br>
              <a:rPr lang="cs-CZ" sz="2400" dirty="0" smtClean="0"/>
            </a:br>
            <a:r>
              <a:rPr lang="cs-CZ" sz="2400" dirty="0" smtClean="0"/>
              <a:t/>
            </a:r>
            <a:br>
              <a:rPr lang="cs-CZ" sz="2400" dirty="0" smtClean="0"/>
            </a:br>
            <a:r>
              <a:rPr lang="cs-CZ" sz="2400" dirty="0"/>
              <a:t/>
            </a:r>
            <a:br>
              <a:rPr lang="cs-CZ" sz="2400" dirty="0"/>
            </a:br>
            <a:r>
              <a:rPr lang="cs-CZ" sz="2400" dirty="0" smtClean="0"/>
              <a:t>Na </a:t>
            </a:r>
            <a:r>
              <a:rPr lang="cs-CZ" sz="2400" b="1" dirty="0" smtClean="0"/>
              <a:t>vytrvalých</a:t>
            </a:r>
            <a:r>
              <a:rPr lang="cs-CZ" sz="2400" dirty="0" smtClean="0"/>
              <a:t> bylinách dozrály plody, nadzemní část uvadá. Přezimují kořeny a pupeny v přízemní části rostliny.</a:t>
            </a:r>
            <a:br>
              <a:rPr lang="cs-CZ" sz="2400" dirty="0" smtClean="0"/>
            </a:br>
            <a:r>
              <a:rPr lang="cs-CZ" sz="2400" dirty="0"/>
              <a:t/>
            </a:r>
            <a:br>
              <a:rPr lang="cs-CZ" sz="2400" dirty="0"/>
            </a:br>
            <a:endParaRPr lang="cs-CZ" sz="2400" dirty="0"/>
          </a:p>
        </p:txBody>
      </p:sp>
      <p:pic>
        <p:nvPicPr>
          <p:cNvPr id="4098" name="Picture 2" descr="C:\Users\uživatel\AppData\Local\Microsoft\Windows\Temporary Internet Files\Content.IE5\2QOPBQBM\MP900423135[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43608" y="4617513"/>
            <a:ext cx="1584176" cy="1598223"/>
          </a:xfrm>
          <a:prstGeom prst="rect">
            <a:avLst/>
          </a:prstGeom>
          <a:noFill/>
          <a:extLst>
            <a:ext uri="{909E8E84-426E-40DD-AFC4-6F175D3DCCD1}">
              <a14:hiddenFill xmlns:a14="http://schemas.microsoft.com/office/drawing/2010/main" xmlns="">
                <a:solidFill>
                  <a:srgbClr val="FFFFFF"/>
                </a:solidFill>
              </a14:hiddenFill>
            </a:ext>
          </a:extLst>
        </p:spPr>
      </p:pic>
      <p:pic>
        <p:nvPicPr>
          <p:cNvPr id="4099" name="Picture 3" descr="C:\Users\uživatel\AppData\Local\Microsoft\Windows\Temporary Internet Files\Content.IE5\Z4H4DLYH\MP900399803[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12160" y="4617513"/>
            <a:ext cx="1993469" cy="1594775"/>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Users\uživatel\AppData\Local\Microsoft\Windows\Temporary Internet Files\Content.IE5\0NS9EU6K\MC900150751[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740352" y="764704"/>
            <a:ext cx="929765" cy="1368152"/>
          </a:xfrm>
          <a:prstGeom prst="rect">
            <a:avLst/>
          </a:prstGeom>
          <a:noFill/>
          <a:extLst>
            <a:ext uri="{909E8E84-426E-40DD-AFC4-6F175D3DCCD1}">
              <a14:hiddenFill xmlns:a14="http://schemas.microsoft.com/office/drawing/2010/main" xmlns="">
                <a:solidFill>
                  <a:srgbClr val="FFFFFF"/>
                </a:solidFill>
              </a14:hiddenFill>
            </a:ext>
          </a:extLst>
        </p:spPr>
      </p:pic>
      <p:pic>
        <p:nvPicPr>
          <p:cNvPr id="4101" name="Picture 5" descr="C:\Users\uživatel\AppData\Local\Microsoft\Windows\Temporary Internet Files\Content.IE5\01737EWH\MP900402359[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347864" y="4574319"/>
            <a:ext cx="2047255" cy="163780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1038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066130"/>
          </a:xfrm>
        </p:spPr>
        <p:txBody>
          <a:bodyPr>
            <a:normAutofit/>
          </a:bodyPr>
          <a:lstStyle/>
          <a:p>
            <a:pPr algn="l"/>
            <a:r>
              <a:rPr lang="cs-CZ" sz="2800" b="1" dirty="0" smtClean="0"/>
              <a:t>Živočichové </a:t>
            </a:r>
            <a:endParaRPr lang="cs-CZ" sz="2800" b="1" dirty="0"/>
          </a:p>
        </p:txBody>
      </p:sp>
      <p:sp>
        <p:nvSpPr>
          <p:cNvPr id="3" name="Zástupný symbol pro obsah 2"/>
          <p:cNvSpPr>
            <a:spLocks noGrp="1"/>
          </p:cNvSpPr>
          <p:nvPr>
            <p:ph idx="1"/>
          </p:nvPr>
        </p:nvSpPr>
        <p:spPr>
          <a:xfrm>
            <a:off x="457200" y="1340768"/>
            <a:ext cx="8229600" cy="4785395"/>
          </a:xfrm>
        </p:spPr>
        <p:txBody>
          <a:bodyPr>
            <a:normAutofit/>
          </a:bodyPr>
          <a:lstStyle/>
          <a:p>
            <a:pPr marL="0" indent="0">
              <a:buNone/>
            </a:pPr>
            <a:r>
              <a:rPr lang="cs-CZ" sz="2400" b="1" dirty="0" smtClean="0"/>
              <a:t>Stěhovaví</a:t>
            </a:r>
            <a:r>
              <a:rPr lang="cs-CZ" sz="2800" b="1" dirty="0" smtClean="0"/>
              <a:t> ptáci </a:t>
            </a:r>
            <a:r>
              <a:rPr lang="cs-CZ" sz="2400" dirty="0" smtClean="0"/>
              <a:t>se houfují a odlétají zimovat do teplých krajin.</a:t>
            </a:r>
          </a:p>
          <a:p>
            <a:pPr marL="0" indent="0">
              <a:buNone/>
            </a:pPr>
            <a:endParaRPr lang="cs-CZ" sz="2400" dirty="0"/>
          </a:p>
          <a:p>
            <a:pPr marL="0" indent="0">
              <a:buNone/>
            </a:pPr>
            <a:endParaRPr lang="cs-CZ" sz="2400" dirty="0" smtClean="0"/>
          </a:p>
          <a:p>
            <a:pPr marL="0" indent="0">
              <a:buNone/>
            </a:pPr>
            <a:endParaRPr lang="cs-CZ" sz="2400" dirty="0" smtClean="0"/>
          </a:p>
          <a:p>
            <a:pPr marL="0" indent="0">
              <a:buNone/>
            </a:pPr>
            <a:endParaRPr lang="cs-CZ" sz="2400" dirty="0"/>
          </a:p>
          <a:p>
            <a:pPr marL="0" indent="0">
              <a:buNone/>
            </a:pPr>
            <a:endParaRPr lang="cs-CZ" sz="2400" dirty="0" smtClean="0"/>
          </a:p>
          <a:p>
            <a:pPr marL="0" indent="0">
              <a:buNone/>
            </a:pPr>
            <a:r>
              <a:rPr lang="cs-CZ" sz="2400" dirty="0" smtClean="0"/>
              <a:t>Ptáci, kteří tu přezimují, se snaží nalézt co nejvíc potravy a vytvořit si </a:t>
            </a:r>
            <a:r>
              <a:rPr lang="cs-CZ" sz="2400" b="1" dirty="0" smtClean="0"/>
              <a:t>tukové zásoby </a:t>
            </a:r>
            <a:r>
              <a:rPr lang="cs-CZ" sz="2400" dirty="0" smtClean="0"/>
              <a:t>před zimním hladověním.</a:t>
            </a:r>
          </a:p>
          <a:p>
            <a:pPr marL="0" indent="0">
              <a:buNone/>
            </a:pPr>
            <a:endParaRPr lang="cs-CZ" sz="2400" dirty="0"/>
          </a:p>
        </p:txBody>
      </p:sp>
      <p:pic>
        <p:nvPicPr>
          <p:cNvPr id="5122" name="Picture 2" descr="http://g.denik.cz/43/3d/vlastovky-120120914_denik-380.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19672" y="1988840"/>
            <a:ext cx="2304254" cy="1728191"/>
          </a:xfrm>
          <a:prstGeom prst="rect">
            <a:avLst/>
          </a:prstGeom>
          <a:noFill/>
          <a:extLst>
            <a:ext uri="{909E8E84-426E-40DD-AFC4-6F175D3DCCD1}">
              <a14:hiddenFill xmlns:a14="http://schemas.microsoft.com/office/drawing/2010/main" xmlns="">
                <a:solidFill>
                  <a:srgbClr val="FFFFFF"/>
                </a:solidFill>
              </a14:hiddenFill>
            </a:ext>
          </a:extLst>
        </p:spPr>
      </p:pic>
      <p:pic>
        <p:nvPicPr>
          <p:cNvPr id="5124" name="Picture 4" descr="http://www.svetvina.cz/upload/img/velke/spacci_0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355976" y="1957440"/>
            <a:ext cx="2862920" cy="179099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4355976" y="3429000"/>
            <a:ext cx="2808312" cy="400110"/>
          </a:xfrm>
          <a:prstGeom prst="rect">
            <a:avLst/>
          </a:prstGeom>
          <a:noFill/>
        </p:spPr>
        <p:txBody>
          <a:bodyPr wrap="square" rtlCol="0">
            <a:spAutoFit/>
          </a:bodyPr>
          <a:lstStyle/>
          <a:p>
            <a:r>
              <a:rPr lang="cs-CZ" sz="2000" dirty="0" smtClean="0">
                <a:solidFill>
                  <a:schemeClr val="bg1"/>
                </a:solidFill>
              </a:rPr>
              <a:t>Hejno špačků</a:t>
            </a:r>
            <a:endParaRPr lang="cs-CZ" sz="2000" dirty="0">
              <a:solidFill>
                <a:schemeClr val="bg1"/>
              </a:solidFill>
            </a:endParaRPr>
          </a:p>
        </p:txBody>
      </p:sp>
      <p:sp>
        <p:nvSpPr>
          <p:cNvPr id="7" name="TextovéPole 6"/>
          <p:cNvSpPr txBox="1"/>
          <p:nvPr/>
        </p:nvSpPr>
        <p:spPr>
          <a:xfrm>
            <a:off x="1619672" y="3389059"/>
            <a:ext cx="2808312" cy="400110"/>
          </a:xfrm>
          <a:prstGeom prst="rect">
            <a:avLst/>
          </a:prstGeom>
          <a:noFill/>
        </p:spPr>
        <p:txBody>
          <a:bodyPr wrap="square" rtlCol="0">
            <a:spAutoFit/>
          </a:bodyPr>
          <a:lstStyle/>
          <a:p>
            <a:r>
              <a:rPr lang="cs-CZ" sz="2000" dirty="0" smtClean="0">
                <a:solidFill>
                  <a:schemeClr val="bg1"/>
                </a:solidFill>
              </a:rPr>
              <a:t>Vlaštovky </a:t>
            </a:r>
            <a:endParaRPr lang="cs-CZ" sz="2000" dirty="0">
              <a:solidFill>
                <a:schemeClr val="bg1"/>
              </a:solidFill>
            </a:endParaRPr>
          </a:p>
        </p:txBody>
      </p:sp>
      <p:pic>
        <p:nvPicPr>
          <p:cNvPr id="5125" name="Picture 5" descr="C:\Users\uživatel\AppData\Local\Microsoft\Windows\Temporary Internet Files\Content.IE5\9N5UTD13\MC900109229[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113672" y="5006535"/>
            <a:ext cx="1314312" cy="1584176"/>
          </a:xfrm>
          <a:prstGeom prst="rect">
            <a:avLst/>
          </a:prstGeom>
          <a:noFill/>
          <a:extLst>
            <a:ext uri="{909E8E84-426E-40DD-AFC4-6F175D3DCCD1}">
              <a14:hiddenFill xmlns:a14="http://schemas.microsoft.com/office/drawing/2010/main" xmlns="">
                <a:solidFill>
                  <a:srgbClr val="FFFFFF"/>
                </a:solidFill>
              </a14:hiddenFill>
            </a:ext>
          </a:extLst>
        </p:spPr>
      </p:pic>
      <p:pic>
        <p:nvPicPr>
          <p:cNvPr id="5126" name="Picture 6" descr="C:\Users\uživatel\AppData\Local\Microsoft\Windows\Temporary Internet Files\Content.IE5\Z4H4DLYH\MC900109403[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308304" y="3986762"/>
            <a:ext cx="1685914" cy="262237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17231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1000"/>
                                        <p:tgtEl>
                                          <p:spTgt spid="3">
                                            <p:txEl>
                                              <p:pRg st="6" end="6"/>
                                            </p:txEl>
                                          </p:spTgt>
                                        </p:tgtEl>
                                      </p:cBhvr>
                                    </p:animEffect>
                                    <p:anim calcmode="lin" valueType="num">
                                      <p:cBhvr>
                                        <p:cTn id="1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927884"/>
            <a:ext cx="8229600" cy="1348988"/>
          </a:xfrm>
        </p:spPr>
        <p:txBody>
          <a:bodyPr>
            <a:noAutofit/>
          </a:bodyPr>
          <a:lstStyle/>
          <a:p>
            <a:pPr algn="l"/>
            <a:r>
              <a:rPr lang="cs-CZ" sz="2400" dirty="0"/>
              <a:t/>
            </a:r>
            <a:br>
              <a:rPr lang="cs-CZ" sz="2400" dirty="0"/>
            </a:br>
            <a:r>
              <a:rPr lang="cs-CZ" sz="2400" dirty="0" smtClean="0"/>
              <a:t>Tito živočichové si hledají úkryt. Někteří se zahrabou do bahna (např. žáby), jiní pod kameny nebo pod kořeny stromů, kde ve strnulém stavu přečkají do jara.</a:t>
            </a:r>
            <a:endParaRPr lang="cs-CZ" sz="2400" dirty="0"/>
          </a:p>
        </p:txBody>
      </p:sp>
      <p:pic>
        <p:nvPicPr>
          <p:cNvPr id="6146" name="Picture 2" descr="C:\Users\uživatel\AppData\Local\Microsoft\Windows\Temporary Internet Files\Content.IE5\2QOPBQBM\MP900406961[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1678" y="2564904"/>
            <a:ext cx="2424159" cy="1615475"/>
          </a:xfrm>
          <a:prstGeom prst="rect">
            <a:avLst/>
          </a:prstGeom>
          <a:noFill/>
          <a:extLst>
            <a:ext uri="{909E8E84-426E-40DD-AFC4-6F175D3DCCD1}">
              <a14:hiddenFill xmlns:a14="http://schemas.microsoft.com/office/drawing/2010/main" xmlns="">
                <a:solidFill>
                  <a:srgbClr val="FFFFFF"/>
                </a:solidFill>
              </a14:hiddenFill>
            </a:ext>
          </a:extLst>
        </p:spPr>
      </p:pic>
      <p:pic>
        <p:nvPicPr>
          <p:cNvPr id="6147" name="Picture 3" descr="C:\Users\uživatel\AppData\Local\Microsoft\Windows\Temporary Internet Files\Content.IE5\01737EWH\MP900448634[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44008" y="2551579"/>
            <a:ext cx="2171733" cy="162880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467544" y="4365104"/>
            <a:ext cx="7920880" cy="1692771"/>
          </a:xfrm>
          <a:prstGeom prst="rect">
            <a:avLst/>
          </a:prstGeom>
          <a:noFill/>
        </p:spPr>
        <p:txBody>
          <a:bodyPr wrap="square" rtlCol="0">
            <a:spAutoFit/>
          </a:bodyPr>
          <a:lstStyle/>
          <a:p>
            <a:r>
              <a:rPr lang="cs-CZ" sz="2800" b="1" dirty="0" smtClean="0"/>
              <a:t>Hmyz </a:t>
            </a:r>
          </a:p>
          <a:p>
            <a:endParaRPr lang="cs-CZ" sz="2800" b="1" dirty="0" smtClean="0"/>
          </a:p>
          <a:p>
            <a:r>
              <a:rPr lang="cs-CZ" sz="2400" dirty="0" smtClean="0"/>
              <a:t>Většina dospělého hmyzu na podzim </a:t>
            </a:r>
            <a:r>
              <a:rPr lang="cs-CZ" sz="2400" b="1" dirty="0" smtClean="0"/>
              <a:t>hyne</a:t>
            </a:r>
            <a:r>
              <a:rPr lang="cs-CZ" sz="2400" dirty="0" smtClean="0"/>
              <a:t>, přežívají vajíčka, larvy a kukly ukryté v půdě, pod kůrou stromů apod. </a:t>
            </a:r>
            <a:r>
              <a:rPr lang="cs-CZ" dirty="0" smtClean="0"/>
              <a:t> </a:t>
            </a:r>
            <a:endParaRPr lang="cs-CZ" dirty="0"/>
          </a:p>
        </p:txBody>
      </p:sp>
      <p:sp>
        <p:nvSpPr>
          <p:cNvPr id="4" name="TextovéPole 3"/>
          <p:cNvSpPr txBox="1"/>
          <p:nvPr/>
        </p:nvSpPr>
        <p:spPr>
          <a:xfrm>
            <a:off x="467544" y="404664"/>
            <a:ext cx="7344816" cy="523220"/>
          </a:xfrm>
          <a:prstGeom prst="rect">
            <a:avLst/>
          </a:prstGeom>
          <a:noFill/>
        </p:spPr>
        <p:txBody>
          <a:bodyPr wrap="square" rtlCol="0">
            <a:spAutoFit/>
          </a:bodyPr>
          <a:lstStyle/>
          <a:p>
            <a:r>
              <a:rPr lang="cs-CZ" sz="2800" b="1" dirty="0" smtClean="0"/>
              <a:t>Obojživelníci a plazi</a:t>
            </a:r>
            <a:endParaRPr lang="cs-CZ" sz="2800" dirty="0"/>
          </a:p>
        </p:txBody>
      </p:sp>
    </p:spTree>
    <p:extLst>
      <p:ext uri="{BB962C8B-B14F-4D97-AF65-F5344CB8AC3E}">
        <p14:creationId xmlns:p14="http://schemas.microsoft.com/office/powerpoint/2010/main" xmlns="" val="233323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txBody>
          <a:bodyPr>
            <a:normAutofit/>
          </a:bodyPr>
          <a:lstStyle/>
          <a:p>
            <a:pPr algn="l"/>
            <a:r>
              <a:rPr lang="cs-CZ" sz="2800" b="1" dirty="0" smtClean="0"/>
              <a:t>Savci </a:t>
            </a:r>
            <a:endParaRPr lang="cs-CZ" sz="2800" b="1" dirty="0"/>
          </a:p>
        </p:txBody>
      </p:sp>
      <p:sp>
        <p:nvSpPr>
          <p:cNvPr id="3" name="Zástupný symbol pro obsah 2"/>
          <p:cNvSpPr>
            <a:spLocks noGrp="1"/>
          </p:cNvSpPr>
          <p:nvPr>
            <p:ph idx="1"/>
          </p:nvPr>
        </p:nvSpPr>
        <p:spPr>
          <a:xfrm>
            <a:off x="457200" y="980728"/>
            <a:ext cx="8229600" cy="5472608"/>
          </a:xfrm>
        </p:spPr>
        <p:txBody>
          <a:bodyPr>
            <a:normAutofit/>
          </a:bodyPr>
          <a:lstStyle/>
          <a:p>
            <a:pPr marL="0" indent="0">
              <a:buNone/>
            </a:pPr>
            <a:r>
              <a:rPr lang="cs-CZ" sz="2400" dirty="0" smtClean="0"/>
              <a:t>Všichni savci se na podzim snaží vytvořit si co největší </a:t>
            </a:r>
            <a:r>
              <a:rPr lang="cs-CZ" sz="2400" b="1" dirty="0" smtClean="0"/>
              <a:t>tukové zásoby </a:t>
            </a:r>
            <a:r>
              <a:rPr lang="cs-CZ" sz="2400" dirty="0" smtClean="0"/>
              <a:t>přijímáním zvýšeného množství potravy.</a:t>
            </a:r>
          </a:p>
          <a:p>
            <a:pPr marL="0" indent="0">
              <a:buNone/>
            </a:pPr>
            <a:r>
              <a:rPr lang="cs-CZ" sz="2400" dirty="0" smtClean="0"/>
              <a:t>Líná jim řídká letní </a:t>
            </a:r>
            <a:r>
              <a:rPr lang="cs-CZ" sz="2400" b="1" dirty="0" smtClean="0"/>
              <a:t>srst</a:t>
            </a:r>
            <a:r>
              <a:rPr lang="cs-CZ" sz="2400" dirty="0" smtClean="0"/>
              <a:t> a narůstá </a:t>
            </a:r>
            <a:r>
              <a:rPr lang="cs-CZ" sz="2400" b="1" dirty="0" smtClean="0"/>
              <a:t>hustá zimní</a:t>
            </a:r>
            <a:r>
              <a:rPr lang="cs-CZ" sz="2400" dirty="0" smtClean="0"/>
              <a:t>.</a:t>
            </a:r>
          </a:p>
          <a:p>
            <a:pPr marL="0" indent="0">
              <a:buNone/>
            </a:pPr>
            <a:endParaRPr lang="cs-CZ" sz="2400" dirty="0" smtClean="0"/>
          </a:p>
          <a:p>
            <a:pPr marL="0" indent="0">
              <a:buNone/>
            </a:pPr>
            <a:r>
              <a:rPr lang="cs-CZ" sz="2400" dirty="0" smtClean="0"/>
              <a:t>Někteří si </a:t>
            </a:r>
            <a:r>
              <a:rPr lang="cs-CZ" sz="2400" b="1" dirty="0" smtClean="0"/>
              <a:t>dělají zásoby </a:t>
            </a:r>
            <a:r>
              <a:rPr lang="cs-CZ" sz="2400" dirty="0" smtClean="0"/>
              <a:t>potravy (např. veverka, hraboš).</a:t>
            </a:r>
          </a:p>
          <a:p>
            <a:pPr marL="0" indent="0">
              <a:buNone/>
            </a:pPr>
            <a:r>
              <a:rPr lang="cs-CZ" sz="2400" dirty="0" smtClean="0"/>
              <a:t>Jiní savci zimu </a:t>
            </a:r>
            <a:r>
              <a:rPr lang="cs-CZ" sz="2400" b="1" dirty="0" smtClean="0"/>
              <a:t>prospí</a:t>
            </a:r>
            <a:r>
              <a:rPr lang="cs-CZ" sz="2400" dirty="0" smtClean="0"/>
              <a:t> (např. ježek) zahrabáni v listí, norách apod.</a:t>
            </a:r>
          </a:p>
          <a:p>
            <a:pPr marL="0" indent="0">
              <a:buNone/>
            </a:pPr>
            <a:endParaRPr lang="cs-CZ" sz="2400" dirty="0"/>
          </a:p>
          <a:p>
            <a:pPr marL="0" indent="0">
              <a:buNone/>
            </a:pPr>
            <a:endParaRPr lang="cs-CZ" sz="2400" dirty="0"/>
          </a:p>
        </p:txBody>
      </p:sp>
      <p:pic>
        <p:nvPicPr>
          <p:cNvPr id="7170" name="Picture 2" descr="C:\Users\uživatel\AppData\Local\Microsoft\Windows\Temporary Internet Files\Content.IE5\2QOPBQBM\MP9004064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73389" y="1484784"/>
            <a:ext cx="1836922" cy="1224136"/>
          </a:xfrm>
          <a:prstGeom prst="rect">
            <a:avLst/>
          </a:prstGeom>
          <a:noFill/>
          <a:extLst>
            <a:ext uri="{909E8E84-426E-40DD-AFC4-6F175D3DCCD1}">
              <a14:hiddenFill xmlns:a14="http://schemas.microsoft.com/office/drawing/2010/main" xmlns="">
                <a:solidFill>
                  <a:srgbClr val="FFFFFF"/>
                </a:solidFill>
              </a14:hiddenFill>
            </a:ext>
          </a:extLst>
        </p:spPr>
      </p:pic>
      <p:pic>
        <p:nvPicPr>
          <p:cNvPr id="7171" name="Picture 3" descr="C:\Users\uživatel\AppData\Local\Microsoft\Windows\Temporary Internet Files\Content.IE5\9N5UTD13\MP900406855[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87523" y="3729983"/>
            <a:ext cx="4174316" cy="2782877"/>
          </a:xfrm>
          <a:prstGeom prst="rect">
            <a:avLst/>
          </a:prstGeom>
          <a:noFill/>
          <a:extLst>
            <a:ext uri="{909E8E84-426E-40DD-AFC4-6F175D3DCCD1}">
              <a14:hiddenFill xmlns:a14="http://schemas.microsoft.com/office/drawing/2010/main" xmlns="">
                <a:solidFill>
                  <a:srgbClr val="FFFFFF"/>
                </a:solidFill>
              </a14:hiddenFill>
            </a:ext>
          </a:extLst>
        </p:spPr>
      </p:pic>
      <p:pic>
        <p:nvPicPr>
          <p:cNvPr id="7172"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876256" y="3501008"/>
            <a:ext cx="1834055" cy="13731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4461839" y="5804974"/>
            <a:ext cx="4248472" cy="707886"/>
          </a:xfrm>
          <a:prstGeom prst="rect">
            <a:avLst/>
          </a:prstGeom>
          <a:noFill/>
        </p:spPr>
        <p:txBody>
          <a:bodyPr wrap="square" rtlCol="0">
            <a:spAutoFit/>
          </a:bodyPr>
          <a:lstStyle/>
          <a:p>
            <a:r>
              <a:rPr lang="cs-CZ" sz="2000" dirty="0" smtClean="0"/>
              <a:t>Podzim je také obdobím jelení říje. Samci bojují o samice a pak se páří.</a:t>
            </a:r>
            <a:endParaRPr lang="cs-CZ" sz="2000" dirty="0"/>
          </a:p>
        </p:txBody>
      </p:sp>
    </p:spTree>
    <p:extLst>
      <p:ext uri="{BB962C8B-B14F-4D97-AF65-F5344CB8AC3E}">
        <p14:creationId xmlns:p14="http://schemas.microsoft.com/office/powerpoint/2010/main" xmlns="" val="310302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178698"/>
          </a:xfrm>
        </p:spPr>
        <p:txBody>
          <a:bodyPr>
            <a:noAutofit/>
          </a:bodyPr>
          <a:lstStyle/>
          <a:p>
            <a:pPr algn="l"/>
            <a:r>
              <a:rPr lang="cs-CZ" sz="2000" b="1" dirty="0" smtClean="0"/>
              <a:t>Zopakuj si:</a:t>
            </a:r>
            <a:br>
              <a:rPr lang="cs-CZ" sz="2000" b="1" dirty="0" smtClean="0"/>
            </a:br>
            <a:r>
              <a:rPr lang="cs-CZ" sz="2000" b="1" dirty="0"/>
              <a:t/>
            </a:r>
            <a:br>
              <a:rPr lang="cs-CZ" sz="2000" b="1" dirty="0"/>
            </a:br>
            <a:r>
              <a:rPr lang="cs-CZ" sz="2000" dirty="0" smtClean="0"/>
              <a:t>Podzim začíná</a:t>
            </a:r>
            <a:br>
              <a:rPr lang="cs-CZ" sz="2000" dirty="0" smtClean="0"/>
            </a:br>
            <a:r>
              <a:rPr lang="cs-CZ" sz="2000" dirty="0" smtClean="0"/>
              <a:t/>
            </a:r>
            <a:br>
              <a:rPr lang="cs-CZ" sz="2000" dirty="0" smtClean="0"/>
            </a:br>
            <a:r>
              <a:rPr lang="cs-CZ" sz="2000" dirty="0" smtClean="0"/>
              <a:t>Podzimní měsíce jsou</a:t>
            </a:r>
            <a:br>
              <a:rPr lang="cs-CZ" sz="2000" dirty="0" smtClean="0"/>
            </a:br>
            <a:r>
              <a:rPr lang="cs-CZ" sz="2000" dirty="0"/>
              <a:t/>
            </a:r>
            <a:br>
              <a:rPr lang="cs-CZ" sz="2000" dirty="0"/>
            </a:br>
            <a:r>
              <a:rPr lang="cs-CZ" sz="2000" dirty="0" smtClean="0"/>
              <a:t>Listnaté stromy</a:t>
            </a:r>
            <a:br>
              <a:rPr lang="cs-CZ" sz="2000" dirty="0" smtClean="0"/>
            </a:br>
            <a:r>
              <a:rPr lang="cs-CZ" sz="2000" dirty="0"/>
              <a:t/>
            </a:r>
            <a:br>
              <a:rPr lang="cs-CZ" sz="2000" dirty="0"/>
            </a:br>
            <a:r>
              <a:rPr lang="cs-CZ" sz="2000" dirty="0" smtClean="0"/>
              <a:t>Z modřínu          jehličí.</a:t>
            </a:r>
            <a:br>
              <a:rPr lang="cs-CZ" sz="2000" dirty="0" smtClean="0"/>
            </a:br>
            <a:r>
              <a:rPr lang="cs-CZ" sz="2000" dirty="0" smtClean="0"/>
              <a:t/>
            </a:r>
            <a:br>
              <a:rPr lang="cs-CZ" sz="2000" dirty="0" smtClean="0"/>
            </a:br>
            <a:r>
              <a:rPr lang="cs-CZ" sz="2000" dirty="0" smtClean="0"/>
              <a:t>Dozrávají některé </a:t>
            </a:r>
            <a:r>
              <a:rPr lang="cs-CZ" sz="2000" dirty="0" smtClean="0"/>
              <a:t>plody, např</a:t>
            </a:r>
            <a:r>
              <a:rPr lang="cs-CZ" sz="2000" dirty="0" smtClean="0"/>
              <a:t>. </a:t>
            </a:r>
            <a:br>
              <a:rPr lang="cs-CZ" sz="2000" dirty="0" smtClean="0"/>
            </a:br>
            <a:r>
              <a:rPr lang="cs-CZ" sz="2000" dirty="0"/>
              <a:t/>
            </a:r>
            <a:br>
              <a:rPr lang="cs-CZ" sz="2000" dirty="0"/>
            </a:br>
            <a:r>
              <a:rPr lang="cs-CZ" sz="2000" dirty="0" smtClean="0"/>
              <a:t>Do teplých krajin odlétají </a:t>
            </a:r>
            <a:r>
              <a:rPr lang="cs-CZ" sz="2000" dirty="0" smtClean="0"/>
              <a:t>ptáci, např</a:t>
            </a:r>
            <a:r>
              <a:rPr lang="cs-CZ" sz="2000" dirty="0" smtClean="0"/>
              <a:t>. </a:t>
            </a:r>
            <a:br>
              <a:rPr lang="cs-CZ" sz="2000" dirty="0" smtClean="0"/>
            </a:br>
            <a:r>
              <a:rPr lang="cs-CZ" sz="2000" dirty="0"/>
              <a:t/>
            </a:r>
            <a:br>
              <a:rPr lang="cs-CZ" sz="2000" dirty="0"/>
            </a:br>
            <a:r>
              <a:rPr lang="cs-CZ" sz="2000" dirty="0" smtClean="0"/>
              <a:t>Všichni živočichové si na podzim vytvářejí</a:t>
            </a:r>
            <a:br>
              <a:rPr lang="cs-CZ" sz="2000" dirty="0" smtClean="0"/>
            </a:br>
            <a:r>
              <a:rPr lang="cs-CZ" sz="2000" dirty="0"/>
              <a:t/>
            </a:r>
            <a:br>
              <a:rPr lang="cs-CZ" sz="2000" dirty="0"/>
            </a:br>
            <a:r>
              <a:rPr lang="cs-CZ" sz="2000" dirty="0" smtClean="0"/>
              <a:t>Veverka si shromažďuje           , v zimě.</a:t>
            </a:r>
            <a:br>
              <a:rPr lang="cs-CZ" sz="2000" dirty="0" smtClean="0"/>
            </a:br>
            <a:r>
              <a:rPr lang="cs-CZ" sz="2000" dirty="0"/>
              <a:t/>
            </a:r>
            <a:br>
              <a:rPr lang="cs-CZ" sz="2000" dirty="0"/>
            </a:br>
            <a:r>
              <a:rPr lang="cs-CZ" sz="2000" dirty="0" smtClean="0"/>
              <a:t>Ježek se ukládá k</a:t>
            </a:r>
            <a:br>
              <a:rPr lang="cs-CZ" sz="2000" dirty="0" smtClean="0"/>
            </a:br>
            <a:r>
              <a:rPr lang="cs-CZ" sz="2000" dirty="0" smtClean="0"/>
              <a:t/>
            </a:r>
            <a:br>
              <a:rPr lang="cs-CZ" sz="2000" dirty="0" smtClean="0"/>
            </a:br>
            <a:endParaRPr lang="cs-CZ" sz="2000" dirty="0"/>
          </a:p>
        </p:txBody>
      </p:sp>
      <p:pic>
        <p:nvPicPr>
          <p:cNvPr id="8194" name="Picture 2" descr="C:\Users\uživatel\AppData\Local\Microsoft\Windows\Temporary Internet Files\Content.IE5\0NS9EU6K\MP900401015[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32040" y="692696"/>
            <a:ext cx="3901440" cy="312115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6219998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178698"/>
          </a:xfrm>
        </p:spPr>
        <p:txBody>
          <a:bodyPr>
            <a:noAutofit/>
          </a:bodyPr>
          <a:lstStyle/>
          <a:p>
            <a:pPr algn="l"/>
            <a:r>
              <a:rPr lang="cs-CZ" sz="2000" b="1" dirty="0" smtClean="0"/>
              <a:t>Pro kontrolu:</a:t>
            </a:r>
            <a:br>
              <a:rPr lang="cs-CZ" sz="2000" b="1" dirty="0" smtClean="0"/>
            </a:br>
            <a:r>
              <a:rPr lang="cs-CZ" sz="2000" b="1" dirty="0"/>
              <a:t/>
            </a:r>
            <a:br>
              <a:rPr lang="cs-CZ" sz="2000" b="1" dirty="0"/>
            </a:br>
            <a:r>
              <a:rPr lang="cs-CZ" sz="2000" dirty="0" smtClean="0"/>
              <a:t>Podzim začíná </a:t>
            </a:r>
            <a:r>
              <a:rPr lang="cs-CZ" sz="2000" b="1" dirty="0" smtClean="0"/>
              <a:t>22. září.</a:t>
            </a:r>
            <a:r>
              <a:rPr lang="cs-CZ" sz="2000" dirty="0" smtClean="0"/>
              <a:t/>
            </a:r>
            <a:br>
              <a:rPr lang="cs-CZ" sz="2000" dirty="0" smtClean="0"/>
            </a:br>
            <a:r>
              <a:rPr lang="cs-CZ" sz="2000" dirty="0" smtClean="0"/>
              <a:t/>
            </a:r>
            <a:br>
              <a:rPr lang="cs-CZ" sz="2000" dirty="0" smtClean="0"/>
            </a:br>
            <a:r>
              <a:rPr lang="cs-CZ" sz="2000" dirty="0" smtClean="0"/>
              <a:t>Podzimní měsíce jsou </a:t>
            </a:r>
            <a:r>
              <a:rPr lang="cs-CZ" sz="2000" b="1" dirty="0" smtClean="0"/>
              <a:t>září, říjen, listopad.</a:t>
            </a:r>
            <a:r>
              <a:rPr lang="cs-CZ" sz="2000" dirty="0" smtClean="0"/>
              <a:t/>
            </a:r>
            <a:br>
              <a:rPr lang="cs-CZ" sz="2000" dirty="0" smtClean="0"/>
            </a:br>
            <a:r>
              <a:rPr lang="cs-CZ" sz="2000" dirty="0"/>
              <a:t/>
            </a:r>
            <a:br>
              <a:rPr lang="cs-CZ" sz="2000" dirty="0"/>
            </a:br>
            <a:r>
              <a:rPr lang="cs-CZ" sz="2000" dirty="0" smtClean="0"/>
              <a:t>Listnaté stromy </a:t>
            </a:r>
            <a:r>
              <a:rPr lang="cs-CZ" sz="2000" b="1" dirty="0" smtClean="0"/>
              <a:t>opadávají.</a:t>
            </a:r>
            <a:r>
              <a:rPr lang="cs-CZ" sz="2000" dirty="0" smtClean="0"/>
              <a:t/>
            </a:r>
            <a:br>
              <a:rPr lang="cs-CZ" sz="2000" dirty="0" smtClean="0"/>
            </a:br>
            <a:r>
              <a:rPr lang="cs-CZ" sz="2000" dirty="0"/>
              <a:t/>
            </a:r>
            <a:br>
              <a:rPr lang="cs-CZ" sz="2000" dirty="0"/>
            </a:br>
            <a:r>
              <a:rPr lang="cs-CZ" sz="2000" dirty="0" smtClean="0"/>
              <a:t>Z modřínu </a:t>
            </a:r>
            <a:r>
              <a:rPr lang="cs-CZ" sz="2000" b="1" dirty="0" smtClean="0"/>
              <a:t>opadává </a:t>
            </a:r>
            <a:r>
              <a:rPr lang="cs-CZ" sz="2000" dirty="0" smtClean="0"/>
              <a:t>jehličí.</a:t>
            </a:r>
            <a:br>
              <a:rPr lang="cs-CZ" sz="2000" dirty="0" smtClean="0"/>
            </a:br>
            <a:r>
              <a:rPr lang="cs-CZ" sz="2000" dirty="0" smtClean="0"/>
              <a:t/>
            </a:r>
            <a:br>
              <a:rPr lang="cs-CZ" sz="2000" dirty="0" smtClean="0"/>
            </a:br>
            <a:r>
              <a:rPr lang="cs-CZ" sz="2000" dirty="0" smtClean="0"/>
              <a:t>Dozrávají některé </a:t>
            </a:r>
            <a:r>
              <a:rPr lang="cs-CZ" sz="2000" dirty="0" smtClean="0"/>
              <a:t>plody, </a:t>
            </a:r>
            <a:r>
              <a:rPr lang="cs-CZ" sz="2000" dirty="0" smtClean="0"/>
              <a:t>např. </a:t>
            </a:r>
            <a:r>
              <a:rPr lang="cs-CZ" sz="2000" b="1" dirty="0" smtClean="0"/>
              <a:t>žaludy, ostružiny, šípky.</a:t>
            </a:r>
            <a:r>
              <a:rPr lang="cs-CZ" sz="2000" dirty="0" smtClean="0"/>
              <a:t/>
            </a:r>
            <a:br>
              <a:rPr lang="cs-CZ" sz="2000" dirty="0" smtClean="0"/>
            </a:br>
            <a:r>
              <a:rPr lang="cs-CZ" sz="2000" dirty="0"/>
              <a:t/>
            </a:r>
            <a:br>
              <a:rPr lang="cs-CZ" sz="2000" dirty="0"/>
            </a:br>
            <a:r>
              <a:rPr lang="cs-CZ" sz="2000" dirty="0" smtClean="0"/>
              <a:t>Do teplých krajin </a:t>
            </a:r>
            <a:r>
              <a:rPr lang="cs-CZ" sz="2000" smtClean="0"/>
              <a:t>odlétají </a:t>
            </a:r>
            <a:r>
              <a:rPr lang="cs-CZ" sz="2000" smtClean="0"/>
              <a:t>ptáci, </a:t>
            </a:r>
            <a:r>
              <a:rPr lang="cs-CZ" sz="2000" dirty="0" smtClean="0"/>
              <a:t>např. </a:t>
            </a:r>
            <a:r>
              <a:rPr lang="cs-CZ" sz="2000" b="1" dirty="0" smtClean="0"/>
              <a:t>čáp, špaček, vlaštovka.</a:t>
            </a:r>
            <a:r>
              <a:rPr lang="cs-CZ" sz="2000" dirty="0" smtClean="0"/>
              <a:t/>
            </a:r>
            <a:br>
              <a:rPr lang="cs-CZ" sz="2000" dirty="0" smtClean="0"/>
            </a:br>
            <a:r>
              <a:rPr lang="cs-CZ" sz="2000" dirty="0"/>
              <a:t/>
            </a:r>
            <a:br>
              <a:rPr lang="cs-CZ" sz="2000" dirty="0"/>
            </a:br>
            <a:r>
              <a:rPr lang="cs-CZ" sz="2000" dirty="0" smtClean="0"/>
              <a:t>Všichni živočichové si na podzim vytvářejí </a:t>
            </a:r>
            <a:r>
              <a:rPr lang="cs-CZ" sz="2000" b="1" dirty="0" smtClean="0"/>
              <a:t>tukové zásoby.</a:t>
            </a:r>
            <a:r>
              <a:rPr lang="cs-CZ" sz="2000" dirty="0" smtClean="0"/>
              <a:t/>
            </a:r>
            <a:br>
              <a:rPr lang="cs-CZ" sz="2000" dirty="0" smtClean="0"/>
            </a:br>
            <a:r>
              <a:rPr lang="cs-CZ" sz="2000" dirty="0"/>
              <a:t/>
            </a:r>
            <a:br>
              <a:rPr lang="cs-CZ" sz="2000" dirty="0"/>
            </a:br>
            <a:r>
              <a:rPr lang="cs-CZ" sz="2000" dirty="0" smtClean="0"/>
              <a:t>Veverka si shromažďuje </a:t>
            </a:r>
            <a:r>
              <a:rPr lang="cs-CZ" sz="2000" b="1" dirty="0" smtClean="0"/>
              <a:t>zásoby</a:t>
            </a:r>
            <a:r>
              <a:rPr lang="cs-CZ" sz="2000" dirty="0" smtClean="0"/>
              <a:t>, v zimě </a:t>
            </a:r>
            <a:r>
              <a:rPr lang="cs-CZ" sz="2000" b="1" dirty="0" smtClean="0"/>
              <a:t>nespí</a:t>
            </a:r>
            <a:r>
              <a:rPr lang="cs-CZ" sz="2000" dirty="0" smtClean="0"/>
              <a:t>.</a:t>
            </a:r>
            <a:br>
              <a:rPr lang="cs-CZ" sz="2000" dirty="0" smtClean="0"/>
            </a:br>
            <a:r>
              <a:rPr lang="cs-CZ" sz="2000" dirty="0"/>
              <a:t/>
            </a:r>
            <a:br>
              <a:rPr lang="cs-CZ" sz="2000" dirty="0"/>
            </a:br>
            <a:r>
              <a:rPr lang="cs-CZ" sz="2000" dirty="0" smtClean="0"/>
              <a:t>Ježek se ukládá k </a:t>
            </a:r>
            <a:r>
              <a:rPr lang="cs-CZ" sz="2000" b="1" dirty="0" smtClean="0"/>
              <a:t>zimnímu spánku</a:t>
            </a:r>
            <a:r>
              <a:rPr lang="cs-CZ" sz="2000" dirty="0" smtClean="0"/>
              <a:t>.</a:t>
            </a:r>
            <a:br>
              <a:rPr lang="cs-CZ" sz="2000" dirty="0" smtClean="0"/>
            </a:br>
            <a:r>
              <a:rPr lang="cs-CZ" sz="2000" dirty="0" smtClean="0"/>
              <a:t/>
            </a:r>
            <a:br>
              <a:rPr lang="cs-CZ" sz="2000" dirty="0" smtClean="0"/>
            </a:br>
            <a:endParaRPr lang="cs-CZ" sz="2000" dirty="0"/>
          </a:p>
        </p:txBody>
      </p:sp>
      <p:pic>
        <p:nvPicPr>
          <p:cNvPr id="9218" name="Picture 2" descr="C:\Users\uživatel\AppData\Local\Microsoft\Windows\Temporary Internet Files\Content.IE5\0NS9EU6K\MP90040111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80112" y="404664"/>
            <a:ext cx="3330370" cy="266429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717904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226370"/>
          </a:xfrm>
        </p:spPr>
        <p:txBody>
          <a:bodyPr>
            <a:normAutofit/>
          </a:bodyPr>
          <a:lstStyle/>
          <a:p>
            <a:pPr algn="l"/>
            <a:r>
              <a:rPr lang="cs-CZ" sz="1400" dirty="0" smtClean="0"/>
              <a:t>Použité zdroje:</a:t>
            </a:r>
            <a:r>
              <a:rPr lang="cs-CZ" sz="1200" dirty="0" smtClean="0"/>
              <a:t/>
            </a:r>
            <a:br>
              <a:rPr lang="cs-CZ" sz="1200" dirty="0" smtClean="0"/>
            </a:br>
            <a:r>
              <a:rPr lang="cs-CZ" sz="1200" dirty="0" smtClean="0"/>
              <a:t/>
            </a:r>
            <a:br>
              <a:rPr lang="cs-CZ" sz="1200" dirty="0" smtClean="0"/>
            </a:br>
            <a:r>
              <a:rPr lang="cs-CZ" sz="1200" dirty="0" smtClean="0"/>
              <a:t>AUTOR NEUVEDEN. olomoucky.denik.cz/</a:t>
            </a:r>
            <a:r>
              <a:rPr lang="cs-CZ" sz="1200" dirty="0" err="1" smtClean="0"/>
              <a:t>zpravy</a:t>
            </a:r>
            <a:r>
              <a:rPr lang="cs-CZ" sz="1200" dirty="0" smtClean="0"/>
              <a:t>_... [online]. [cit. 4.3.2013]. Dostupný na WWW: http://g.denik.cz/43/3d/vlastovky-120120914_denik-380.jpg </a:t>
            </a:r>
            <a:br>
              <a:rPr lang="cs-CZ" sz="1200" dirty="0" smtClean="0"/>
            </a:br>
            <a:r>
              <a:rPr lang="pt-BR" sz="1200" dirty="0" smtClean="0"/>
              <a:t>AUTOR NEUVEDEN. www.svetvina.cz/tisk.php?i... [online]. [cit. 4.3.2013]. Dostupný na WWW: http://www.svetvina.cz/upload/img/velke/spacci_01.jpg </a:t>
            </a:r>
            <a:r>
              <a:rPr lang="cs-CZ" sz="1200" dirty="0" smtClean="0"/>
              <a:t/>
            </a:r>
            <a:br>
              <a:rPr lang="cs-CZ" sz="1200" dirty="0" smtClean="0"/>
            </a:br>
            <a:r>
              <a:rPr lang="nl-NL" sz="1200" dirty="0" smtClean="0"/>
              <a:t>JÖRG HEMPEL. http://cs.wikipedia.org/wiki/Je%C5%BEek [online]. [cit. 4.3.2013]. Dostupný na WWW: http://cs.wikipedia.org/wiki/Soubor:Erinaceus_europaeus_LC0119.jpg </a:t>
            </a:r>
            <a:r>
              <a:rPr lang="cs-CZ" sz="1200" dirty="0" smtClean="0"/>
              <a:t/>
            </a:r>
            <a:br>
              <a:rPr lang="cs-CZ" sz="1200" dirty="0" smtClean="0"/>
            </a:br>
            <a:r>
              <a:rPr lang="cs-CZ" sz="1200" dirty="0" smtClean="0"/>
              <a:t>vlastní zdroj</a:t>
            </a:r>
            <a:br>
              <a:rPr lang="cs-CZ" sz="1200" dirty="0" smtClean="0"/>
            </a:br>
            <a:r>
              <a:rPr lang="cs-CZ" sz="1200" dirty="0" smtClean="0"/>
              <a:t>galerie Microsoft Office</a:t>
            </a:r>
            <a:br>
              <a:rPr lang="cs-CZ" sz="1200" dirty="0" smtClean="0"/>
            </a:br>
            <a:endParaRPr lang="cs-CZ" sz="1200" dirty="0"/>
          </a:p>
        </p:txBody>
      </p:sp>
    </p:spTree>
    <p:extLst>
      <p:ext uri="{BB962C8B-B14F-4D97-AF65-F5344CB8AC3E}">
        <p14:creationId xmlns:p14="http://schemas.microsoft.com/office/powerpoint/2010/main" xmlns="" val="383437417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146</TotalTime>
  <Words>347</Words>
  <Application>Microsoft Office PowerPoint</Application>
  <PresentationFormat>Předvádění na obrazovce (4:3)</PresentationFormat>
  <Paragraphs>62</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Snímek 1</vt:lpstr>
      <vt:lpstr>Anotace:</vt:lpstr>
      <vt:lpstr>Přírodní společenstva na podzim</vt:lpstr>
      <vt:lpstr>Počasí </vt:lpstr>
      <vt:lpstr>Rostliny </vt:lpstr>
      <vt:lpstr>  Na jednoletých bylinách dozrály plody a rostliny odumírají.   U dvouletých bylin uvadá nadzemní část, přezimovat budou  kořeny a pupeny v přízemní části rostliny.   Na vytrvalých bylinách dozrály plody, nadzemní část uvadá. Přezimují kořeny a pupeny v přízemní části rostliny.  </vt:lpstr>
      <vt:lpstr>Živočichové </vt:lpstr>
      <vt:lpstr> Tito živočichové si hledají úkryt. Někteří se zahrabou do bahna (např. žáby), jiní pod kameny nebo pod kořeny stromů, kde ve strnulém stavu přečkají do jara.</vt:lpstr>
      <vt:lpstr>Savci </vt:lpstr>
      <vt:lpstr>Zopakuj si:  Podzim začíná  Podzimní měsíce jsou  Listnaté stromy  Z modřínu          jehličí.  Dozrávají některé plody, např.   Do teplých krajin odlétají ptáci, např.   Všichni živočichové si na podzim vytvářejí  Veverka si shromažďuje           , v zimě.  Ježek se ukládá k  </vt:lpstr>
      <vt:lpstr>Pro kontrolu:  Podzim začíná 22. září.  Podzimní měsíce jsou září, říjen, listopad.  Listnaté stromy opadávají.  Z modřínu opadává jehličí.  Dozrávají některé plody, např. žaludy, ostružiny, šípky.  Do teplých krajin odlétají ptáci, např. čáp, špaček, vlaštovka.  Všichni živočichové si na podzim vytvářejí tukové zásoby.  Veverka si shromažďuje zásoby, v zimě nespí.  Ježek se ukládá k zimnímu spánku.  </vt:lpstr>
      <vt:lpstr>Použité zdroje:  AUTOR NEUVEDEN. olomoucky.denik.cz/zpravy_... [online]. [cit. 4.3.2013]. Dostupný na WWW: http://g.denik.cz/43/3d/vlastovky-120120914_denik-380.jpg  AUTOR NEUVEDEN. www.svetvina.cz/tisk.php?i... [online]. [cit. 4.3.2013]. Dostupný na WWW: http://www.svetvina.cz/upload/img/velke/spacci_01.jpg  JÖRG HEMPEL. http://cs.wikipedia.org/wiki/Je%C5%BEek [online]. [cit. 4.3.2013]. Dostupný na WWW: http://cs.wikipedia.org/wiki/Soubor:Erinaceus_europaeus_LC0119.jpg  vlastní zdroj galerie Microsoft Office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uživatel</dc:creator>
  <cp:lastModifiedBy>Škola</cp:lastModifiedBy>
  <cp:revision>14</cp:revision>
  <dcterms:created xsi:type="dcterms:W3CDTF">2013-03-04T07:45:23Z</dcterms:created>
  <dcterms:modified xsi:type="dcterms:W3CDTF">2013-03-05T06:41:58Z</dcterms:modified>
</cp:coreProperties>
</file>