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62" r:id="rId4"/>
    <p:sldId id="264" r:id="rId5"/>
    <p:sldId id="265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</a:t>
          </a:r>
          <a:r>
            <a:rPr lang="cs-CZ" smtClean="0"/>
            <a:t>: </a:t>
          </a:r>
          <a:r>
            <a:rPr lang="cs-CZ" dirty="0" smtClean="0"/>
            <a:t>Mgr.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Organické sloučeniny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_INOVACE_32_Organické sloučeniny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/>
            <a:t>Autor</a:t>
          </a:r>
          <a:r>
            <a:rPr lang="cs-CZ" sz="1400" kern="1200" smtClean="0"/>
            <a:t>: </a:t>
          </a:r>
          <a:r>
            <a:rPr lang="cs-CZ" sz="1400" kern="1200" dirty="0" smtClean="0"/>
            <a:t>Mgr.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_INOVACE_32_Organické sloučeniny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Organické sloučeniny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8340972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758448"/>
              </p:ext>
            </p:extLst>
          </p:nvPr>
        </p:nvGraphicFramePr>
        <p:xfrm>
          <a:off x="1524000" y="1397000"/>
          <a:ext cx="6096000" cy="37592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odpovídají písemně na uvedené otázky. Je možné je zadat </a:t>
                      </a:r>
                      <a:r>
                        <a:rPr lang="cs-CZ" smtClean="0"/>
                        <a:t>po částech nebo všechny.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6064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49124" y="260648"/>
            <a:ext cx="990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z</a:t>
            </a:r>
            <a:r>
              <a:rPr lang="cs-CZ" sz="2400" dirty="0" smtClean="0">
                <a:solidFill>
                  <a:srgbClr val="00B0F0"/>
                </a:solidFill>
              </a:rPr>
              <a:t>adání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7" y="722313"/>
            <a:ext cx="8578477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Které prvky jsou nejčastěji obsaženy v organických sloučeninách?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Charakterizuj uhlovodíky.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Jaký je rozdíl mezi nasycenými a nenasycenými uhlovodíky?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Čím se liší cyklické a acyklické uhlovodíky?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Jakou vlastnost mají uhlovodíky společnou?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Vyjmenuj chemické látky, které se získávají při frakční destilaci ropy.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K čemu se užívá zemní plyn?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Které znáš skupiny derivátů uhlovodíků?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Pojmenuj a napiš charakteristickou skupinu aldehydů.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Pojmenuj a napiš charakteristickou skupinu organických kyselin.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Uveď vzorec a název jednoho monosacharidu.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Uveď vzorec a název jednoho polysacharidu.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Co jsou to tuky?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Jaké je chemické složení bílkovin?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01616" y="116632"/>
            <a:ext cx="9484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řešení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764704"/>
            <a:ext cx="828092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C,H,O,N,P,S,…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Jsou dvouprvkové sloučeniny uhlíku a vodíku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V nasycených uhlovodících jsou mezi uhlíky a vodíky jen jednoduché vazby, v nenasycených dvojné nebo trojné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Cyklické uhlovodíky mají atomy uhlíku uspořádané do kruhu (uzavřené), acyklické mají řetězce přímé nebo rozvětvené (otevřené)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Jsou hořlavé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Plynné produkty(např. propan-butan), benzín, petrolej, plynový olej, mazut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Jako palivo, k výrobě vodíku, sazí, acetylenu a syntézního plynu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Halogenové deriváty, alkoholy, fenoly, aldehydy, ketony, karboxylové kyseliny                   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                                                                           </a:t>
            </a:r>
            <a:r>
              <a:rPr lang="cs-CZ" sz="2400" dirty="0" smtClean="0">
                <a:solidFill>
                  <a:srgbClr val="00B0F0"/>
                </a:solidFill>
              </a:rPr>
              <a:t>pokračování</a:t>
            </a:r>
            <a:endParaRPr lang="cs-CZ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9752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7531" y="980728"/>
            <a:ext cx="892899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9</a:t>
            </a:r>
            <a:r>
              <a:rPr lang="cs-CZ" sz="2400" smtClean="0">
                <a:solidFill>
                  <a:srgbClr val="FF0000"/>
                </a:solidFill>
              </a:rPr>
              <a:t>) karbonylová </a:t>
            </a:r>
            <a:r>
              <a:rPr lang="cs-CZ" sz="2400" dirty="0" smtClean="0">
                <a:solidFill>
                  <a:srgbClr val="FF0000"/>
                </a:solidFill>
              </a:rPr>
              <a:t>skupina    l</a:t>
            </a:r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  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C = O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                                       l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10) karboxylová skupina         ‒ C = O 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                                                 l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11) C</a:t>
            </a:r>
            <a:r>
              <a:rPr lang="cs-CZ" sz="2400" baseline="-25000" dirty="0" smtClean="0">
                <a:solidFill>
                  <a:srgbClr val="FF0000"/>
                </a:solidFill>
              </a:rPr>
              <a:t>6</a:t>
            </a: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baseline="-25000" dirty="0" smtClean="0">
                <a:solidFill>
                  <a:srgbClr val="FF0000"/>
                </a:solidFill>
              </a:rPr>
              <a:t>12</a:t>
            </a:r>
            <a:r>
              <a:rPr lang="cs-CZ" sz="2400" dirty="0" smtClean="0">
                <a:solidFill>
                  <a:srgbClr val="FF0000"/>
                </a:solidFill>
              </a:rPr>
              <a:t>O</a:t>
            </a:r>
            <a:r>
              <a:rPr lang="cs-CZ" sz="2400" baseline="-25000" dirty="0" smtClean="0">
                <a:solidFill>
                  <a:srgbClr val="FF0000"/>
                </a:solidFill>
              </a:rPr>
              <a:t>6</a:t>
            </a:r>
            <a:r>
              <a:rPr lang="cs-CZ" sz="2400" dirty="0" smtClean="0">
                <a:solidFill>
                  <a:srgbClr val="FF0000"/>
                </a:solidFill>
              </a:rPr>
              <a:t>     glukosa</a:t>
            </a:r>
          </a:p>
          <a:p>
            <a:pPr marL="457200" indent="-457200">
              <a:buAutoNum type="arabicParenR" startAt="12"/>
            </a:pPr>
            <a:r>
              <a:rPr lang="cs-CZ" sz="2400" dirty="0" smtClean="0">
                <a:solidFill>
                  <a:srgbClr val="FF0000"/>
                </a:solidFill>
              </a:rPr>
              <a:t>(C</a:t>
            </a:r>
            <a:r>
              <a:rPr lang="cs-CZ" sz="2400" baseline="-25000" dirty="0" smtClean="0">
                <a:solidFill>
                  <a:srgbClr val="FF0000"/>
                </a:solidFill>
              </a:rPr>
              <a:t>6</a:t>
            </a: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baseline="-25000" dirty="0" smtClean="0">
                <a:solidFill>
                  <a:srgbClr val="FF0000"/>
                </a:solidFill>
              </a:rPr>
              <a:t>10</a:t>
            </a:r>
            <a:r>
              <a:rPr lang="cs-CZ" sz="2400" dirty="0" smtClean="0">
                <a:solidFill>
                  <a:srgbClr val="FF0000"/>
                </a:solidFill>
              </a:rPr>
              <a:t>O</a:t>
            </a:r>
            <a:r>
              <a:rPr lang="cs-CZ" sz="2400" baseline="-25000" dirty="0" smtClean="0">
                <a:solidFill>
                  <a:srgbClr val="FF0000"/>
                </a:solidFill>
              </a:rPr>
              <a:t>6</a:t>
            </a:r>
            <a:r>
              <a:rPr lang="cs-CZ" sz="2400" dirty="0" smtClean="0">
                <a:solidFill>
                  <a:srgbClr val="FF0000"/>
                </a:solidFill>
              </a:rPr>
              <a:t>)</a:t>
            </a:r>
            <a:r>
              <a:rPr lang="cs-CZ" sz="2400" baseline="-25000" dirty="0" smtClean="0">
                <a:solidFill>
                  <a:srgbClr val="FF0000"/>
                </a:solidFill>
              </a:rPr>
              <a:t>n </a:t>
            </a:r>
            <a:r>
              <a:rPr lang="cs-CZ" sz="2400" dirty="0" smtClean="0">
                <a:solidFill>
                  <a:srgbClr val="FF0000"/>
                </a:solidFill>
              </a:rPr>
              <a:t> škrob</a:t>
            </a:r>
          </a:p>
          <a:p>
            <a:pPr marL="457200" indent="-457200">
              <a:buAutoNum type="arabicParenR" startAt="12"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jsou estery alkoholu glycerolu a kyselin s větším počtem atomů uhlíku v molekule</a:t>
            </a:r>
          </a:p>
          <a:p>
            <a:pPr marL="457200" indent="-457200">
              <a:buAutoNum type="arabicParenR" startAt="12"/>
            </a:pPr>
            <a:r>
              <a:rPr lang="cs-CZ" sz="2400" dirty="0" smtClean="0">
                <a:solidFill>
                  <a:srgbClr val="FF0000"/>
                </a:solidFill>
              </a:rPr>
              <a:t>C, H, O, N, S, P,…</a:t>
            </a:r>
          </a:p>
          <a:p>
            <a:endParaRPr lang="cs-CZ" sz="2400" dirty="0"/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15011" y="188640"/>
            <a:ext cx="26954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 - pokračování</a:t>
            </a:r>
            <a:endParaRPr lang="cs-CZ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62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archiv 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439</TotalTime>
  <Words>361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68</cp:revision>
  <dcterms:created xsi:type="dcterms:W3CDTF">2011-08-21T15:31:45Z</dcterms:created>
  <dcterms:modified xsi:type="dcterms:W3CDTF">2011-12-31T17:05:36Z</dcterms:modified>
</cp:coreProperties>
</file>