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56" r:id="rId2"/>
    <p:sldId id="257" r:id="rId3"/>
    <p:sldId id="267" r:id="rId4"/>
    <p:sldId id="266" r:id="rId5"/>
    <p:sldId id="268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00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Msgre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Sacharidy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Pracovní listy - chemie pro 8. a 9. ročník Z Š</a:t>
          </a:r>
          <a:endParaRPr lang="cs-CZ" dirty="0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 </a:t>
          </a:r>
          <a:r>
            <a:rPr lang="cs-CZ" dirty="0"/>
            <a:t>: </a:t>
          </a:r>
          <a:r>
            <a:rPr lang="cs-CZ" dirty="0" smtClean="0"/>
            <a:t>VY_52 _INOVACE_34_Sacharidy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/>
            <a:t>Autor</a:t>
          </a:r>
          <a:r>
            <a:rPr lang="cs-CZ" smtClean="0"/>
            <a:t>: </a:t>
          </a:r>
          <a:r>
            <a:rPr lang="cs-CZ" dirty="0" smtClean="0"/>
            <a:t>Mgr. Věra Hadravová</a:t>
          </a:r>
          <a:endParaRPr lang="cs-CZ" dirty="0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2747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1515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Msgre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/>
            <a:t>Autor</a:t>
          </a:r>
          <a:r>
            <a:rPr lang="cs-CZ" sz="1400" kern="1200" smtClean="0"/>
            <a:t>: </a:t>
          </a:r>
          <a:r>
            <a:rPr lang="cs-CZ" sz="1400" kern="1200" dirty="0" smtClean="0"/>
            <a:t>Mgr. Věra Hadravová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80115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: </a:t>
          </a:r>
          <a:r>
            <a:rPr lang="cs-CZ" sz="1400" kern="1200" dirty="0" smtClean="0"/>
            <a:t>VY_52 _INOVACE_34_Sacharidy</a:t>
          </a:r>
          <a:endParaRPr lang="cs-CZ" sz="1400" kern="1200" dirty="0"/>
        </a:p>
      </dsp:txBody>
      <dsp:txXfrm>
        <a:off x="2016223" y="1080115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Pracovní listy - chemie pro 8. a 9. ročník Z 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Sacharidy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5664363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884433"/>
              </p:ext>
            </p:extLst>
          </p:nvPr>
        </p:nvGraphicFramePr>
        <p:xfrm>
          <a:off x="1524000" y="1397000"/>
          <a:ext cx="6096000" cy="3484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 a 9.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Pracovní list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Interaktivní tabule nebo papírové zadání i 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( inovace 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použitím interaktivní tabule nebo tištěné formy zadání i řešení.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Žáci odpovídají písemně na zadané otázky a doplňují tabulku.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224136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00B0F0"/>
                </a:solidFill>
              </a:rPr>
              <a:t>z</a:t>
            </a:r>
            <a:r>
              <a:rPr lang="cs-CZ" sz="2400" dirty="0" smtClean="0">
                <a:solidFill>
                  <a:srgbClr val="00B0F0"/>
                </a:solidFill>
              </a:rPr>
              <a:t>adání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5760640"/>
          </a:xfrm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r>
              <a:rPr lang="cs-CZ" sz="2400" dirty="0" smtClean="0"/>
              <a:t>Které skupiny sacharidů znáš?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Jaký význam mají sacharidy pro živé organismy?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Jak vznikají v přírodě cukry?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Co jsou to sacharidy?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Napiš rovnici fotosyntézy.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Jak se liší pojmy sacharidy a cukry?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Doplň tabulku: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840015"/>
              </p:ext>
            </p:extLst>
          </p:nvPr>
        </p:nvGraphicFramePr>
        <p:xfrm>
          <a:off x="251519" y="3861048"/>
          <a:ext cx="8568954" cy="2809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6318"/>
                <a:gridCol w="2856318"/>
                <a:gridCol w="2856318"/>
              </a:tblGrid>
              <a:tr h="46824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sumární vzorec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000" dirty="0" smtClean="0"/>
                        <a:t>výskyt</a:t>
                      </a:r>
                      <a:endParaRPr lang="cs-CZ" sz="2000" dirty="0"/>
                    </a:p>
                  </a:txBody>
                  <a:tcPr/>
                </a:tc>
              </a:tr>
              <a:tr h="4682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cukr v krvi</a:t>
                      </a:r>
                      <a:endParaRPr lang="cs-CZ" sz="2000" dirty="0"/>
                    </a:p>
                  </a:txBody>
                  <a:tcPr/>
                </a:tc>
              </a:tr>
              <a:tr h="4682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</a:t>
                      </a:r>
                      <a:r>
                        <a:rPr lang="cs-CZ" sz="2000" baseline="-25000" dirty="0" smtClean="0"/>
                        <a:t>12</a:t>
                      </a:r>
                      <a:r>
                        <a:rPr lang="cs-CZ" sz="2000" baseline="0" dirty="0" smtClean="0"/>
                        <a:t>H</a:t>
                      </a:r>
                      <a:r>
                        <a:rPr lang="cs-CZ" sz="2000" baseline="-25000" dirty="0" smtClean="0"/>
                        <a:t>22</a:t>
                      </a:r>
                      <a:r>
                        <a:rPr lang="cs-CZ" sz="2000" baseline="0" dirty="0" smtClean="0"/>
                        <a:t>O</a:t>
                      </a:r>
                      <a:r>
                        <a:rPr lang="cs-CZ" sz="2000" baseline="-25000" dirty="0" smtClean="0"/>
                        <a:t>11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2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polysacharid v játrech</a:t>
                      </a:r>
                      <a:endParaRPr lang="cs-CZ" sz="2000" dirty="0"/>
                    </a:p>
                  </a:txBody>
                  <a:tcPr/>
                </a:tc>
              </a:tr>
              <a:tr h="46824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celulosa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24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škrob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23528" y="332656"/>
            <a:ext cx="749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obsah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757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6125204"/>
          </a:xfrm>
        </p:spPr>
        <p:txBody>
          <a:bodyPr>
            <a:noAutofit/>
          </a:bodyPr>
          <a:lstStyle/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m</a:t>
            </a:r>
            <a:r>
              <a:rPr lang="cs-CZ" sz="2400" dirty="0" smtClean="0">
                <a:solidFill>
                  <a:srgbClr val="FF0000"/>
                </a:solidFill>
              </a:rPr>
              <a:t>onosacharidy, disacharidy, polysacharidy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rgbClr val="FF0000"/>
                </a:solidFill>
              </a:rPr>
              <a:t>zdroj energie</a:t>
            </a:r>
          </a:p>
          <a:p>
            <a:pPr marL="457200" indent="-457200">
              <a:buAutoNum type="arabicParenR"/>
            </a:pPr>
            <a:r>
              <a:rPr lang="cs-CZ" sz="2400" dirty="0">
                <a:solidFill>
                  <a:srgbClr val="FF0000"/>
                </a:solidFill>
              </a:rPr>
              <a:t>f</a:t>
            </a:r>
            <a:r>
              <a:rPr lang="cs-CZ" sz="2400" dirty="0" smtClean="0">
                <a:solidFill>
                  <a:srgbClr val="FF0000"/>
                </a:solidFill>
              </a:rPr>
              <a:t>otosyntézou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rgbClr val="FF0000"/>
                </a:solidFill>
              </a:rPr>
              <a:t>Organické sloučeniny složené z vázaných atomů uhlíku, vodíku a kyslíku. Molekuly jednoduchých sacharidů obsahují vždy více hydroxylových skupin a jednu karbonylovou.</a:t>
            </a:r>
          </a:p>
          <a:p>
            <a:pPr marL="457200" indent="-457200">
              <a:buAutoNum type="arabicParenR"/>
            </a:pPr>
            <a:r>
              <a:rPr lang="cs-CZ" sz="2400" dirty="0" smtClean="0">
                <a:solidFill>
                  <a:srgbClr val="FF0000"/>
                </a:solidFill>
              </a:rPr>
              <a:t>6 CO</a:t>
            </a:r>
            <a:r>
              <a:rPr lang="cs-CZ" sz="2400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 + 12 H</a:t>
            </a:r>
            <a:r>
              <a:rPr lang="cs-CZ" sz="2400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O                C</a:t>
            </a:r>
            <a:r>
              <a:rPr lang="cs-CZ" sz="2400" baseline="-250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rgbClr val="FF0000"/>
                </a:solidFill>
              </a:rPr>
              <a:t>H</a:t>
            </a:r>
            <a:r>
              <a:rPr lang="cs-CZ" sz="2400" baseline="-25000" dirty="0" smtClean="0">
                <a:solidFill>
                  <a:srgbClr val="FF0000"/>
                </a:solidFill>
              </a:rPr>
              <a:t>12</a:t>
            </a:r>
            <a:r>
              <a:rPr lang="cs-CZ" sz="2400" dirty="0" smtClean="0">
                <a:solidFill>
                  <a:srgbClr val="FF0000"/>
                </a:solidFill>
              </a:rPr>
              <a:t>O</a:t>
            </a:r>
            <a:r>
              <a:rPr lang="cs-CZ" sz="2400" baseline="-250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rgbClr val="FF0000"/>
                </a:solidFill>
              </a:rPr>
              <a:t> + 6 O</a:t>
            </a:r>
            <a:r>
              <a:rPr lang="cs-CZ" sz="2400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 + 6 H</a:t>
            </a:r>
            <a:r>
              <a:rPr lang="cs-CZ" sz="2400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O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  nebo  6 CO</a:t>
            </a:r>
            <a:r>
              <a:rPr lang="cs-CZ" sz="2400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 + 6H</a:t>
            </a:r>
            <a:r>
              <a:rPr lang="cs-CZ" sz="2400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O</a:t>
            </a:r>
            <a:r>
              <a:rPr lang="cs-CZ" sz="2400" dirty="0">
                <a:solidFill>
                  <a:srgbClr val="FF0000"/>
                </a:solidFill>
              </a:rPr>
              <a:t>   </a:t>
            </a:r>
            <a:r>
              <a:rPr lang="cs-CZ" sz="2400" dirty="0" smtClean="0">
                <a:solidFill>
                  <a:srgbClr val="FF0000"/>
                </a:solidFill>
              </a:rPr>
              <a:t>            C</a:t>
            </a:r>
            <a:r>
              <a:rPr lang="cs-CZ" sz="2400" baseline="-250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rgbClr val="FF0000"/>
                </a:solidFill>
              </a:rPr>
              <a:t> H</a:t>
            </a:r>
            <a:r>
              <a:rPr lang="cs-CZ" sz="2400" baseline="-25000" dirty="0" smtClean="0">
                <a:solidFill>
                  <a:srgbClr val="FF0000"/>
                </a:solidFill>
              </a:rPr>
              <a:t>12</a:t>
            </a:r>
            <a:r>
              <a:rPr lang="cs-CZ" sz="2400" dirty="0" smtClean="0">
                <a:solidFill>
                  <a:srgbClr val="FF0000"/>
                </a:solidFill>
              </a:rPr>
              <a:t>O</a:t>
            </a:r>
            <a:r>
              <a:rPr lang="cs-CZ" sz="2400" baseline="-25000" dirty="0" smtClean="0">
                <a:solidFill>
                  <a:srgbClr val="FF0000"/>
                </a:solidFill>
              </a:rPr>
              <a:t>6 </a:t>
            </a:r>
            <a:r>
              <a:rPr lang="cs-CZ" sz="2400" dirty="0" smtClean="0">
                <a:solidFill>
                  <a:srgbClr val="FF0000"/>
                </a:solidFill>
              </a:rPr>
              <a:t> + 6 O</a:t>
            </a:r>
            <a:r>
              <a:rPr lang="cs-CZ" sz="2400" baseline="-25000" dirty="0" smtClean="0">
                <a:solidFill>
                  <a:srgbClr val="FF0000"/>
                </a:solidFill>
              </a:rPr>
              <a:t>2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457200" indent="-457200">
              <a:buAutoNum type="arabicParenR" startAt="6"/>
            </a:pPr>
            <a:r>
              <a:rPr lang="cs-CZ" sz="2400" dirty="0" smtClean="0">
                <a:solidFill>
                  <a:srgbClr val="FF0000"/>
                </a:solidFill>
              </a:rPr>
              <a:t>cukry jsou podskupinou sacharidů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                                                                                          </a:t>
            </a:r>
            <a:r>
              <a:rPr lang="cs-CZ" sz="2400" dirty="0" smtClean="0">
                <a:solidFill>
                  <a:srgbClr val="00B0F0"/>
                </a:solidFill>
              </a:rPr>
              <a:t>pokračování</a:t>
            </a:r>
          </a:p>
          <a:p>
            <a:pPr marL="0" indent="0">
              <a:buNone/>
            </a:pP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347864" y="188640"/>
            <a:ext cx="1440160" cy="47667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řešení</a:t>
            </a:r>
            <a:endParaRPr lang="cs-CZ" sz="2400" dirty="0">
              <a:solidFill>
                <a:srgbClr val="00B0F0"/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771800" y="3861048"/>
            <a:ext cx="576064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347864" y="4365104"/>
            <a:ext cx="648072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68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5577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00B0F0"/>
                </a:solidFill>
              </a:rPr>
              <a:t>p</a:t>
            </a:r>
            <a:r>
              <a:rPr lang="cs-CZ" sz="2400" dirty="0" smtClean="0">
                <a:solidFill>
                  <a:srgbClr val="00B0F0"/>
                </a:solidFill>
              </a:rPr>
              <a:t>okračování - řešení</a:t>
            </a:r>
            <a:endParaRPr lang="cs-CZ" sz="2400" dirty="0">
              <a:solidFill>
                <a:srgbClr val="00B0F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9179570"/>
              </p:ext>
            </p:extLst>
          </p:nvPr>
        </p:nvGraphicFramePr>
        <p:xfrm>
          <a:off x="251520" y="2060848"/>
          <a:ext cx="8568951" cy="298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6317"/>
                <a:gridCol w="2856317"/>
                <a:gridCol w="2856317"/>
              </a:tblGrid>
              <a:tr h="384239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sumární vzorec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000" dirty="0" smtClean="0"/>
                        <a:t>výskyt</a:t>
                      </a:r>
                      <a:endParaRPr lang="cs-CZ" sz="2000" dirty="0"/>
                    </a:p>
                  </a:txBody>
                  <a:tcPr/>
                </a:tc>
              </a:tr>
              <a:tr h="384239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glukosa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r>
                        <a:rPr lang="cs-CZ" sz="2000" baseline="-25000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r>
                        <a:rPr lang="cs-CZ" sz="2000" baseline="0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cs-CZ" sz="2000" baseline="-25000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r>
                        <a:rPr lang="cs-CZ" sz="2000" baseline="0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r>
                        <a:rPr lang="cs-CZ" sz="2000" baseline="-25000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cukr v krvi</a:t>
                      </a:r>
                      <a:endParaRPr lang="cs-CZ" sz="2000" dirty="0"/>
                    </a:p>
                  </a:txBody>
                  <a:tcPr/>
                </a:tc>
              </a:tr>
              <a:tr h="384239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sacharosa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</a:t>
                      </a:r>
                      <a:r>
                        <a:rPr lang="cs-CZ" sz="2000" baseline="-25000" dirty="0" smtClean="0"/>
                        <a:t>12</a:t>
                      </a:r>
                      <a:r>
                        <a:rPr lang="cs-CZ" sz="2000" baseline="0" dirty="0" smtClean="0"/>
                        <a:t>H</a:t>
                      </a:r>
                      <a:r>
                        <a:rPr lang="cs-CZ" sz="2000" baseline="-25000" dirty="0" smtClean="0"/>
                        <a:t>22</a:t>
                      </a:r>
                      <a:r>
                        <a:rPr lang="cs-CZ" sz="2000" baseline="0" dirty="0" smtClean="0"/>
                        <a:t>O</a:t>
                      </a:r>
                      <a:r>
                        <a:rPr lang="cs-CZ" sz="2000" baseline="-25000" dirty="0" smtClean="0"/>
                        <a:t>11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v cukrové řepě a třtině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84239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glykogen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(C</a:t>
                      </a:r>
                      <a:r>
                        <a:rPr lang="cs-CZ" baseline="-25000" dirty="0" smtClean="0"/>
                        <a:t>6</a:t>
                      </a:r>
                      <a:r>
                        <a:rPr lang="cs-CZ" baseline="0" dirty="0" smtClean="0"/>
                        <a:t>H</a:t>
                      </a:r>
                      <a:r>
                        <a:rPr lang="cs-CZ" baseline="-25000" dirty="0" smtClean="0"/>
                        <a:t>10</a:t>
                      </a:r>
                      <a:r>
                        <a:rPr lang="cs-CZ" baseline="0" dirty="0" smtClean="0"/>
                        <a:t>O</a:t>
                      </a:r>
                      <a:r>
                        <a:rPr lang="cs-CZ" baseline="-25000" dirty="0" smtClean="0"/>
                        <a:t>5</a:t>
                      </a:r>
                      <a:r>
                        <a:rPr lang="cs-CZ" baseline="0" dirty="0" smtClean="0"/>
                        <a:t>)</a:t>
                      </a:r>
                      <a:r>
                        <a:rPr lang="cs-CZ" baseline="-25000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polysacharid v játrech</a:t>
                      </a:r>
                      <a:endParaRPr lang="cs-CZ" sz="2000" dirty="0"/>
                    </a:p>
                  </a:txBody>
                  <a:tcPr/>
                </a:tc>
              </a:tr>
              <a:tr h="384239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celulosa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 (C</a:t>
                      </a:r>
                      <a:r>
                        <a:rPr lang="cs-CZ" baseline="-25000" dirty="0" smtClean="0"/>
                        <a:t>6</a:t>
                      </a:r>
                      <a:r>
                        <a:rPr lang="cs-CZ" baseline="0" dirty="0" smtClean="0"/>
                        <a:t>H</a:t>
                      </a:r>
                      <a:r>
                        <a:rPr lang="cs-CZ" baseline="-25000" dirty="0" smtClean="0"/>
                        <a:t>10</a:t>
                      </a:r>
                      <a:r>
                        <a:rPr lang="cs-CZ" baseline="0" dirty="0" smtClean="0"/>
                        <a:t>O</a:t>
                      </a:r>
                      <a:r>
                        <a:rPr lang="cs-CZ" baseline="-25000" dirty="0" smtClean="0"/>
                        <a:t>5</a:t>
                      </a:r>
                      <a:r>
                        <a:rPr lang="cs-CZ" baseline="0" dirty="0" smtClean="0"/>
                        <a:t>)</a:t>
                      </a:r>
                      <a:r>
                        <a:rPr lang="cs-CZ" baseline="-25000" dirty="0" smtClean="0"/>
                        <a:t>n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oplodí bavlníku, stonky rostlin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84239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škrob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 (C</a:t>
                      </a:r>
                      <a:r>
                        <a:rPr lang="cs-CZ" baseline="-25000" dirty="0" smtClean="0"/>
                        <a:t>6</a:t>
                      </a:r>
                      <a:r>
                        <a:rPr lang="cs-CZ" baseline="0" dirty="0" smtClean="0"/>
                        <a:t>H</a:t>
                      </a:r>
                      <a:r>
                        <a:rPr lang="cs-CZ" baseline="-25000" dirty="0" smtClean="0"/>
                        <a:t>10</a:t>
                      </a:r>
                      <a:r>
                        <a:rPr lang="cs-CZ" baseline="0" dirty="0" smtClean="0"/>
                        <a:t>O</a:t>
                      </a:r>
                      <a:r>
                        <a:rPr lang="cs-CZ" baseline="-25000" dirty="0" smtClean="0"/>
                        <a:t>5</a:t>
                      </a:r>
                      <a:r>
                        <a:rPr lang="cs-CZ" baseline="0" dirty="0" smtClean="0"/>
                        <a:t>)</a:t>
                      </a:r>
                      <a:r>
                        <a:rPr lang="cs-CZ" baseline="-25000" dirty="0" smtClean="0"/>
                        <a:t>n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v rostlinách (bramborové</a:t>
                      </a:r>
                      <a:r>
                        <a:rPr lang="cs-CZ" sz="2000" baseline="0" dirty="0" smtClean="0">
                          <a:solidFill>
                            <a:srgbClr val="FF0000"/>
                          </a:solidFill>
                        </a:rPr>
                        <a:t> hlízy, obilná zrna,…)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39552" y="1556792"/>
            <a:ext cx="3930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7)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77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rchiv autorky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589</TotalTime>
  <Words>273</Words>
  <Application>Microsoft Office PowerPoint</Application>
  <PresentationFormat>Předvádění na obrazovce (4:3)</PresentationFormat>
  <Paragraphs>66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zadání</vt:lpstr>
      <vt:lpstr>řešení</vt:lpstr>
      <vt:lpstr>pokračování - řešení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Vlada</cp:lastModifiedBy>
  <cp:revision>90</cp:revision>
  <dcterms:created xsi:type="dcterms:W3CDTF">2011-08-21T15:31:45Z</dcterms:created>
  <dcterms:modified xsi:type="dcterms:W3CDTF">2011-12-31T17:07:00Z</dcterms:modified>
</cp:coreProperties>
</file>