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4" r:id="rId4"/>
    <p:sldId id="265" r:id="rId5"/>
    <p:sldId id="266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33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siptaci.cz/dat/obr/orel.gif" TargetMode="External"/><Relationship Id="rId3" Type="http://schemas.openxmlformats.org/officeDocument/2006/relationships/hyperlink" Target="http://www.nasiptaci.cz/dat/obr/postolka.gif" TargetMode="External"/><Relationship Id="rId7" Type="http://schemas.openxmlformats.org/officeDocument/2006/relationships/hyperlink" Target="http://www.nasiptaci.cz/dat/obr/jestrab.gif" TargetMode="External"/><Relationship Id="rId2" Type="http://schemas.openxmlformats.org/officeDocument/2006/relationships/hyperlink" Target="http://www.nasiptaci.cz/dat/obr/kane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siptaci.cz/dat/obr/krahujec.gif" TargetMode="External"/><Relationship Id="rId11" Type="http://schemas.openxmlformats.org/officeDocument/2006/relationships/hyperlink" Target="http://upload.wikimedia.org/wikipedia/commons/thumb/6/67/Buteo_buteo_1_%28Lukasz_Lukasik%29.jpg/800px-Buteo_buteo_1_%28Lukasz_Lukasik%29.jpg" TargetMode="External"/><Relationship Id="rId5" Type="http://schemas.openxmlformats.org/officeDocument/2006/relationships/hyperlink" Target="http://www.nasiptaci.cz/dat/obr/sokol.gif" TargetMode="External"/><Relationship Id="rId10" Type="http://schemas.openxmlformats.org/officeDocument/2006/relationships/hyperlink" Target="http://www.ms-smilovice-reka.ic.cz/obr/article_toulky/jestrab_samec.jpg" TargetMode="External"/><Relationship Id="rId4" Type="http://schemas.openxmlformats.org/officeDocument/2006/relationships/hyperlink" Target="http://www.nasiptaci.cz/dat/obr/ostriz.gif" TargetMode="External"/><Relationship Id="rId9" Type="http://schemas.openxmlformats.org/officeDocument/2006/relationships/hyperlink" Target="http://www.kolmanl.info/images/dravci_001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wmf"/><Relationship Id="rId4" Type="http://schemas.openxmlformats.org/officeDocument/2006/relationships/audio" Target="../media/audio3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371977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23.8.2012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VY_52_INOVACE_16_dravci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Ptáci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720079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</a:t>
            </a:r>
            <a:r>
              <a:rPr lang="cs-CZ" sz="1400" dirty="0" smtClean="0"/>
              <a:t>poznatků. </a:t>
            </a:r>
            <a:r>
              <a:rPr lang="cs-CZ" sz="1400" dirty="0" smtClean="0"/>
              <a:t>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42392" y="1143648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760817"/>
            <a:ext cx="822960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2"/>
              </a:rPr>
              <a:t>http://</a:t>
            </a:r>
            <a:r>
              <a:rPr lang="pt-BR" sz="1000" dirty="0" smtClean="0">
                <a:hlinkClick r:id="rId2"/>
              </a:rPr>
              <a:t>www.nasiptaci.cz/dat/obr/kane.gif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3"/>
              </a:rPr>
              <a:t>http://</a:t>
            </a:r>
            <a:r>
              <a:rPr lang="pt-BR" sz="1000" dirty="0" smtClean="0">
                <a:hlinkClick r:id="rId3"/>
              </a:rPr>
              <a:t>www.nasiptaci.cz/dat/obr/postolka.gif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4"/>
              </a:rPr>
              <a:t>http://</a:t>
            </a:r>
            <a:r>
              <a:rPr lang="pt-BR" sz="1000" dirty="0" smtClean="0">
                <a:hlinkClick r:id="rId4"/>
              </a:rPr>
              <a:t>www.nasiptaci.cz/dat/obr/ostriz.gif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5"/>
              </a:rPr>
              <a:t>http://</a:t>
            </a:r>
            <a:r>
              <a:rPr lang="pt-BR" sz="1000" dirty="0" smtClean="0">
                <a:hlinkClick r:id="rId5"/>
              </a:rPr>
              <a:t>www.nasiptaci.cz/dat/obr/sokol.gif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6"/>
              </a:rPr>
              <a:t>http://</a:t>
            </a:r>
            <a:r>
              <a:rPr lang="pt-BR" sz="1000" dirty="0" smtClean="0">
                <a:hlinkClick r:id="rId6"/>
              </a:rPr>
              <a:t>www.nasiptaci.cz/dat/obr/krahujec.gif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7"/>
              </a:rPr>
              <a:t>http://</a:t>
            </a:r>
            <a:r>
              <a:rPr lang="pt-BR" sz="1000" dirty="0" smtClean="0">
                <a:hlinkClick r:id="rId7"/>
              </a:rPr>
              <a:t>www.nasiptaci.cz/dat/obr/jestrab.gif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http://www.nasiptaci.cz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8"/>
              </a:rPr>
              <a:t>http://</a:t>
            </a:r>
            <a:r>
              <a:rPr lang="pt-BR" sz="1000" dirty="0" smtClean="0">
                <a:hlinkClick r:id="rId8"/>
              </a:rPr>
              <a:t>www.nasiptaci.cz/dat/obr/orel.gif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http://www.kolmanl.info</a:t>
            </a:r>
            <a:r>
              <a:rPr lang="pt-BR" sz="1000" dirty="0"/>
              <a:t> [online]. [cit. 3.3.2013]. Dostupný na WWW: </a:t>
            </a:r>
            <a:r>
              <a:rPr lang="pt-BR" sz="1000" dirty="0">
                <a:hlinkClick r:id="rId9"/>
              </a:rPr>
              <a:t>http://</a:t>
            </a:r>
            <a:r>
              <a:rPr lang="pt-BR" sz="1000" dirty="0" smtClean="0">
                <a:hlinkClick r:id="rId9"/>
              </a:rPr>
              <a:t>www.kolmanl.info/images/dravci_001.jpg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http://www.kolmanl.info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9"/>
              </a:rPr>
              <a:t>http://</a:t>
            </a:r>
            <a:r>
              <a:rPr lang="pt-BR" sz="1000" dirty="0" smtClean="0">
                <a:hlinkClick r:id="rId9"/>
              </a:rPr>
              <a:t>www.kolmanl.info/images/dravci_001.jpg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http://www.ms-smilovice-reka.ic.cz</a:t>
            </a:r>
            <a:r>
              <a:rPr lang="pt-BR" sz="1000" dirty="0"/>
              <a:t> [online]. [cit. 4.3.2013]. Dostupný na WWW: </a:t>
            </a:r>
            <a:r>
              <a:rPr lang="pt-BR" sz="1000" dirty="0">
                <a:hlinkClick r:id="rId10"/>
              </a:rPr>
              <a:t>http://</a:t>
            </a:r>
            <a:r>
              <a:rPr lang="pt-BR" sz="1000" dirty="0" smtClean="0">
                <a:hlinkClick r:id="rId10"/>
              </a:rPr>
              <a:t>www.ms-smilovice-reka.ic.cz/obr/article_toulky/jestrab_samec.jpg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LUKASZ LUKASIK.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</a:t>
            </a:r>
            <a:r>
              <a:rPr lang="cs-CZ" sz="1000" dirty="0">
                <a:hlinkClick r:id="rId11"/>
              </a:rPr>
              <a:t>http://upload.wikimedia.org/wikipedia/commons/thumb/6/67/Buteo_buteo_1_%28Lukasz_Lukasik%29.jpg/800px-Buteo_buteo_1_%</a:t>
            </a:r>
            <a:r>
              <a:rPr lang="cs-CZ" sz="1000" dirty="0" smtClean="0">
                <a:hlinkClick r:id="rId11"/>
              </a:rPr>
              <a:t>28Lukasz_Lukasik%29.jpg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 smtClean="0"/>
              <a:t> </a:t>
            </a:r>
            <a:r>
              <a:rPr lang="cs-CZ" sz="1000" dirty="0"/>
              <a:t>BIOPAUKER.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http://upload.wikimedia.org/wikipedia/commons/thumb/a/a3/Falco_subbuteo_flying.jpg/567px-Falco_subbuteo_flying.jpg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ANDREAS TREPTE.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http://upload.wikimedia.org/wikipedia/commons/2/24/Common_kestrel_falco_tinnunculus.jpg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pt-BR" sz="1000" dirty="0"/>
              <a:t>AUTOR NEUVEDEN. </a:t>
            </a:r>
            <a:r>
              <a:rPr lang="pt-BR" sz="1000" i="1" dirty="0"/>
              <a:t>http://www.ms-smilovice-reka.ic.cz</a:t>
            </a:r>
            <a:r>
              <a:rPr lang="pt-BR" sz="1000" dirty="0"/>
              <a:t> [online]. [cit. 4.3.2013]. Dostupný na WWW: http://www.ms-smilovice-reka.ic.cz/obr/article_toulky/jestrab.jpg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en-US" sz="1000" dirty="0"/>
              <a:t>JONATHAN LIDBECK. </a:t>
            </a:r>
            <a:r>
              <a:rPr lang="en-US" sz="1000" i="1" dirty="0"/>
              <a:t>http://cs.wikipedia.org</a:t>
            </a:r>
            <a:r>
              <a:rPr lang="en-US" sz="1000" dirty="0"/>
              <a:t> [online]. [cit. 4.3.2013].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http://upload.wikimedia.org/wikipedia/commons/thumb/3/33/Accipiter_gentilis_-injured_Goshawk.jpg/600px-Accipiter_gentilis_-injured_Goshawk.jpg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UCLAX.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http://upload.wikimedia.org/wikipedia/commons/thumb/8/8f/Seeadler-flug.jpg/800px-Seeadler-flug.jpg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DARKEYEDBOY.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http://upload.wikimedia.org/wikipedia/commons/a/a0/Sparrowhawk-Male.JPG </a:t>
            </a: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NAUMANN.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4.3.2013]. Dostupný na WWW: http://upload.wikimedia.org/wikipedia/commons/thumb/7/73/Rohrweihe.jpg/393px-Rohrweihe.jpg </a:t>
            </a:r>
            <a:endParaRPr lang="cs-CZ" sz="1000" dirty="0" smtClean="0"/>
          </a:p>
          <a:p>
            <a:r>
              <a:rPr lang="cs-CZ" sz="1000" dirty="0" smtClean="0"/>
              <a:t>19.   </a:t>
            </a:r>
            <a:r>
              <a:rPr lang="cs-CZ" sz="1000" dirty="0" smtClean="0"/>
              <a:t>Obrázky webu Office.com</a:t>
            </a:r>
          </a:p>
          <a:p>
            <a:r>
              <a:rPr lang="pt-BR" sz="1000" dirty="0" smtClean="0"/>
              <a:t> </a:t>
            </a:r>
            <a:r>
              <a:rPr lang="cs-CZ" sz="10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57111" y="332656"/>
            <a:ext cx="6546729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Dravci jsou ptáci podobného vzhledu.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www.nasiptaci.cz/dat/obr/kan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49" y="1535870"/>
            <a:ext cx="11811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1224" y="3160388"/>
            <a:ext cx="187220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k</a:t>
            </a:r>
            <a:r>
              <a:rPr lang="cs-CZ" sz="3200" dirty="0" smtClean="0">
                <a:solidFill>
                  <a:schemeClr val="tx1"/>
                </a:solidFill>
              </a:rPr>
              <a:t>áně lesní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2" name="Picture 4" descr="http://www.nasiptaci.cz/dat/obr/postolk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53439" y="1310531"/>
            <a:ext cx="1340321" cy="149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53439" y="2738279"/>
            <a:ext cx="1642408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p</a:t>
            </a:r>
            <a:r>
              <a:rPr lang="cs-CZ" sz="3200" dirty="0" smtClean="0">
                <a:solidFill>
                  <a:schemeClr val="tx1"/>
                </a:solidFill>
              </a:rPr>
              <a:t>oštolka obecná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4" name="Picture 6" descr="http://www.nasiptaci.cz/dat/obr/ostriz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899" y="1744610"/>
            <a:ext cx="1371600" cy="139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66933" y="3135261"/>
            <a:ext cx="201228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ostříž lesní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6" name="Picture 8" descr="http://www.nasiptaci.cz/dat/obr/sokol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833" y="4106416"/>
            <a:ext cx="1132038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8685" y="5568567"/>
            <a:ext cx="2106162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sokol stěhovavý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8" name="Picture 10" descr="http://www.nasiptaci.cz/dat/obr/krahujec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310" y="4276500"/>
            <a:ext cx="1571625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052310" y="5597112"/>
            <a:ext cx="1625716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krahujec obecný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60" name="Picture 12" descr="http://www.nasiptaci.cz/dat/obr/jestrab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635" y="1668409"/>
            <a:ext cx="1438275" cy="154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678026" y="3276888"/>
            <a:ext cx="222349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jestřáb lesní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62" name="Picture 14" descr="http://www.nasiptaci.cz/dat/obr/orel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18834" y="4487925"/>
            <a:ext cx="1432595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471501" y="6089555"/>
            <a:ext cx="2198487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orel mořský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64" name="Picture 16" descr="http://www.nasiptaci.cz/dat/obr/motak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635" y="4047901"/>
            <a:ext cx="160972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126346" y="5637435"/>
            <a:ext cx="1554013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moták pochop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37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7" y="871832"/>
            <a:ext cx="9006959" cy="586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83768" y="326099"/>
            <a:ext cx="4862421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Dravci mají různou velikost.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84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ms-smilovice-reka.ic.cz/obr/article_toulky/jestrab_same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446" y="2499137"/>
            <a:ext cx="3029263" cy="436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2537" y="297499"/>
            <a:ext cx="887108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Dravci jsou přizpůsobeni k příjmu živočišné potravy.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72537" y="4776303"/>
            <a:ext cx="3120722" cy="1037109"/>
          </a:xfrm>
          <a:prstGeom prst="wedgeEllipseCallout">
            <a:avLst>
              <a:gd name="adj1" fmla="val 62817"/>
              <a:gd name="adj2" fmla="val 61078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silné pařáty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351916" y="2953554"/>
            <a:ext cx="2415702" cy="1608299"/>
          </a:xfrm>
          <a:prstGeom prst="wedgeEllipseCallout">
            <a:avLst>
              <a:gd name="adj1" fmla="val 70746"/>
              <a:gd name="adj2" fmla="val -46625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ahnutý ostrý zobák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995228" y="2953554"/>
            <a:ext cx="2485970" cy="1080120"/>
          </a:xfrm>
          <a:prstGeom prst="wedgeEllipseCallout">
            <a:avLst>
              <a:gd name="adj1" fmla="val -135333"/>
              <a:gd name="adj2" fmla="val -60391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vynikající zrak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854824" y="4618697"/>
            <a:ext cx="2766779" cy="1194715"/>
          </a:xfrm>
          <a:prstGeom prst="wedgeEllipseCallout">
            <a:avLst>
              <a:gd name="adj1" fmla="val -69341"/>
              <a:gd name="adj2" fmla="val -4162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výborní letci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35" name="Picture 11" descr="C:\Users\Marie\AppData\Local\Microsoft\Windows\Temporary Internet Files\Content.IE5\5LPHHVSI\MC900329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104" y="949105"/>
            <a:ext cx="898919" cy="155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ie\AppData\Local\Microsoft\Windows\Temporary Internet Files\Content.IE5\54HKNEZ1\MC900329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213" y="1044594"/>
            <a:ext cx="1773753" cy="129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ie\AppData\Local\Microsoft\Windows\Temporary Internet Files\Content.IE5\5XPMUPHO\MC9003302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922" y="1949544"/>
            <a:ext cx="1514632" cy="77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ie\AppData\Local\Microsoft\Windows\Temporary Internet Files\Content.IE5\SG4ISUWA\MC9003302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898" y="1151058"/>
            <a:ext cx="1816729" cy="84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ie\AppData\Local\Microsoft\Windows\Temporary Internet Files\Content.IE5\SG4ISUWA\MC900329480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16" y="1044594"/>
            <a:ext cx="1154827" cy="145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arie\AppData\Local\Microsoft\Windows\Temporary Internet Files\Content.IE5\5XPMUPHO\MC9003302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51" y="2136995"/>
            <a:ext cx="1311123" cy="72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rie\AppData\Local\Microsoft\Windows\Temporary Internet Files\Content.IE5\5XPMUPHO\MC9002407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407" y="1066190"/>
            <a:ext cx="1159448" cy="70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Marie\AppData\Local\Microsoft\Windows\Temporary Internet Files\Content.IE5\54HKNEZ1\MC9000527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72" y="1545836"/>
            <a:ext cx="1810512" cy="80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11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000"/>
                            </p:stCondLst>
                            <p:childTnLst>
                              <p:par>
                                <p:cTn id="7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0"/>
                            </p:stCondLst>
                            <p:childTnLst>
                              <p:par>
                                <p:cTn id="9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Buteo buteo 1 (Lukasz Lukasi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85" y="1844824"/>
            <a:ext cx="576064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Káně lesní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Buteo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buteo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916832"/>
            <a:ext cx="5050904" cy="460851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nejhojnější z našich dravců</a:t>
            </a:r>
          </a:p>
          <a:p>
            <a:pPr algn="just"/>
            <a:r>
              <a:rPr lang="cs-CZ" dirty="0" smtClean="0"/>
              <a:t>staví si hnízdo vysoko na stromech</a:t>
            </a:r>
          </a:p>
          <a:p>
            <a:pPr algn="just"/>
            <a:r>
              <a:rPr lang="cs-CZ" dirty="0" smtClean="0"/>
              <a:t>loví v otevřené krajině (hraboše, myši)</a:t>
            </a:r>
          </a:p>
          <a:p>
            <a:pPr algn="just"/>
            <a:r>
              <a:rPr lang="cs-CZ" dirty="0" smtClean="0"/>
              <a:t>kořist vyhlíží z vyvýšeného místa nebo za pomalého letu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0985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alco subbuteo fly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8"/>
            <a:ext cx="5490944" cy="5800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Ostříž lesní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i="1" dirty="0">
                <a:solidFill>
                  <a:srgbClr val="FF0000"/>
                </a:solidFill>
              </a:rPr>
              <a:t>(</a:t>
            </a:r>
            <a:r>
              <a:rPr lang="cs-CZ" i="1" dirty="0" err="1">
                <a:solidFill>
                  <a:srgbClr val="FF0000"/>
                </a:solidFill>
              </a:rPr>
              <a:t>Falco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err="1">
                <a:solidFill>
                  <a:srgbClr val="FF0000"/>
                </a:solidFill>
              </a:rPr>
              <a:t>subbuteo</a:t>
            </a:r>
            <a:r>
              <a:rPr lang="cs-CZ" i="1" dirty="0">
                <a:solidFill>
                  <a:srgbClr val="FF00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1" y="1916832"/>
            <a:ext cx="6491064" cy="3701008"/>
          </a:xfrm>
        </p:spPr>
        <p:txBody>
          <a:bodyPr/>
          <a:lstStyle/>
          <a:p>
            <a:r>
              <a:rPr lang="cs-CZ" dirty="0" smtClean="0"/>
              <a:t>velký jako holub</a:t>
            </a:r>
          </a:p>
          <a:p>
            <a:r>
              <a:rPr lang="cs-CZ" dirty="0" smtClean="0"/>
              <a:t>má </a:t>
            </a:r>
            <a:r>
              <a:rPr lang="cs-CZ" dirty="0"/>
              <a:t>úzká </a:t>
            </a:r>
            <a:r>
              <a:rPr lang="cs-CZ" dirty="0" smtClean="0"/>
              <a:t>křídla</a:t>
            </a:r>
          </a:p>
          <a:p>
            <a:r>
              <a:rPr lang="cs-CZ" dirty="0" smtClean="0"/>
              <a:t>menší </a:t>
            </a:r>
            <a:r>
              <a:rPr lang="cs-CZ" dirty="0"/>
              <a:t>lesy s loukami poli a </a:t>
            </a:r>
            <a:r>
              <a:rPr lang="cs-CZ" dirty="0" smtClean="0"/>
              <a:t>rybníky</a:t>
            </a:r>
          </a:p>
          <a:p>
            <a:r>
              <a:rPr lang="cs-CZ" dirty="0" smtClean="0"/>
              <a:t>hnízdo </a:t>
            </a:r>
            <a:r>
              <a:rPr lang="cs-CZ" dirty="0"/>
              <a:t>si staví vysoko na </a:t>
            </a:r>
            <a:r>
              <a:rPr lang="cs-CZ" dirty="0" smtClean="0"/>
              <a:t>stromech</a:t>
            </a:r>
          </a:p>
          <a:p>
            <a:r>
              <a:rPr lang="cs-CZ" dirty="0" smtClean="0"/>
              <a:t>loví menší </a:t>
            </a:r>
            <a:r>
              <a:rPr lang="cs-CZ" dirty="0"/>
              <a:t>ptáky a </a:t>
            </a:r>
            <a:r>
              <a:rPr lang="cs-CZ" dirty="0" smtClean="0"/>
              <a:t>hmyzem</a:t>
            </a:r>
          </a:p>
          <a:p>
            <a:r>
              <a:rPr lang="cs-CZ" dirty="0" smtClean="0"/>
              <a:t>kořist pronásleduje </a:t>
            </a:r>
            <a:r>
              <a:rPr lang="cs-CZ" dirty="0"/>
              <a:t>za </a:t>
            </a:r>
            <a:r>
              <a:rPr lang="cs-CZ" dirty="0" smtClean="0"/>
              <a:t>letu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14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Poštolka obecná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Falco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tinnunculus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884608"/>
            <a:ext cx="4690864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běžný </a:t>
            </a:r>
            <a:r>
              <a:rPr lang="cs-CZ" dirty="0"/>
              <a:t>sokolovitý </a:t>
            </a:r>
            <a:r>
              <a:rPr lang="cs-CZ" dirty="0" smtClean="0"/>
              <a:t>dravec</a:t>
            </a:r>
          </a:p>
          <a:p>
            <a:r>
              <a:rPr lang="cs-CZ" dirty="0" smtClean="0"/>
              <a:t>loví hlavně hraboše a jiné hlodavce</a:t>
            </a:r>
          </a:p>
          <a:p>
            <a:r>
              <a:rPr lang="cs-CZ" dirty="0" smtClean="0"/>
              <a:t>kořist </a:t>
            </a:r>
            <a:r>
              <a:rPr lang="cs-CZ" dirty="0"/>
              <a:t>vyhlíží za třepotavého letu na jednom </a:t>
            </a:r>
            <a:r>
              <a:rPr lang="cs-CZ" dirty="0" smtClean="0"/>
              <a:t>místě</a:t>
            </a:r>
          </a:p>
          <a:p>
            <a:r>
              <a:rPr lang="cs-CZ" dirty="0" smtClean="0"/>
              <a:t>hnízdí </a:t>
            </a:r>
            <a:r>
              <a:rPr lang="cs-CZ" dirty="0"/>
              <a:t>vysoko na stromech, na skalách, zříceninách hradů, věžích, často i ve </a:t>
            </a:r>
            <a:r>
              <a:rPr lang="cs-CZ" dirty="0" smtClean="0"/>
              <a:t>městech </a:t>
            </a:r>
            <a:endParaRPr lang="cs-CZ" dirty="0"/>
          </a:p>
        </p:txBody>
      </p:sp>
      <p:pic>
        <p:nvPicPr>
          <p:cNvPr id="6146" name="Picture 2" descr="Soubor:Common kestrel falco tinnuncul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3472061" cy="489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18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Accipiter gentil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6" y="2132856"/>
            <a:ext cx="503733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Jestřáb lesní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Accipiteg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gentilis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772816"/>
            <a:ext cx="3610744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loví </a:t>
            </a:r>
            <a:r>
              <a:rPr lang="cs-CZ" dirty="0"/>
              <a:t>v letu nebo uchvacuje kořist na </a:t>
            </a:r>
            <a:r>
              <a:rPr lang="cs-CZ" dirty="0" smtClean="0"/>
              <a:t>zemi</a:t>
            </a:r>
          </a:p>
          <a:p>
            <a:r>
              <a:rPr lang="cs-CZ" dirty="0" smtClean="0"/>
              <a:t>žije </a:t>
            </a:r>
            <a:r>
              <a:rPr lang="cs-CZ" dirty="0"/>
              <a:t>v rozsáhlých </a:t>
            </a:r>
            <a:r>
              <a:rPr lang="cs-CZ" dirty="0" smtClean="0"/>
              <a:t>lesích</a:t>
            </a:r>
          </a:p>
          <a:p>
            <a:r>
              <a:rPr lang="cs-CZ" dirty="0" smtClean="0"/>
              <a:t>hnízdo </a:t>
            </a:r>
            <a:r>
              <a:rPr lang="cs-CZ" dirty="0"/>
              <a:t>si staví vysoko v korunách </a:t>
            </a:r>
            <a:r>
              <a:rPr lang="cs-CZ" dirty="0" smtClean="0"/>
              <a:t>stromů</a:t>
            </a:r>
          </a:p>
          <a:p>
            <a:r>
              <a:rPr lang="cs-CZ" dirty="0" smtClean="0"/>
              <a:t>loví </a:t>
            </a:r>
            <a:r>
              <a:rPr lang="cs-CZ" dirty="0"/>
              <a:t>i většími ptáky a středně </a:t>
            </a:r>
            <a:r>
              <a:rPr lang="cs-CZ" dirty="0" smtClean="0"/>
              <a:t>velké obratlovce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87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Sokol stěhovavý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Falco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peregrinus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4330824" cy="47068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dravec </a:t>
            </a:r>
            <a:r>
              <a:rPr lang="cs-CZ" dirty="0"/>
              <a:t>střední </a:t>
            </a:r>
            <a:r>
              <a:rPr lang="cs-CZ" dirty="0" smtClean="0"/>
              <a:t>velikosti</a:t>
            </a:r>
          </a:p>
          <a:p>
            <a:r>
              <a:rPr lang="cs-CZ" dirty="0" smtClean="0"/>
              <a:t>dlouhá špičatá křídla</a:t>
            </a:r>
          </a:p>
          <a:p>
            <a:r>
              <a:rPr lang="cs-CZ" dirty="0" smtClean="0"/>
              <a:t>žije </a:t>
            </a:r>
            <a:r>
              <a:rPr lang="cs-CZ" dirty="0"/>
              <a:t>v otevřené krajině v nížinách i vyšších </a:t>
            </a:r>
            <a:r>
              <a:rPr lang="cs-CZ" dirty="0" smtClean="0"/>
              <a:t>polohách</a:t>
            </a:r>
          </a:p>
          <a:p>
            <a:r>
              <a:rPr lang="cs-CZ" dirty="0" smtClean="0"/>
              <a:t>hnízdo </a:t>
            </a:r>
            <a:r>
              <a:rPr lang="cs-CZ" dirty="0"/>
              <a:t>si staví ve výklencích na strmých skalních </a:t>
            </a:r>
            <a:r>
              <a:rPr lang="cs-CZ" dirty="0" smtClean="0"/>
              <a:t>stěnách</a:t>
            </a:r>
          </a:p>
          <a:p>
            <a:r>
              <a:rPr lang="cs-CZ" dirty="0" smtClean="0"/>
              <a:t>loví ptáky za letu </a:t>
            </a:r>
          </a:p>
          <a:p>
            <a:r>
              <a:rPr lang="cs-CZ" dirty="0" smtClean="0"/>
              <a:t>náš nejrychlejší letec</a:t>
            </a:r>
            <a:endParaRPr lang="cs-CZ" dirty="0"/>
          </a:p>
        </p:txBody>
      </p:sp>
      <p:pic>
        <p:nvPicPr>
          <p:cNvPr id="8194" name="Picture 2" descr="Soubor:Accipiter gentilis -injured Goshaw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679" y="1988840"/>
            <a:ext cx="4418856" cy="463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45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Seeadler-flu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80528" y="1143000"/>
            <a:ext cx="532859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Orel mořský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i="1" dirty="0" smtClean="0">
                <a:solidFill>
                  <a:srgbClr val="FF0000"/>
                </a:solidFill>
              </a:rPr>
              <a:t>(</a:t>
            </a:r>
            <a:r>
              <a:rPr lang="cs-CZ" sz="4000" i="1" dirty="0" err="1" smtClean="0">
                <a:solidFill>
                  <a:srgbClr val="FF0000"/>
                </a:solidFill>
              </a:rPr>
              <a:t>Haliaeetus</a:t>
            </a:r>
            <a:r>
              <a:rPr lang="cs-CZ" sz="4000" i="1" dirty="0" smtClean="0">
                <a:solidFill>
                  <a:srgbClr val="FF0000"/>
                </a:solidFill>
              </a:rPr>
              <a:t> </a:t>
            </a:r>
            <a:r>
              <a:rPr lang="cs-CZ" sz="4000" i="1" dirty="0" err="1" smtClean="0">
                <a:solidFill>
                  <a:srgbClr val="FF0000"/>
                </a:solidFill>
              </a:rPr>
              <a:t>albicilla</a:t>
            </a:r>
            <a:r>
              <a:rPr lang="cs-CZ" sz="4000" i="1" dirty="0" smtClean="0">
                <a:solidFill>
                  <a:srgbClr val="FF0000"/>
                </a:solidFill>
              </a:rPr>
              <a:t>)</a:t>
            </a:r>
            <a:endParaRPr lang="cs-CZ" sz="40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1916832"/>
            <a:ext cx="483488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mohutný </a:t>
            </a:r>
            <a:r>
              <a:rPr lang="cs-CZ" dirty="0"/>
              <a:t>dravec s rozpětím křídel až 2,4 </a:t>
            </a:r>
            <a:r>
              <a:rPr lang="cs-CZ" dirty="0" smtClean="0"/>
              <a:t>m</a:t>
            </a:r>
          </a:p>
          <a:p>
            <a:r>
              <a:rPr lang="cs-CZ" dirty="0" smtClean="0"/>
              <a:t>dospělý pták má bílý ocas</a:t>
            </a:r>
          </a:p>
          <a:p>
            <a:r>
              <a:rPr lang="cs-CZ" dirty="0" smtClean="0"/>
              <a:t>žije </a:t>
            </a:r>
            <a:r>
              <a:rPr lang="cs-CZ" dirty="0"/>
              <a:t>v rybničnatých oblastech, poblíž </a:t>
            </a:r>
            <a:r>
              <a:rPr lang="cs-CZ" dirty="0" smtClean="0"/>
              <a:t>velkých </a:t>
            </a:r>
            <a:r>
              <a:rPr lang="cs-CZ" dirty="0"/>
              <a:t>jezer a </a:t>
            </a:r>
            <a:r>
              <a:rPr lang="cs-CZ" dirty="0" smtClean="0"/>
              <a:t>řek</a:t>
            </a:r>
          </a:p>
          <a:p>
            <a:r>
              <a:rPr lang="cs-CZ" dirty="0" smtClean="0"/>
              <a:t>hnízdí </a:t>
            </a:r>
            <a:r>
              <a:rPr lang="cs-CZ" dirty="0"/>
              <a:t>na vysokých </a:t>
            </a:r>
            <a:r>
              <a:rPr lang="cs-CZ" dirty="0" smtClean="0"/>
              <a:t>stromech</a:t>
            </a:r>
          </a:p>
          <a:p>
            <a:r>
              <a:rPr lang="cs-CZ" dirty="0" smtClean="0"/>
              <a:t>živí </a:t>
            </a:r>
            <a:r>
              <a:rPr lang="cs-CZ" dirty="0"/>
              <a:t>se rybami, </a:t>
            </a:r>
            <a:r>
              <a:rPr lang="cs-CZ" dirty="0" smtClean="0"/>
              <a:t>obratlovci </a:t>
            </a:r>
            <a:r>
              <a:rPr lang="cs-CZ" dirty="0"/>
              <a:t>i </a:t>
            </a:r>
            <a:r>
              <a:rPr lang="cs-CZ" dirty="0" smtClean="0"/>
              <a:t>mršinami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18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Krahujec obecný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Accipiter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nisus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41148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samec </a:t>
            </a:r>
            <a:r>
              <a:rPr lang="cs-CZ" dirty="0"/>
              <a:t>je velký jako hrdlička, samice </a:t>
            </a:r>
            <a:r>
              <a:rPr lang="cs-CZ" dirty="0" smtClean="0"/>
              <a:t>větší</a:t>
            </a:r>
          </a:p>
          <a:p>
            <a:r>
              <a:rPr lang="cs-CZ" dirty="0" smtClean="0"/>
              <a:t>hnízdí </a:t>
            </a:r>
            <a:r>
              <a:rPr lang="cs-CZ" dirty="0"/>
              <a:t>na stromech ve výšce 5 až 10 </a:t>
            </a:r>
            <a:r>
              <a:rPr lang="cs-CZ" dirty="0" smtClean="0"/>
              <a:t>m</a:t>
            </a:r>
          </a:p>
          <a:p>
            <a:r>
              <a:rPr lang="cs-CZ" dirty="0" smtClean="0"/>
              <a:t>loví </a:t>
            </a:r>
            <a:r>
              <a:rPr lang="cs-CZ" dirty="0"/>
              <a:t>drobné </a:t>
            </a:r>
            <a:r>
              <a:rPr lang="cs-CZ" dirty="0" smtClean="0"/>
              <a:t>ptáky</a:t>
            </a:r>
          </a:p>
          <a:p>
            <a:r>
              <a:rPr lang="cs-CZ" dirty="0" smtClean="0"/>
              <a:t>kratší </a:t>
            </a:r>
            <a:r>
              <a:rPr lang="cs-CZ" dirty="0"/>
              <a:t>křídla mu umožňují manévrování mezi větvemi, kam svou kořist často </a:t>
            </a:r>
            <a:r>
              <a:rPr lang="cs-CZ" dirty="0" smtClean="0"/>
              <a:t>pronásleduje </a:t>
            </a:r>
            <a:endParaRPr lang="cs-CZ" dirty="0"/>
          </a:p>
        </p:txBody>
      </p:sp>
      <p:pic>
        <p:nvPicPr>
          <p:cNvPr id="10242" name="Picture 2" descr="Soubor:Sparrowhawk-M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20888"/>
            <a:ext cx="4504606" cy="338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93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Rohrwei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925" y="980728"/>
            <a:ext cx="3743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Moták pochop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i="1" dirty="0" smtClean="0">
                <a:solidFill>
                  <a:srgbClr val="FF0000"/>
                </a:solidFill>
              </a:rPr>
              <a:t>(Cirus </a:t>
            </a:r>
            <a:r>
              <a:rPr lang="cs-CZ" i="1" dirty="0" err="1" smtClean="0">
                <a:solidFill>
                  <a:srgbClr val="FF0000"/>
                </a:solidFill>
              </a:rPr>
              <a:t>aeruginosus</a:t>
            </a:r>
            <a:r>
              <a:rPr lang="cs-CZ" i="1" dirty="0" smtClean="0">
                <a:solidFill>
                  <a:srgbClr val="FF0000"/>
                </a:solidFill>
              </a:rPr>
              <a:t>)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velký </a:t>
            </a:r>
            <a:r>
              <a:rPr lang="cs-CZ" dirty="0"/>
              <a:t>jako </a:t>
            </a:r>
            <a:r>
              <a:rPr lang="cs-CZ" dirty="0" smtClean="0"/>
              <a:t>káně</a:t>
            </a:r>
          </a:p>
          <a:p>
            <a:r>
              <a:rPr lang="cs-CZ" dirty="0" smtClean="0"/>
              <a:t>má delší </a:t>
            </a:r>
            <a:r>
              <a:rPr lang="cs-CZ" dirty="0"/>
              <a:t>křídla a </a:t>
            </a:r>
            <a:r>
              <a:rPr lang="cs-CZ" dirty="0" smtClean="0"/>
              <a:t>ocas</a:t>
            </a:r>
          </a:p>
          <a:p>
            <a:r>
              <a:rPr lang="cs-CZ" dirty="0" smtClean="0"/>
              <a:t>létá </a:t>
            </a:r>
            <a:r>
              <a:rPr lang="cs-CZ" dirty="0"/>
              <a:t>klouzavým letem nevysoko nad terénem s křídly rozevřenými do tvaru písmene </a:t>
            </a:r>
            <a:r>
              <a:rPr lang="cs-CZ" dirty="0" smtClean="0"/>
              <a:t>V</a:t>
            </a:r>
          </a:p>
          <a:p>
            <a:r>
              <a:rPr lang="cs-CZ" dirty="0" smtClean="0"/>
              <a:t>živí </a:t>
            </a:r>
            <a:r>
              <a:rPr lang="cs-CZ" dirty="0"/>
              <a:t>se drobnými obratlovci a větším </a:t>
            </a:r>
            <a:r>
              <a:rPr lang="cs-CZ" dirty="0" smtClean="0"/>
              <a:t>hmyzem</a:t>
            </a:r>
          </a:p>
          <a:p>
            <a:r>
              <a:rPr lang="cs-CZ" dirty="0" smtClean="0"/>
              <a:t>hnízdo </a:t>
            </a:r>
            <a:r>
              <a:rPr lang="cs-CZ" dirty="0"/>
              <a:t>si staví v porostech rákosu v blízkosti vodních ploch. </a:t>
            </a:r>
          </a:p>
        </p:txBody>
      </p:sp>
    </p:spTree>
    <p:extLst>
      <p:ext uri="{BB962C8B-B14F-4D97-AF65-F5344CB8AC3E}">
        <p14:creationId xmlns:p14="http://schemas.microsoft.com/office/powerpoint/2010/main" val="423035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28706" cy="88195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Zopakujte si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965" y="1156593"/>
            <a:ext cx="7427168" cy="5011523"/>
          </a:xfrm>
        </p:spPr>
        <p:txBody>
          <a:bodyPr>
            <a:normAutofit/>
          </a:bodyPr>
          <a:lstStyle/>
          <a:p>
            <a:r>
              <a:rPr lang="cs-CZ" dirty="0" smtClean="0"/>
              <a:t>Jakou potravou se živí dravci?</a:t>
            </a:r>
          </a:p>
          <a:p>
            <a:r>
              <a:rPr lang="cs-CZ" dirty="0" smtClean="0"/>
              <a:t>Jak jsou dravci přizpůsobeni k lovu?</a:t>
            </a:r>
          </a:p>
          <a:p>
            <a:r>
              <a:rPr lang="cs-CZ" dirty="0"/>
              <a:t>Který je náš největší dravec?</a:t>
            </a:r>
          </a:p>
          <a:p>
            <a:r>
              <a:rPr lang="cs-CZ" dirty="0" smtClean="0"/>
              <a:t>Který dravec je nejrychlejším letcem?</a:t>
            </a:r>
          </a:p>
          <a:p>
            <a:r>
              <a:rPr lang="cs-CZ" dirty="0" smtClean="0"/>
              <a:t>Kde bychom hledali </a:t>
            </a:r>
            <a:r>
              <a:rPr lang="cs-CZ" dirty="0" err="1" smtClean="0"/>
              <a:t>motáka</a:t>
            </a:r>
            <a:r>
              <a:rPr lang="cs-CZ" dirty="0" smtClean="0"/>
              <a:t> pochopa?</a:t>
            </a:r>
          </a:p>
          <a:p>
            <a:r>
              <a:rPr lang="cs-CZ" dirty="0" smtClean="0"/>
              <a:t>Čím se živí orel mořský?</a:t>
            </a:r>
          </a:p>
          <a:p>
            <a:r>
              <a:rPr lang="cs-CZ" dirty="0" smtClean="0"/>
              <a:t>Který malý dravec žije často ve městech?</a:t>
            </a:r>
          </a:p>
          <a:p>
            <a:r>
              <a:rPr lang="cs-CZ" dirty="0" smtClean="0"/>
              <a:t>Co loví nejčastěji krahujec?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04267" y="1211402"/>
            <a:ext cx="22322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živočišnou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87576" y="1810384"/>
            <a:ext cx="194421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zobák, zrak, pařáty, křídla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663440" y="2492896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orel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157606" y="2924944"/>
            <a:ext cx="14041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sokol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7308423" y="3537012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blízkosti vod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5085906" y="4169917"/>
            <a:ext cx="15841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rybami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7600609" y="4690914"/>
            <a:ext cx="14036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poštolka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5530296" y="5302543"/>
            <a:ext cx="22795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menší ptáky</a:t>
            </a:r>
            <a:endParaRPr lang="cs-CZ" sz="3200" dirty="0"/>
          </a:p>
        </p:txBody>
      </p:sp>
      <p:pic>
        <p:nvPicPr>
          <p:cNvPr id="12290" name="Picture 2" descr="C:\Users\Marie\AppData\Local\Microsoft\Windows\Temporary Internet Files\Content.IE5\54HKNEZ1\MC900053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874" y="2170424"/>
            <a:ext cx="2770393" cy="218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33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2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500"/>
                            </p:stCondLst>
                            <p:childTnLst>
                              <p:par>
                                <p:cTn id="1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07 0.07061 C -0.05816 0.08264 -0.05729 0.08403 -0.04879 0.08774 C -0.03698 0.09838 -0.00052 0.08889 0.0158 0.08357 C 0.02014 0.08056 0.02448 0.07871 0.02708 0.07269 C 0.02812 0.07014 0.02778 0.0669 0.02864 0.06412 C 0.02934 0.06181 0.0309 0.05973 0.03194 0.05764 C 0.03368 0.04769 0.0368 0.02755 0.0368 0.02778 C 0.03628 0.01459 0.03611 0.00186 0.03524 -0.01111 C 0.03333 -0.03819 0.01163 -0.0787 -0.00521 -0.09282 C -0.01077 -0.09745 -0.01684 -0.10046 -0.02292 -0.1037 C -0.0375 -0.11157 -0.05417 -0.11157 -0.06962 -0.11435 C -0.08525 -0.11365 -0.10087 -0.11412 -0.1165 -0.11226 C -0.1257 -0.11111 -0.13472 -0.10694 -0.14393 -0.10578 C -0.16025 -0.09884 -0.17743 -0.09722 -0.19393 -0.09074 C -0.20712 -0.08564 -0.21927 -0.07638 -0.23264 -0.07361 C -0.24896 -0.06458 -0.26216 -0.04976 -0.27778 -0.03912 C -0.28507 -0.02615 -0.29479 -0.01574 -0.30191 -0.00254 C -0.30729 0.00741 -0.3099 0.01945 -0.31476 0.02963 C -0.31841 0.05625 -0.31667 0.04537 -0.31962 0.06204 C -0.31858 0.07987 -0.31927 0.09815 -0.3165 0.11575 C -0.31181 0.14514 -0.28334 0.18774 -0.26806 0.20811 C -0.24618 0.23727 -0.21841 0.25186 -0.19063 0.26852 C -0.15469 0.29028 -0.12032 0.30463 -0.08091 0.30926 C -0.03403 0.30811 0.01146 0.30811 0.05781 0.3007 C 0.11267 0.2794 0.16892 0.26204 0.21093 0.20602 C 0.22274 0.19028 0.2342 0.17454 0.24166 0.1544 C 0.24618 0.14237 0.25017 0.12987 0.25451 0.11783 C 0.25607 0.11343 0.25937 0.10487 0.25937 0.1051 C 0.26354 0.07061 0.25694 0.11991 0.2658 0.07269 C 0.26996 0.05024 0.27048 0.02662 0.27378 0.00394 C 0.27239 -0.025 0.27153 -0.04838 0.26093 -0.07361 C 0.25087 -0.09745 0.22986 -0.11689 0.2125 -0.12939 C 0.18906 -0.14629 0.15764 -0.17245 0.13194 -0.17893 C 0.08923 -0.18981 0.04618 -0.19305 0.00295 -0.19814 C -0.01424 -0.20023 -0.0316 -0.20231 -0.04879 -0.20463 C -0.10365 -0.20254 -0.15157 -0.19652 -0.20347 -0.17245 C -0.21268 -0.16828 -0.22222 -0.16527 -0.23091 -0.15949 C -0.25886 -0.14074 -0.22101 -0.16736 -0.25035 -0.14236 C -0.27032 -0.12546 -0.24497 -0.15324 -0.26806 -0.13148 C -0.29913 -0.10231 -0.27535 -0.11944 -0.29219 -0.10787 C -0.29861 -0.09652 -0.30712 -0.08796 -0.31476 -0.07777 C -0.31702 -0.075 -0.3191 -0.07199 -0.32136 -0.06921 C -0.32292 -0.06713 -0.32622 -0.06273 -0.32622 -0.0625 C -0.33091 -0.04976 -0.33768 -0.04027 -0.34393 -0.02847 C -0.34601 -0.0162 -0.35104 -0.00509 -0.35521 0.00602 C -0.3599 0.01852 -0.36216 0.03056 -0.36962 0.04051 C -0.37327 0.05232 -0.37604 0.06366 -0.38091 0.07477 C -0.38282 0.08727 -0.38594 0.09885 -0.3875 0.11135 C -0.39011 0.13218 -0.39115 0.15301 -0.39393 0.17385 C -0.39323 0.20579 -0.39566 0.2419 -0.38577 0.27269 C -0.38282 0.28172 -0.38229 0.27732 -0.37778 0.28565 C -0.3717 0.29676 -0.37066 0.29931 -0.3632 0.30926 C -0.35347 0.32223 -0.34497 0.33635 -0.3342 0.34792 C -0.32483 0.35811 -0.31372 0.36343 -0.30347 0.37153 C -0.28681 0.38473 -0.26962 0.39445 -0.25035 0.39954 C -0.24427 0.4051 -0.24011 0.40625 -0.23264 0.40811 C -0.21042 0.42292 -0.17847 0.43519 -0.15347 0.44051 C -0.14601 0.44213 -0.1382 0.44213 -0.13091 0.44468 C -0.10122 0.45487 -0.06962 0.45811 -0.03907 0.46204 C -0.00729 0.46621 0.02413 0.47246 0.05607 0.47477 C 0.07396 0.47362 0.08767 0.47153 0.10451 0.46852 C 0.11545 0.4632 0.10764 0.46667 0.12864 0.46204 C 0.13593 0.46042 0.1368 0.45787 0.14479 0.45556 C 0.17448 0.44676 0.20521 0.44167 0.23524 0.43612 C 0.24184 0.43311 0.24444 0.42894 0.24965 0.42315 C 0.26354 0.40811 0.27743 0.39237 0.29166 0.37801 C 0.29583 0.36922 0.30156 0.36274 0.30607 0.3544 C 0.31927 0.32987 0.33107 0.30371 0.34166 0.27709 C 0.34948 0.25764 0.35659 0.23727 0.3625 0.2169 C 0.3684 0.197 0.3717 0.17593 0.37864 0.15649 C 0.38073 0.13635 0.37916 0.14375 0.3835 0.12639 C 0.38403 0.12431 0.38524 0.11991 0.38524 0.12014 C 0.38646 0.10787 0.38715 0.09561 0.38837 0.08357 C 0.3901 0.0676 0.39531 0.05186 0.39809 0.03612 C 0.40121 0.01922 0.40139 0.00162 0.40451 -0.0155 C 0.40399 -0.03912 0.40399 -0.06273 0.40295 -0.08634 C 0.40243 -0.09976 0.3967 -0.11412 0.39479 -0.12731 C 0.3901 -0.15902 0.38177 -0.19004 0.37222 -0.21967 C 0.36753 -0.23402 0.36493 -0.25 0.36093 -0.26481 C 0.35972 -0.26898 0.35972 -0.27407 0.35781 -0.27777 C 0.35017 -0.29282 0.3533 -0.28634 0.34809 -0.29722 C 0.34618 -0.30138 0.33576 -0.30717 0.33194 -0.31018 C 0.32378 -0.3162 0.3151 -0.31782 0.30607 -0.32083 C 0.29843 -0.32338 0.29323 -0.32754 0.28524 -0.32939 C 0.27187 -0.34143 0.25087 -0.34398 0.23524 -0.34675 C 0.22378 -0.35162 0.2375 -0.34629 0.2158 -0.35092 C 0.21076 -0.35208 0.20607 -0.35532 0.20121 -0.3574 C 0.1967 -0.35949 0.19166 -0.35925 0.1868 -0.35949 C 0.16962 -0.36064 0.15243 -0.36111 0.13524 -0.3618 C 0.1276 -0.36412 0.1309 -0.36388 0.12552 -0.36388 " pathEditMode="relative" rAng="0" ptsTypes="fffffffffffffffffffffffffffffffffffffffffffffffffffffffffffffffffffffffffffffffffffffffffA">
                                      <p:cBhvr>
                                        <p:cTn id="125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41" y="-15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4500"/>
                            </p:stCondLst>
                            <p:childTnLst>
                              <p:par>
                                <p:cTn id="127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2447</TotalTime>
  <Words>873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 : </vt:lpstr>
      <vt:lpstr>Prezentace aplikace PowerPoint</vt:lpstr>
      <vt:lpstr>Prezentace aplikace PowerPoint</vt:lpstr>
      <vt:lpstr>Prezentace aplikace PowerPoint</vt:lpstr>
      <vt:lpstr>Káně lesní (Buteo buteo)</vt:lpstr>
      <vt:lpstr>Ostříž lesní (Falco subbuteo)</vt:lpstr>
      <vt:lpstr>Poštolka obecná (Falco tinnunculus)</vt:lpstr>
      <vt:lpstr>Jestřáb lesní (Accipiteg gentilis)</vt:lpstr>
      <vt:lpstr>Sokol stěhovavý (Falco peregrinus)</vt:lpstr>
      <vt:lpstr>Orel mořský (Haliaeetus albicilla)</vt:lpstr>
      <vt:lpstr>Krahujec obecný (Accipiter nisus)</vt:lpstr>
      <vt:lpstr>Moták pochop (Cirus aeruginosus)</vt:lpstr>
      <vt:lpstr>Zopakujte si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187</cp:revision>
  <dcterms:created xsi:type="dcterms:W3CDTF">2013-02-10T09:33:26Z</dcterms:created>
  <dcterms:modified xsi:type="dcterms:W3CDTF">2013-03-04T19:32:56Z</dcterms:modified>
</cp:coreProperties>
</file>