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1A_06_Houby mnohobuněčné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Houby probírají žáci 7. ročníku.</a:t>
            </a:r>
          </a:p>
          <a:p>
            <a:r>
              <a:rPr lang="cs-CZ" dirty="0" smtClean="0"/>
              <a:t>Materiál má dvě části: 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Popisuje znaky hub všeobecně.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Představuje skupinu hub bez plodnic.</a:t>
            </a:r>
          </a:p>
          <a:p>
            <a:r>
              <a:rPr lang="cs-CZ" dirty="0" smtClean="0"/>
              <a:t>Je určen pro prezentaci na interaktivní tabuli.</a:t>
            </a:r>
          </a:p>
          <a:p>
            <a:pPr marL="971550" lvl="1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9800" b="1" dirty="0" smtClean="0"/>
              <a:t>Houby mnohobuněčné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38419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dirty="0"/>
              <a:t>rozkládají odumřelé </a:t>
            </a:r>
            <a:r>
              <a:rPr lang="cs-CZ" dirty="0" err="1"/>
              <a:t>org</a:t>
            </a:r>
            <a:r>
              <a:rPr lang="cs-CZ" dirty="0"/>
              <a:t>. látky na látky anorganické</a:t>
            </a:r>
          </a:p>
          <a:p>
            <a:r>
              <a:rPr lang="cs-CZ" dirty="0" smtClean="0"/>
              <a:t>heterotrofní </a:t>
            </a:r>
            <a:r>
              <a:rPr lang="cs-CZ" dirty="0"/>
              <a:t>způsob výživy – </a:t>
            </a:r>
            <a:r>
              <a:rPr lang="cs-CZ" dirty="0" err="1"/>
              <a:t>org</a:t>
            </a:r>
            <a:r>
              <a:rPr lang="cs-CZ" dirty="0"/>
              <a:t>. látky přijímají z prostředí v podobě roztoků</a:t>
            </a:r>
          </a:p>
          <a:p>
            <a:r>
              <a:rPr lang="cs-CZ" dirty="0" smtClean="0"/>
              <a:t>podle </a:t>
            </a:r>
            <a:r>
              <a:rPr lang="cs-CZ" dirty="0"/>
              <a:t>způsobu získávání živin: </a:t>
            </a:r>
            <a:r>
              <a:rPr lang="cs-CZ" dirty="0" smtClean="0"/>
              <a:t> 1. cizopasné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2. rozkladné</a:t>
            </a:r>
            <a:endParaRPr lang="cs-CZ" dirty="0"/>
          </a:p>
          <a:p>
            <a:r>
              <a:rPr lang="cs-CZ" dirty="0" smtClean="0"/>
              <a:t>některé </a:t>
            </a:r>
            <a:r>
              <a:rPr lang="cs-CZ" dirty="0"/>
              <a:t>žijí v symbióze – s kořeny rostlin (hřib dubový)</a:t>
            </a:r>
          </a:p>
          <a:p>
            <a:r>
              <a:rPr lang="cs-CZ" dirty="0"/>
              <a:t>h</a:t>
            </a:r>
            <a:r>
              <a:rPr lang="cs-CZ" dirty="0" smtClean="0"/>
              <a:t>ouba se </a:t>
            </a:r>
            <a:r>
              <a:rPr lang="cs-CZ" dirty="0"/>
              <a:t>sinicí nebo řasou = lišejník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065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mnohobuněčné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Houby bez plodnic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Houby s plodnicemi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698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/>
              <a:t>Houby bez plodnic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Plíseň hlavičková </a:t>
            </a:r>
            <a:endParaRPr lang="cs-CZ" sz="2400" b="1" dirty="0" smtClean="0"/>
          </a:p>
          <a:p>
            <a:r>
              <a:rPr lang="cs-CZ" sz="2800" dirty="0" smtClean="0"/>
              <a:t>běžná </a:t>
            </a:r>
            <a:r>
              <a:rPr lang="cs-CZ" sz="2800" dirty="0"/>
              <a:t>na hnijících potravinách</a:t>
            </a:r>
          </a:p>
          <a:p>
            <a:r>
              <a:rPr lang="cs-CZ" sz="2800" dirty="0" smtClean="0"/>
              <a:t>některé </a:t>
            </a:r>
            <a:r>
              <a:rPr lang="cs-CZ" sz="2800" dirty="0"/>
              <a:t>části podhoubí rostou svisle vzhůru a </a:t>
            </a:r>
          </a:p>
          <a:p>
            <a:pPr marL="0" indent="0">
              <a:buNone/>
            </a:pPr>
            <a:r>
              <a:rPr lang="cs-CZ" sz="2800" dirty="0" smtClean="0"/>
              <a:t>     na </a:t>
            </a:r>
            <a:r>
              <a:rPr lang="cs-CZ" sz="2800" dirty="0"/>
              <a:t>vrcholu tvoří kulaté výtrusnice s výtrusy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40968"/>
            <a:ext cx="5200123" cy="3486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946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4784"/>
            <a:ext cx="5688632" cy="5143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Paličkovice </a:t>
            </a:r>
            <a:r>
              <a:rPr lang="cs-CZ" sz="2400" b="1" dirty="0" smtClean="0"/>
              <a:t>nachová</a:t>
            </a:r>
          </a:p>
          <a:p>
            <a:r>
              <a:rPr lang="cs-CZ" sz="2800" dirty="0" smtClean="0"/>
              <a:t>v </a:t>
            </a:r>
            <a:r>
              <a:rPr lang="cs-CZ" sz="2800" dirty="0"/>
              <a:t>semenících trav a obilí, vytváří </a:t>
            </a:r>
            <a:r>
              <a:rPr lang="cs-CZ" sz="2800" dirty="0" err="1" smtClean="0"/>
              <a:t>černofialový</a:t>
            </a:r>
            <a:r>
              <a:rPr lang="cs-CZ" sz="2800" dirty="0" smtClean="0"/>
              <a:t> </a:t>
            </a:r>
            <a:r>
              <a:rPr lang="cs-CZ" sz="2800" dirty="0"/>
              <a:t>útvar vyčnívající z klasu (námel)</a:t>
            </a:r>
          </a:p>
        </p:txBody>
      </p:sp>
    </p:spTree>
    <p:extLst>
      <p:ext uri="{BB962C8B-B14F-4D97-AF65-F5344CB8AC3E}">
        <p14:creationId xmlns:p14="http://schemas.microsoft.com/office/powerpoint/2010/main" val="3671127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err="1"/>
              <a:t>Štětičkovec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sz="2800" dirty="0" smtClean="0"/>
              <a:t> výroba </a:t>
            </a:r>
            <a:r>
              <a:rPr lang="cs-CZ" sz="2800" dirty="0"/>
              <a:t>některých sýrů nebo </a:t>
            </a:r>
            <a:r>
              <a:rPr lang="cs-CZ" sz="2800" dirty="0" smtClean="0"/>
              <a:t>výroba léků </a:t>
            </a:r>
            <a:r>
              <a:rPr lang="cs-CZ" sz="2800" dirty="0"/>
              <a:t>(</a:t>
            </a:r>
            <a:r>
              <a:rPr lang="cs-CZ" sz="2800" dirty="0" smtClean="0"/>
              <a:t>penicilinu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3800859" cy="485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08" y="2060848"/>
            <a:ext cx="5403047" cy="3602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7203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err="1"/>
              <a:t>Hlízenka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r>
              <a:rPr lang="cs-CZ" sz="2800" dirty="0" smtClean="0"/>
              <a:t> </a:t>
            </a:r>
            <a:r>
              <a:rPr lang="cs-CZ" sz="2800" dirty="0"/>
              <a:t>způsobuje moniliózu ovoce (kruhovité útvary </a:t>
            </a:r>
            <a:r>
              <a:rPr lang="cs-CZ" sz="2800" dirty="0" smtClean="0"/>
              <a:t>např. na </a:t>
            </a:r>
            <a:r>
              <a:rPr lang="cs-CZ" sz="2800" dirty="0"/>
              <a:t>jablkách)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44824"/>
            <a:ext cx="5904656" cy="4432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3285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Padlí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sz="2800" dirty="0"/>
              <a:t>bělavé povlaky na stoncích</a:t>
            </a:r>
            <a:r>
              <a:rPr lang="cs-CZ" sz="2800" dirty="0" smtClean="0"/>
              <a:t>, listech</a:t>
            </a:r>
            <a:r>
              <a:rPr lang="cs-CZ" sz="2800" dirty="0"/>
              <a:t>, plodech rostlin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685558" cy="5020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99512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Plíseň hlavičková.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2011-09-20]. Dostupné z: http://www.google.cz/</a:t>
            </a:r>
            <a:r>
              <a:rPr lang="cs-CZ" sz="1200" dirty="0" err="1"/>
              <a:t>imgres?q</a:t>
            </a:r>
            <a:r>
              <a:rPr lang="cs-CZ" sz="1200" dirty="0"/>
              <a:t>=pl%C3%ADse%C5%88+hlavi%C4%8Dkov%C3%A1&amp;hl=</a:t>
            </a:r>
            <a:r>
              <a:rPr lang="cs-CZ" sz="1200" dirty="0" err="1"/>
              <a:t>cs&amp;gbv</a:t>
            </a:r>
            <a:r>
              <a:rPr lang="cs-CZ" sz="1200" dirty="0"/>
              <a:t>=2&amp;tbm=</a:t>
            </a:r>
            <a:r>
              <a:rPr lang="cs-CZ" sz="1200" dirty="0" err="1"/>
              <a:t>isch&amp;tbnid</a:t>
            </a:r>
            <a:r>
              <a:rPr lang="cs-CZ" sz="1200" dirty="0"/>
              <a:t>=d3HDH82AbVoVtM:&amp;</a:t>
            </a:r>
            <a:r>
              <a:rPr lang="cs-CZ" sz="1200" dirty="0" err="1"/>
              <a:t>imgrefurl</a:t>
            </a:r>
            <a:r>
              <a:rPr lang="cs-CZ" sz="1200" dirty="0"/>
              <a:t>=http://cs.wikipedia.org/wiki/Pl%25C3%25ADse%25C5%2588_hlavi%25C4%258Dkov%25C3%25A1&amp;docid=YdPu5fdiffEEpM&amp;imgurl=http://upload.wikimedia.org/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</a:t>
            </a:r>
            <a:r>
              <a:rPr lang="cs-CZ" sz="1200" dirty="0" err="1"/>
              <a:t>thumb</a:t>
            </a:r>
            <a:r>
              <a:rPr lang="cs-CZ" sz="1200" dirty="0"/>
              <a:t>/6/61/Mucor.mucedo.-.lindsey.jpg/258px-Mucor.mucedo.-.lindsey.jpg&amp;w=258&amp;h=173&amp;ei=M83dT9DjKLTE4gSm0LnZCg&amp;zoom=1&amp;iact=</a:t>
            </a:r>
            <a:r>
              <a:rPr lang="cs-CZ" sz="1200" dirty="0" err="1"/>
              <a:t>hc&amp;vpx</a:t>
            </a:r>
            <a:r>
              <a:rPr lang="cs-CZ" sz="1200" dirty="0"/>
              <a:t>=214&amp;vpy=213&amp;dur=1623&amp;hovh=138&amp;hovw=206&amp;tx=137&amp;ty=81&amp;sig=106598003853866900806&amp;page=1&amp;tbnh=138&amp;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Paličkovice nachová.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2011-09-20]. Dostupné z: http://www.google.cz/imgres?q=pali%C4%8Dkovice+nachov%C3%A1&amp;hl=cs&amp;gbv=2&amp;tbm=isch&amp;tbnid=Dsk59iZlynraIM:&amp;imgrefurl=http://leccos.com/index.php/clanky/palickovice&amp;docid=efUkyNDPi6kHWM&amp;imgurl=http://leccos.com/pics/pic/palickovice.jpg&amp;w=365&amp;h=330&amp;ei=6c3dT9fvCur74QSsibHcCg&amp;zoom=1&amp;iact=hc&amp;vpx=1054&amp;vpy=15&amp;dur=725&amp;hovh=213&amp;hovw=236&amp;tx=164&amp;ty=129&amp;sig=106598003853866900806&amp;page=1&amp;tbnh=137&amp;tbnw=152&amp;start=0&amp;ndsp=22&amp;ved=1t:429,r:6,s:0,i:91&amp;biw=1333&amp;bih=680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Chlebová plíseň. </a:t>
            </a:r>
            <a:r>
              <a:rPr lang="cs-CZ" sz="1200" i="1" dirty="0"/>
              <a:t>Www.wikipedia.cz</a:t>
            </a:r>
            <a:r>
              <a:rPr lang="cs-CZ" sz="1200" dirty="0"/>
              <a:t> [online]. 2011 [cit. 2012-01-04]. Dostupné z: http://upload.wikimedia.org/wikipedia/commons/4/40/Verschimmeltes_Brot_2008-12-07.JPG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err="1"/>
              <a:t>Štětičkovec</a:t>
            </a:r>
            <a:r>
              <a:rPr lang="cs-CZ" sz="1200" dirty="0"/>
              <a:t>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2011-09-20]. Dostupné z: http://www.google.cz/imgres?q=%C5%A1t%C4%9Bti%C4%8Dkovec&amp;hl=cs&amp;gbv=2&amp;tbm=isch&amp;tbnid=oKcChhEm8VpDXM:&amp;imgrefurl=http://www.guh.cz/edu/bi/biologie_rostliny/html01/foto_047.html&amp;docid=tPplTe6pi7a1qM&amp;imgurl=http://www.guh.cz/edu/bi/biologie_rostliny/foto01/foto_047.jpg&amp;w=313&amp;h=400&amp;ei=qc7dT7-jL4rf4QTem9DXCg&amp;zoom=1&amp;iact=hc&amp;vpx=170&amp;vpy=126&amp;dur=1036&amp;hovh=254&amp;hovw=199&amp;tx=103&amp;ty=114&amp;sig=106598003853866900806&amp;page=1&amp;tbnh=152&amp;tbnw=103&amp;start=0&amp;ndsp=18&amp;ved=1t:429,r:0,s:0,i:71&amp;biw=1333&amp;bih=680 </a:t>
            </a:r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 smtClean="0"/>
              <a:t>Hlízenka</a:t>
            </a:r>
            <a:r>
              <a:rPr lang="cs-CZ" sz="1200" dirty="0" smtClean="0"/>
              <a:t>: foto autor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Padlí. </a:t>
            </a:r>
            <a:r>
              <a:rPr lang="cs-CZ" sz="1200" i="1" dirty="0"/>
              <a:t>Www.google.cz</a:t>
            </a:r>
            <a:r>
              <a:rPr lang="cs-CZ" sz="1200" dirty="0"/>
              <a:t> [online]. 2009 [cit. 2011-09-20]. Dostupné z: http://www.google.cz/</a:t>
            </a:r>
            <a:r>
              <a:rPr lang="cs-CZ" sz="1200" dirty="0" err="1"/>
              <a:t>imgres?q</a:t>
            </a:r>
            <a:r>
              <a:rPr lang="cs-CZ" sz="1200" dirty="0"/>
              <a:t>=padl%C3%AD&amp;start=89&amp;hl=</a:t>
            </a:r>
            <a:r>
              <a:rPr lang="cs-CZ" sz="1200" dirty="0" err="1"/>
              <a:t>cs&amp;gbv</a:t>
            </a:r>
            <a:r>
              <a:rPr lang="cs-CZ" sz="1200" dirty="0"/>
              <a:t>=2&amp;tbm=</a:t>
            </a:r>
            <a:r>
              <a:rPr lang="cs-CZ" sz="1200" dirty="0" err="1"/>
              <a:t>isch&amp;tbnid</a:t>
            </a:r>
            <a:r>
              <a:rPr lang="cs-CZ" sz="1200" dirty="0"/>
              <a:t>=nSdqL1uNdajYLM:&amp;</a:t>
            </a:r>
            <a:r>
              <a:rPr lang="cs-CZ" sz="1200" dirty="0" err="1"/>
              <a:t>imgrefurl</a:t>
            </a:r>
            <a:r>
              <a:rPr lang="cs-CZ" sz="1200" dirty="0"/>
              <a:t>=http://www.nohelgarden.cz/</a:t>
            </a:r>
            <a:r>
              <a:rPr lang="cs-CZ" sz="1200" dirty="0" err="1"/>
              <a:t>zahradkarska</a:t>
            </a:r>
            <a:r>
              <a:rPr lang="cs-CZ" sz="1200" dirty="0"/>
              <a:t>-poradna/rostliny/okurky-</a:t>
            </a:r>
            <a:r>
              <a:rPr lang="cs-CZ" sz="1200" dirty="0" err="1"/>
              <a:t>tykvovita</a:t>
            </a:r>
            <a:r>
              <a:rPr lang="cs-CZ" sz="1200" dirty="0"/>
              <a:t>-zelenina/18/padli-okurky/87/&amp;</a:t>
            </a:r>
            <a:r>
              <a:rPr lang="cs-CZ" sz="1200" dirty="0" err="1"/>
              <a:t>docid</a:t>
            </a:r>
            <a:r>
              <a:rPr lang="cs-CZ" sz="1200" dirty="0"/>
              <a:t>=SNc5mCAflt3GjM&amp;imgurl=http://www.nohelgarden.cz/</a:t>
            </a:r>
            <a:r>
              <a:rPr lang="cs-CZ" sz="1200" dirty="0" err="1"/>
              <a:t>img</a:t>
            </a:r>
            <a:r>
              <a:rPr lang="cs-CZ" sz="1200" dirty="0"/>
              <a:t>/katalog/rostliny/</a:t>
            </a:r>
            <a:r>
              <a:rPr lang="cs-CZ" sz="1200" dirty="0" err="1"/>
              <a:t>cinitele_na_rostline</a:t>
            </a:r>
            <a:r>
              <a:rPr lang="cs-CZ" sz="1200" dirty="0"/>
              <a:t>/R18CH87.jpg&amp;w=799&amp;h=600&amp;ei=sc_dT86TFsn-4QT14_HKCg&amp;zoom=1&amp;iact=</a:t>
            </a:r>
            <a:r>
              <a:rPr lang="cs-CZ" sz="1200" dirty="0" err="1"/>
              <a:t>hc&amp;vpx</a:t>
            </a:r>
            <a:r>
              <a:rPr lang="cs-CZ" sz="1200" dirty="0"/>
              <a:t>=193&amp;vpy=276&amp;dur=46&amp;hovh=194&amp;hovw=259&amp;tx=145&amp;ty=68&amp;sig=106598003853866900806&amp;page=5&amp;tbnh=156&amp;tbnw=208&amp;ndsp=24&amp;ved=1t:429,r:18,s:89,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342567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333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</vt:lpstr>
      <vt:lpstr>Anotace:</vt:lpstr>
      <vt:lpstr>Houby mnohobuněčné</vt:lpstr>
      <vt:lpstr>Znaky:</vt:lpstr>
      <vt:lpstr>Houby mnohobuněčné dělíme na:</vt:lpstr>
      <vt:lpstr>Houby bez plodnic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17</cp:revision>
  <cp:lastPrinted>2011-11-28T08:18:46Z</cp:lastPrinted>
  <dcterms:created xsi:type="dcterms:W3CDTF">2011-09-01T06:10:59Z</dcterms:created>
  <dcterms:modified xsi:type="dcterms:W3CDTF">2013-03-04T19:58:49Z</dcterms:modified>
</cp:coreProperties>
</file>