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0"/>
  </p:notesMasterIdLst>
  <p:sldIdLst>
    <p:sldId id="263" r:id="rId3"/>
    <p:sldId id="264" r:id="rId4"/>
    <p:sldId id="258" r:id="rId5"/>
    <p:sldId id="273" r:id="rId6"/>
    <p:sldId id="260" r:id="rId7"/>
    <p:sldId id="257" r:id="rId8"/>
    <p:sldId id="262" r:id="rId9"/>
    <p:sldId id="261" r:id="rId10"/>
    <p:sldId id="265" r:id="rId11"/>
    <p:sldId id="268" r:id="rId12"/>
    <p:sldId id="266" r:id="rId13"/>
    <p:sldId id="267" r:id="rId14"/>
    <p:sldId id="269" r:id="rId15"/>
    <p:sldId id="270" r:id="rId16"/>
    <p:sldId id="272" r:id="rId17"/>
    <p:sldId id="271" r:id="rId18"/>
    <p:sldId id="25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FDCED0-F465-4049-A31C-D459A39D1B2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707F2A-681B-481F-A6E3-F0AC459FEC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4849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2.12.2012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2.12.2012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2.12.2012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2.12.2012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2.12.2012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2.12.2012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2.12.2012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104AE4-F407-4FAA-B22F-BEDF6E03576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718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2.12.2012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4601F8-AC35-464B-A585-BAF37D9B297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209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2.12.2012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EBB47-0974-4392-A0EB-FBF0CFE3E6A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674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2.12.2012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803E8F-44C9-49C4-AC95-8C4EE4C3190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655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2.12.2012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8209A2-00BD-4CC7-BE64-796561ACC82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1755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2.12.2012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CBFA9F-39A9-46A8-A191-276F39F6A66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3611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2.12.2012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EECDBA-6068-43A3-9E00-DA9AE77A7D2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936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2.12.2012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4B0E6C-8714-4870-BDA7-8CD0011815B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2877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2.12.2012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2B9EBD-9DED-4564-8F6A-DB03058804E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2576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2.12.2012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F64B32-BF01-47F7-AF31-49D0EE93F3D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8101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2.12.2012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111DAD-4D15-4790-8F0B-76ECA8DCC99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6398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90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90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>
                <a:solidFill>
                  <a:srgbClr val="000000"/>
                </a:solidFill>
              </a:rPr>
              <a:t>2.12.2012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ECBEC5B-48C6-4E59-ABDE-4AE273C76C64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900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pcp.cz/" TargetMode="External"/><Relationship Id="rId2" Type="http://schemas.openxmlformats.org/officeDocument/2006/relationships/hyperlink" Target="http://smetanovalitomysl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zlataprilba.cz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rdubickykraj.cz/" TargetMode="External"/><Relationship Id="rId2" Type="http://schemas.openxmlformats.org/officeDocument/2006/relationships/hyperlink" Target="http://www.vychodni-cechy.info/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www.vychodni-cechy.info/videogalerie/?id=312" TargetMode="External"/><Relationship Id="rId4" Type="http://schemas.openxmlformats.org/officeDocument/2006/relationships/hyperlink" Target="http://cs.wikipedia.org/wiki/Pardubick%C3%BD_kraj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pardubickykraj.cz/hra/pardubice.html" TargetMode="Externa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ardubickykraj.cz/uvodni-strana" TargetMode="External"/><Relationship Id="rId3" Type="http://schemas.openxmlformats.org/officeDocument/2006/relationships/hyperlink" Target="http://cs.wikipedia.org/wiki/Soubor:Pardubice_Region_CoA_CZ.svg" TargetMode="External"/><Relationship Id="rId7" Type="http://schemas.openxmlformats.org/officeDocument/2006/relationships/hyperlink" Target="http://www.pardubickykraj.cz/symboly-kraje/27644/znak-pardubickeho-kraje?chapter=1176" TargetMode="External"/><Relationship Id="rId2" Type="http://schemas.openxmlformats.org/officeDocument/2006/relationships/hyperlink" Target="http://cs.wikipedia.org/wiki/Soubor:Flag_of_Pardubice_Region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ardubickykraj.cz/obce?typeMap=16" TargetMode="External"/><Relationship Id="rId5" Type="http://schemas.openxmlformats.org/officeDocument/2006/relationships/hyperlink" Target="http://www.pardubickykraj.cz/obce?location=11" TargetMode="External"/><Relationship Id="rId4" Type="http://schemas.openxmlformats.org/officeDocument/2006/relationships/hyperlink" Target="http://cs.wikipedia.org/wiki/Soubor:Pardubicky_kraj.svg" TargetMode="External"/><Relationship Id="rId9" Type="http://schemas.openxmlformats.org/officeDocument/2006/relationships/hyperlink" Target="http://www.vychodni-cechy.info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pPr eaLnBrk="1" hangingPunct="1"/>
            <a:r>
              <a:rPr lang="cs-CZ" sz="3600" dirty="0" smtClean="0">
                <a:latin typeface="Verdana" pitchFamily="34" charset="0"/>
              </a:rPr>
              <a:t>VY_32_INOVACE_21_Pardubický </a:t>
            </a:r>
            <a:r>
              <a:rPr lang="cs-CZ" sz="3600" dirty="0" smtClean="0">
                <a:latin typeface="Verdana" pitchFamily="34" charset="0"/>
              </a:rPr>
              <a:t>kraj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pPr eaLnBrk="1" hangingPunct="1"/>
            <a:r>
              <a:rPr lang="cs-CZ" sz="2400" smtClean="0">
                <a:latin typeface="Verdana" pitchFamily="34" charset="0"/>
              </a:rPr>
              <a:t>Základní škola Jindřicha Pravečka Výprachtice 390</a:t>
            </a:r>
          </a:p>
          <a:p>
            <a:pPr eaLnBrk="1" hangingPunct="1"/>
            <a:r>
              <a:rPr lang="cs-CZ" sz="2400" smtClean="0">
                <a:latin typeface="Verdana" pitchFamily="34" charset="0"/>
              </a:rPr>
              <a:t>Reg.č. CZ.1.07/1.4.00/21.1674</a:t>
            </a:r>
          </a:p>
        </p:txBody>
      </p:sp>
      <p:pic>
        <p:nvPicPr>
          <p:cNvPr id="2052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3886200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mtClean="0">
                <a:solidFill>
                  <a:srgbClr val="000000"/>
                </a:solidFill>
                <a:latin typeface="Verdana" pitchFamily="34" charset="0"/>
              </a:rPr>
              <a:t>Autor: Bc. Petr Grossmann</a:t>
            </a: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2.12.2012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77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Digitální studijní materiál je věnován učivu zeměpisu v 9. ročníku. Konkrétně se zabývá učivem o </a:t>
            </a:r>
            <a:r>
              <a:rPr lang="cs-CZ" dirty="0" smtClean="0"/>
              <a:t>Pardubickém kraji. V závěru je uveden odkaz na interaktivní hru o kraji. Slouží </a:t>
            </a:r>
            <a:r>
              <a:rPr lang="cs-CZ" dirty="0"/>
              <a:t>jako podklad pro zápis, samostudium, popřípadě pro e-</a:t>
            </a:r>
            <a:r>
              <a:rPr lang="cs-CZ" dirty="0" err="1"/>
              <a:t>learning</a:t>
            </a:r>
            <a:r>
              <a:rPr lang="cs-CZ" dirty="0"/>
              <a:t>.  </a:t>
            </a: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rgbClr val="000000"/>
                </a:solidFill>
              </a:rPr>
              <a:t>2.12.2012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rgbClr val="000000"/>
                </a:solidFill>
              </a:rPr>
              <a:t>Bc. Petr Grossmann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9572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Pardubický kraj</a:t>
            </a:r>
            <a:endParaRPr lang="cs-CZ" dirty="0"/>
          </a:p>
        </p:txBody>
      </p:sp>
      <p:pic>
        <p:nvPicPr>
          <p:cNvPr id="2050" name="Picture 2" descr="http://upload.wikimedia.org/wikipedia/commons/thumb/c/cc/Pardubicky_kraj.svg/640px-Pardubicky_kraj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852936"/>
            <a:ext cx="6096000" cy="3486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thumb/4/47/Pardubice_Region_CoA_CZ.svg/398px-Pardubice_Region_CoA_CZ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215008"/>
            <a:ext cx="2357991" cy="2843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upload.wikimedia.org/wikipedia/commons/thumb/c/c7/Flag_of_Pardubice_Region.svg/320px-Flag_of_Pardubice_Region.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752" y="1072886"/>
            <a:ext cx="2371487" cy="1578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4281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Pardubický kraj v číslech</a:t>
            </a:r>
          </a:p>
          <a:p>
            <a:r>
              <a:rPr lang="cs-CZ" dirty="0" smtClean="0"/>
              <a:t>Mapy okresů a měst s </a:t>
            </a:r>
            <a:r>
              <a:rPr lang="cs-CZ" dirty="0" err="1" smtClean="0"/>
              <a:t>roz</a:t>
            </a:r>
            <a:r>
              <a:rPr lang="cs-CZ" dirty="0" smtClean="0"/>
              <a:t>. působností</a:t>
            </a:r>
          </a:p>
          <a:p>
            <a:r>
              <a:rPr lang="cs-CZ" dirty="0" smtClean="0"/>
              <a:t>Sousedé Pardubického kraje</a:t>
            </a:r>
          </a:p>
          <a:p>
            <a:r>
              <a:rPr lang="cs-CZ" dirty="0" smtClean="0"/>
              <a:t>Symboly Pardubického kraje</a:t>
            </a:r>
          </a:p>
          <a:p>
            <a:r>
              <a:rPr lang="cs-CZ" dirty="0" smtClean="0"/>
              <a:t>Logo Pardubického kraje</a:t>
            </a:r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Významné akce PK</a:t>
            </a:r>
          </a:p>
          <a:p>
            <a:r>
              <a:rPr lang="cs-CZ" dirty="0" smtClean="0"/>
              <a:t>Doprava</a:t>
            </a:r>
          </a:p>
          <a:p>
            <a:r>
              <a:rPr lang="cs-CZ" dirty="0" smtClean="0"/>
              <a:t>Hospodářství</a:t>
            </a:r>
          </a:p>
          <a:p>
            <a:r>
              <a:rPr lang="cs-CZ" dirty="0" smtClean="0"/>
              <a:t>Odkazy na stránky PK</a:t>
            </a:r>
          </a:p>
          <a:p>
            <a:r>
              <a:rPr lang="cs-CZ" dirty="0" smtClean="0"/>
              <a:t>Turistický portál PK</a:t>
            </a:r>
          </a:p>
          <a:p>
            <a:r>
              <a:rPr lang="cs-CZ" dirty="0" smtClean="0"/>
              <a:t>Hra o PK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Bc. Petr Grossmann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3520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Pardubický kraj v číslech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Krajské město: </a:t>
            </a:r>
            <a:r>
              <a:rPr lang="cs-CZ" dirty="0" smtClean="0"/>
              <a:t>Pardubice	 </a:t>
            </a:r>
            <a:endParaRPr lang="cs-CZ" dirty="0"/>
          </a:p>
          <a:p>
            <a:pPr marL="0" indent="0">
              <a:buNone/>
            </a:pPr>
            <a:endParaRPr lang="cs-CZ" sz="2600" dirty="0"/>
          </a:p>
          <a:p>
            <a:r>
              <a:rPr lang="cs-CZ" dirty="0"/>
              <a:t>Hejtman: JUDr. Martin Netolický, Ph.D</a:t>
            </a:r>
            <a:r>
              <a:rPr lang="cs-CZ" dirty="0" smtClean="0"/>
              <a:t>.</a:t>
            </a:r>
            <a:endParaRPr lang="cs-CZ" dirty="0"/>
          </a:p>
          <a:p>
            <a:endParaRPr lang="cs-CZ" sz="2600" dirty="0"/>
          </a:p>
          <a:p>
            <a:r>
              <a:rPr lang="cs-CZ" dirty="0"/>
              <a:t>Rozloha: 4 519 </a:t>
            </a:r>
            <a:r>
              <a:rPr lang="cs-CZ" dirty="0" smtClean="0"/>
              <a:t>km</a:t>
            </a:r>
            <a:r>
              <a:rPr lang="cs-CZ" baseline="30000" dirty="0" smtClean="0"/>
              <a:t>2</a:t>
            </a:r>
            <a:endParaRPr lang="cs-CZ" dirty="0"/>
          </a:p>
          <a:p>
            <a:endParaRPr lang="cs-CZ" sz="2400" dirty="0"/>
          </a:p>
          <a:p>
            <a:r>
              <a:rPr lang="cs-CZ" dirty="0"/>
              <a:t>Počet obyvatel: 516 294 </a:t>
            </a:r>
            <a:r>
              <a:rPr lang="cs-CZ" sz="1800" dirty="0"/>
              <a:t>(</a:t>
            </a:r>
            <a:r>
              <a:rPr lang="cs-CZ" sz="1800" dirty="0" smtClean="0"/>
              <a:t>k 30.9.2012)</a:t>
            </a:r>
          </a:p>
          <a:p>
            <a:endParaRPr lang="cs-CZ" sz="1800" dirty="0" smtClean="0"/>
          </a:p>
          <a:p>
            <a:r>
              <a:rPr lang="cs-CZ" dirty="0"/>
              <a:t>Hustota zalidnění: 	114 </a:t>
            </a:r>
            <a:r>
              <a:rPr lang="cs-CZ" dirty="0" smtClean="0"/>
              <a:t>obyvatel/km²</a:t>
            </a:r>
          </a:p>
          <a:p>
            <a:endParaRPr lang="cs-CZ" dirty="0" smtClean="0"/>
          </a:p>
          <a:p>
            <a:r>
              <a:rPr lang="cs-CZ" dirty="0"/>
              <a:t>Nejvyšší bod: 	Králický Sněžník (1 424 m</a:t>
            </a:r>
            <a:r>
              <a:rPr lang="cs-CZ" dirty="0" smtClean="0"/>
              <a:t>)</a:t>
            </a:r>
          </a:p>
          <a:p>
            <a:r>
              <a:rPr lang="cs-CZ" dirty="0"/>
              <a:t>Nejníže položený </a:t>
            </a:r>
            <a:r>
              <a:rPr lang="cs-CZ" dirty="0" smtClean="0"/>
              <a:t>bod:</a:t>
            </a:r>
            <a:r>
              <a:rPr lang="cs-CZ" b="1" dirty="0" smtClean="0"/>
              <a:t>	</a:t>
            </a:r>
            <a:r>
              <a:rPr lang="cs-CZ" dirty="0" smtClean="0"/>
              <a:t>hladina </a:t>
            </a:r>
            <a:r>
              <a:rPr lang="cs-CZ" dirty="0"/>
              <a:t>Labe u </a:t>
            </a:r>
            <a:r>
              <a:rPr lang="cs-CZ" dirty="0" smtClean="0"/>
              <a:t>Kojic 201 </a:t>
            </a:r>
            <a:r>
              <a:rPr lang="cs-CZ" dirty="0"/>
              <a:t>m n. m.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pl-PL" dirty="0" smtClean="0"/>
              <a:t>V </a:t>
            </a:r>
            <a:r>
              <a:rPr lang="pl-PL" dirty="0"/>
              <a:t>kraji je 451 </a:t>
            </a:r>
            <a:r>
              <a:rPr lang="pl-PL" dirty="0" smtClean="0"/>
              <a:t>obcí</a:t>
            </a:r>
            <a:endParaRPr lang="cs-CZ" dirty="0" smtClean="0"/>
          </a:p>
          <a:p>
            <a:endParaRPr lang="cs-CZ" sz="26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3379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800" dirty="0" smtClean="0"/>
              <a:t>Okresy a města s rozšířenou působností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03336"/>
            <a:ext cx="2376264" cy="640668"/>
          </a:xfrm>
        </p:spPr>
        <p:txBody>
          <a:bodyPr>
            <a:noAutofit/>
          </a:bodyPr>
          <a:lstStyle/>
          <a:p>
            <a:r>
              <a:rPr lang="cs-CZ" sz="2400" dirty="0" smtClean="0"/>
              <a:t>Okresy PK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pic>
        <p:nvPicPr>
          <p:cNvPr id="1026" name="Picture 2" descr="Mapa územně správních celků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265" y="1238280"/>
            <a:ext cx="4929735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Mapa okresů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0" y="3212976"/>
            <a:ext cx="5073167" cy="3408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5652120" y="4550648"/>
            <a:ext cx="3024336" cy="11106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Obce s rozšířenou působností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62284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Sousedé Pardubického 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Pardubický kraj leží převážně na východě Čech a na katastrálních územích </a:t>
            </a:r>
            <a:r>
              <a:rPr lang="cs-CZ" dirty="0" smtClean="0"/>
              <a:t>16ti obcí zasahuje </a:t>
            </a:r>
            <a:r>
              <a:rPr lang="cs-CZ" dirty="0"/>
              <a:t>i na historické území Moravy.</a:t>
            </a:r>
          </a:p>
          <a:p>
            <a:r>
              <a:rPr lang="cs-CZ" dirty="0" smtClean="0"/>
              <a:t>Na </a:t>
            </a:r>
            <a:r>
              <a:rPr lang="cs-CZ" dirty="0"/>
              <a:t>východě sousedí s Olomouckým krajem, </a:t>
            </a:r>
            <a:endParaRPr lang="cs-CZ" dirty="0" smtClean="0"/>
          </a:p>
          <a:p>
            <a:pPr lvl="1"/>
            <a:r>
              <a:rPr lang="cs-CZ" dirty="0" smtClean="0"/>
              <a:t>na </a:t>
            </a:r>
            <a:r>
              <a:rPr lang="cs-CZ" dirty="0"/>
              <a:t>jihovýchodě s Jihomoravským krajem, </a:t>
            </a:r>
            <a:endParaRPr lang="cs-CZ" dirty="0" smtClean="0"/>
          </a:p>
          <a:p>
            <a:pPr lvl="1"/>
            <a:r>
              <a:rPr lang="cs-CZ" dirty="0" smtClean="0"/>
              <a:t>na </a:t>
            </a:r>
            <a:r>
              <a:rPr lang="cs-CZ" dirty="0"/>
              <a:t>jihozápadě s krajem Vysočina, </a:t>
            </a:r>
            <a:endParaRPr lang="cs-CZ" dirty="0" smtClean="0"/>
          </a:p>
          <a:p>
            <a:pPr lvl="1"/>
            <a:r>
              <a:rPr lang="cs-CZ" dirty="0" smtClean="0"/>
              <a:t>na </a:t>
            </a:r>
            <a:r>
              <a:rPr lang="cs-CZ" dirty="0"/>
              <a:t>západě se Středočeským krajem, </a:t>
            </a:r>
            <a:endParaRPr lang="cs-CZ" dirty="0" smtClean="0"/>
          </a:p>
          <a:p>
            <a:pPr lvl="1"/>
            <a:r>
              <a:rPr lang="cs-CZ" dirty="0" smtClean="0"/>
              <a:t>na </a:t>
            </a:r>
            <a:r>
              <a:rPr lang="cs-CZ" dirty="0"/>
              <a:t>severozápadě s </a:t>
            </a:r>
            <a:r>
              <a:rPr lang="cs-CZ" dirty="0" smtClean="0"/>
              <a:t>Královéhradeckým krajem</a:t>
            </a:r>
          </a:p>
          <a:p>
            <a:pPr lvl="1"/>
            <a:r>
              <a:rPr lang="cs-CZ" dirty="0" smtClean="0"/>
              <a:t>na </a:t>
            </a:r>
            <a:r>
              <a:rPr lang="cs-CZ" dirty="0"/>
              <a:t>severu s polským Dolnoslezským vojvodstvím.</a:t>
            </a:r>
          </a:p>
        </p:txBody>
      </p:sp>
    </p:spTree>
    <p:extLst>
      <p:ext uri="{BB962C8B-B14F-4D97-AF65-F5344CB8AC3E}">
        <p14:creationId xmlns:p14="http://schemas.microsoft.com/office/powerpoint/2010/main" val="2876127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Symboly Pardubického 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První </a:t>
            </a:r>
            <a:r>
              <a:rPr lang="cs-CZ" dirty="0"/>
              <a:t>dvě pole znaku zaujímají historické znaky Čech a Moravy. </a:t>
            </a:r>
            <a:endParaRPr lang="cs-CZ" dirty="0" smtClean="0"/>
          </a:p>
          <a:p>
            <a:r>
              <a:rPr lang="cs-CZ" dirty="0" smtClean="0"/>
              <a:t>Třetí </a:t>
            </a:r>
            <a:r>
              <a:rPr lang="cs-CZ" dirty="0"/>
              <a:t>se symbolizuje celý kraj. Otevřená stříbrná brána se zlatým glóbem představuje vstřícnost kraje vůči vnějšímu světu. Černá lyra připomíná mistry hudby, kteří v Pardubickém kraji žili.</a:t>
            </a:r>
            <a:br>
              <a:rPr lang="cs-CZ" dirty="0"/>
            </a:br>
            <a:r>
              <a:rPr lang="cs-CZ" dirty="0"/>
              <a:t>Modrá barva v poli štítu značí množství řek, jezer a vodních ploch, které jsou v kraji. Stříbrná barva hradební zdi symbolizuje pás hor, který obepíná kraj širokým obloukem. </a:t>
            </a:r>
            <a:endParaRPr lang="cs-CZ" dirty="0" smtClean="0"/>
          </a:p>
          <a:p>
            <a:r>
              <a:rPr lang="cs-CZ" dirty="0" smtClean="0"/>
              <a:t>Čtvrté </a:t>
            </a:r>
            <a:r>
              <a:rPr lang="cs-CZ" dirty="0"/>
              <a:t>pole tvoří znak města Pardubic, ve kterém je sídlo Pardubického kraje.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7656" y="188640"/>
            <a:ext cx="1074217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2427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Logo Pardubického 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Logo kraje se skládá z motivu Kunětická hora a glóbu. </a:t>
            </a:r>
            <a:endParaRPr lang="cs-CZ" dirty="0" smtClean="0"/>
          </a:p>
          <a:p>
            <a:r>
              <a:rPr lang="cs-CZ" dirty="0" smtClean="0"/>
              <a:t>Hrad </a:t>
            </a:r>
            <a:r>
              <a:rPr lang="cs-CZ" dirty="0"/>
              <a:t>je významnou dominantou Pardubicka, glóbus, motiv ze znaku kraje, značí otevřenost vůči vnějšímu světu.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861048"/>
            <a:ext cx="1443389" cy="25471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6432" y="4276764"/>
            <a:ext cx="1357456" cy="236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6175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/>
          <a:lstStyle/>
          <a:p>
            <a:r>
              <a:rPr lang="cs-CZ" dirty="0" smtClean="0"/>
              <a:t>festival </a:t>
            </a:r>
            <a:r>
              <a:rPr lang="cs-CZ" dirty="0"/>
              <a:t>Smetanova </a:t>
            </a:r>
            <a:r>
              <a:rPr lang="cs-CZ" dirty="0" smtClean="0"/>
              <a:t>Litomyšl</a:t>
            </a:r>
          </a:p>
          <a:p>
            <a:pPr lvl="4"/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://smetanovalitomysl.cz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 marL="1828800" lvl="4" indent="0">
              <a:buNone/>
            </a:pPr>
            <a:endParaRPr lang="cs-CZ" dirty="0" smtClean="0"/>
          </a:p>
          <a:p>
            <a:pPr marL="1828800" lvl="4" indent="0">
              <a:buNone/>
            </a:pPr>
            <a:endParaRPr lang="cs-CZ" dirty="0" smtClean="0"/>
          </a:p>
          <a:p>
            <a:r>
              <a:rPr lang="cs-CZ" dirty="0" smtClean="0"/>
              <a:t>Velká </a:t>
            </a:r>
            <a:r>
              <a:rPr lang="cs-CZ" dirty="0"/>
              <a:t>pardubická </a:t>
            </a:r>
            <a:r>
              <a:rPr lang="cs-CZ" dirty="0" smtClean="0"/>
              <a:t>steeplechase</a:t>
            </a:r>
          </a:p>
          <a:p>
            <a:pPr lvl="4"/>
            <a:r>
              <a:rPr lang="cs-CZ" dirty="0">
                <a:hlinkClick r:id="rId3"/>
              </a:rPr>
              <a:t>http://www.vpcp.cz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Zlatá přilba</a:t>
            </a:r>
          </a:p>
          <a:p>
            <a:pPr lvl="4"/>
            <a:r>
              <a:rPr lang="cs-CZ" dirty="0">
                <a:hlinkClick r:id="rId4"/>
              </a:rPr>
              <a:t>http://www.zlataprilba.cz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pPr marL="1828800" lvl="4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8872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 kraji je kolem 4500 km silnic avšak žádná dálnice ani rychlostní silnice pro motorová vozidla</a:t>
            </a:r>
            <a:r>
              <a:rPr lang="cs-CZ" dirty="0" smtClean="0"/>
              <a:t>.</a:t>
            </a:r>
          </a:p>
          <a:p>
            <a:r>
              <a:rPr lang="cs-CZ" dirty="0"/>
              <a:t>Krajem prochází český železniční hlavní tah z Prahy do České Třebové a zde se trať </a:t>
            </a:r>
            <a:r>
              <a:rPr lang="cs-CZ" dirty="0" smtClean="0"/>
              <a:t>větví na:</a:t>
            </a:r>
          </a:p>
          <a:p>
            <a:pPr lvl="1"/>
            <a:r>
              <a:rPr lang="cs-CZ" dirty="0" smtClean="0"/>
              <a:t> </a:t>
            </a:r>
            <a:r>
              <a:rPr lang="cs-CZ" dirty="0"/>
              <a:t>Olomouc, Ostravu a dále na Slovensko </a:t>
            </a:r>
            <a:endParaRPr lang="cs-CZ" dirty="0" smtClean="0"/>
          </a:p>
          <a:p>
            <a:pPr lvl="1"/>
            <a:r>
              <a:rPr lang="cs-CZ" dirty="0" smtClean="0"/>
              <a:t> do </a:t>
            </a:r>
            <a:r>
              <a:rPr lang="cs-CZ" dirty="0"/>
              <a:t>Brna, Vídně či Bratislavy a </a:t>
            </a:r>
            <a:r>
              <a:rPr lang="cs-CZ" dirty="0" smtClean="0"/>
              <a:t>Budapeště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8547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133056"/>
          </a:xfrm>
        </p:spPr>
        <p:txBody>
          <a:bodyPr/>
          <a:lstStyle/>
          <a:p>
            <a:r>
              <a:rPr lang="cs-CZ" dirty="0" smtClean="0"/>
              <a:t>Průmysl</a:t>
            </a:r>
          </a:p>
          <a:p>
            <a:pPr marL="0" indent="0">
              <a:buNone/>
            </a:pPr>
            <a:r>
              <a:rPr lang="cs-CZ" dirty="0" smtClean="0"/>
              <a:t>nejrozšířenější </a:t>
            </a:r>
            <a:r>
              <a:rPr lang="cs-CZ" dirty="0"/>
              <a:t>je </a:t>
            </a:r>
            <a:r>
              <a:rPr lang="cs-CZ" dirty="0" smtClean="0"/>
              <a:t>strojírenství</a:t>
            </a:r>
            <a:r>
              <a:rPr lang="cs-CZ" dirty="0"/>
              <a:t>, dále pak průmysl textilní, oděvní, kožedělný, nejvyšší podíl na celostátní produkci má průmysl </a:t>
            </a:r>
            <a:r>
              <a:rPr lang="cs-CZ" dirty="0" smtClean="0"/>
              <a:t>chemický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</a:p>
          <a:p>
            <a:pPr marL="0" indent="0">
              <a:buNone/>
            </a:pPr>
            <a:r>
              <a:rPr lang="cs-CZ" dirty="0"/>
              <a:t>zemědělská půda </a:t>
            </a:r>
            <a:r>
              <a:rPr lang="cs-CZ" dirty="0" smtClean="0"/>
              <a:t>zabírá 60,75%, </a:t>
            </a:r>
            <a:r>
              <a:rPr lang="cs-CZ" dirty="0"/>
              <a:t>lesy </a:t>
            </a:r>
            <a:r>
              <a:rPr lang="cs-CZ" dirty="0" smtClean="0"/>
              <a:t>29% </a:t>
            </a:r>
            <a:r>
              <a:rPr lang="cs-CZ" dirty="0"/>
              <a:t>a vodní plochy </a:t>
            </a:r>
            <a:r>
              <a:rPr lang="cs-CZ" dirty="0" smtClean="0"/>
              <a:t>1,35%. </a:t>
            </a:r>
            <a:r>
              <a:rPr lang="cs-CZ" dirty="0"/>
              <a:t>Nejúrodnější oblast je Polabská nížina.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5413106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Významné podniky: Paramo</a:t>
            </a:r>
            <a:r>
              <a:rPr lang="cs-CZ" dirty="0"/>
              <a:t>, </a:t>
            </a:r>
            <a:r>
              <a:rPr lang="cs-CZ" dirty="0" err="1"/>
              <a:t>Maped</a:t>
            </a:r>
            <a:r>
              <a:rPr lang="cs-CZ" dirty="0"/>
              <a:t>, CZ LOKO, </a:t>
            </a:r>
            <a:r>
              <a:rPr lang="cs-CZ" dirty="0" err="1"/>
              <a:t>Korado</a:t>
            </a:r>
            <a:r>
              <a:rPr lang="cs-CZ" dirty="0"/>
              <a:t>, OEZ, RIETER, ISOLIT </a:t>
            </a:r>
            <a:r>
              <a:rPr lang="cs-CZ" dirty="0" smtClean="0"/>
              <a:t>BRAVO, ŽIVA, TESLA, KAROSA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185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WWW stránky o Pardubickém kraji</a:t>
            </a:r>
            <a:endParaRPr lang="cs-CZ" sz="40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http://www.vychodni-cechy.info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www.pardubickykraj.cz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cs.wikipedia.org/wiki/Pardubick%C3%BD_kraj#Reference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Film o Pardubickém kraji</a:t>
            </a:r>
          </a:p>
          <a:p>
            <a:pPr lvl="1"/>
            <a:r>
              <a:rPr lang="cs-CZ" sz="2400" dirty="0" smtClean="0">
                <a:hlinkClick r:id="rId5"/>
              </a:rPr>
              <a:t>http</a:t>
            </a:r>
            <a:r>
              <a:rPr lang="cs-CZ" sz="2400" dirty="0">
                <a:hlinkClick r:id="rId5"/>
              </a:rPr>
              <a:t>://</a:t>
            </a:r>
            <a:r>
              <a:rPr lang="cs-CZ" sz="2400" dirty="0" smtClean="0">
                <a:hlinkClick r:id="rId5"/>
              </a:rPr>
              <a:t>www.vychodni-cechy.info/videogalerie</a:t>
            </a:r>
            <a:r>
              <a:rPr lang="cs-CZ" sz="2400" dirty="0">
                <a:hlinkClick r:id="rId5"/>
              </a:rPr>
              <a:t>/?</a:t>
            </a:r>
            <a:r>
              <a:rPr lang="cs-CZ" sz="2400" dirty="0" smtClean="0">
                <a:hlinkClick r:id="rId5"/>
              </a:rPr>
              <a:t>id=312</a:t>
            </a:r>
            <a:endParaRPr lang="cs-CZ" sz="2400" dirty="0" smtClean="0"/>
          </a:p>
          <a:p>
            <a:pPr lvl="8"/>
            <a:r>
              <a:rPr lang="cs-CZ" sz="1600" dirty="0" smtClean="0"/>
              <a:t>7 min.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441371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272"/>
            <a:ext cx="8349952" cy="5998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9417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800" dirty="0" smtClean="0"/>
              <a:t>Turistický portál Pardubického kraje</a:t>
            </a:r>
            <a:endParaRPr lang="cs-CZ" sz="38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30032"/>
            <a:ext cx="7253664" cy="5440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4699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/>
              <a:t>Odkaz na hru o </a:t>
            </a:r>
            <a:r>
              <a:rPr lang="pl-PL" dirty="0" smtClean="0"/>
              <a:t>PK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sz="2400" dirty="0" smtClean="0">
                <a:hlinkClick r:id="rId2"/>
              </a:rPr>
              <a:t>http</a:t>
            </a:r>
            <a:r>
              <a:rPr lang="pl-PL" sz="2400" dirty="0">
                <a:hlinkClick r:id="rId2"/>
              </a:rPr>
              <a:t>://</a:t>
            </a:r>
            <a:r>
              <a:rPr lang="pl-PL" sz="2400" dirty="0" smtClean="0">
                <a:hlinkClick r:id="rId2"/>
              </a:rPr>
              <a:t>www.pardubickykraj.cz/hra/pardubice.html</a:t>
            </a:r>
            <a:endParaRPr lang="pl-PL" sz="2400" dirty="0" smtClean="0"/>
          </a:p>
          <a:p>
            <a:endParaRPr lang="pl-PL" dirty="0"/>
          </a:p>
          <a:p>
            <a:endParaRPr lang="cs-CZ" dirty="0"/>
          </a:p>
        </p:txBody>
      </p:sp>
      <p:pic>
        <p:nvPicPr>
          <p:cNvPr id="614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204864"/>
            <a:ext cx="4893568" cy="3670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529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obrazového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/>
              <a:t>Dostupný pod licencí GNU Free </a:t>
            </a:r>
            <a:r>
              <a:rPr lang="cs-CZ" sz="2000" dirty="0" err="1"/>
              <a:t>Documentation</a:t>
            </a:r>
            <a:r>
              <a:rPr lang="cs-CZ" sz="2000" dirty="0"/>
              <a:t> </a:t>
            </a:r>
            <a:r>
              <a:rPr lang="cs-CZ" sz="2000" dirty="0" err="1"/>
              <a:t>License</a:t>
            </a:r>
            <a:r>
              <a:rPr lang="cs-CZ" sz="2000" dirty="0"/>
              <a:t> na www:</a:t>
            </a:r>
          </a:p>
          <a:p>
            <a:pPr marL="0" indent="0">
              <a:buNone/>
            </a:pPr>
            <a:endParaRPr lang="cs-CZ" sz="2000" dirty="0"/>
          </a:p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cs.wikipedia.org/wiki/Soubor:Flag_of_Pardubice_Region.svg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cs.wikipedia.org/wiki/Soubor:Pardubice_Region_CoA_CZ.svg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cs.wikipedia.org/wiki/Soubor:Pardubicky_kraj.svg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www.pardubickykraj.cz/obce?location=11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www.pardubickykraj.cz/obce?typeMap=16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www.pardubickykraj.cz/symboly-kraje/27644/znak-pardubickeho-kraje?chapter=1176</a:t>
            </a:r>
            <a:endParaRPr lang="cs-CZ" sz="2000" dirty="0" smtClean="0"/>
          </a:p>
          <a:p>
            <a:r>
              <a:rPr lang="cs-CZ" sz="2000" dirty="0"/>
              <a:t>CMS, </a:t>
            </a:r>
            <a:r>
              <a:rPr lang="cs-CZ" sz="2000" dirty="0" err="1"/>
              <a:t>Code</a:t>
            </a:r>
            <a:r>
              <a:rPr lang="cs-CZ" sz="2000" dirty="0"/>
              <a:t> &amp; CSS: CZI </a:t>
            </a:r>
            <a:r>
              <a:rPr lang="cs-CZ" sz="2000" dirty="0" smtClean="0"/>
              <a:t>webdesign</a:t>
            </a:r>
            <a:r>
              <a:rPr lang="cs-CZ" sz="2000" dirty="0"/>
              <a:t>. </a:t>
            </a:r>
            <a:r>
              <a:rPr lang="cs-CZ" sz="2000" dirty="0" smtClean="0"/>
              <a:t>pardubickykraj.cz/</a:t>
            </a:r>
            <a:r>
              <a:rPr lang="cs-CZ" sz="2000" dirty="0" err="1" smtClean="0"/>
              <a:t>uvodni</a:t>
            </a:r>
            <a:r>
              <a:rPr lang="cs-CZ" sz="2000" dirty="0" smtClean="0"/>
              <a:t>-strana.[online</a:t>
            </a:r>
            <a:r>
              <a:rPr lang="cs-CZ" sz="2000" dirty="0"/>
              <a:t>]. ©2011</a:t>
            </a:r>
            <a:r>
              <a:rPr lang="cs-CZ" sz="2000" dirty="0" smtClean="0"/>
              <a:t>, </a:t>
            </a:r>
            <a:r>
              <a:rPr lang="cs-CZ" sz="2000" dirty="0"/>
              <a:t>poslední revize </a:t>
            </a:r>
            <a:r>
              <a:rPr lang="cs-CZ" sz="2000" dirty="0" smtClean="0"/>
              <a:t>30.11.2012 </a:t>
            </a:r>
            <a:r>
              <a:rPr lang="cs-CZ" sz="2000" dirty="0"/>
              <a:t>[</a:t>
            </a:r>
            <a:r>
              <a:rPr lang="cs-CZ" sz="2000" dirty="0" smtClean="0"/>
              <a:t>cit.2012-12-02].Dostupné z: </a:t>
            </a:r>
            <a:r>
              <a:rPr lang="cs-CZ" sz="2000" dirty="0" smtClean="0">
                <a:hlinkClick r:id="rId8"/>
              </a:rPr>
              <a:t>http</a:t>
            </a:r>
            <a:r>
              <a:rPr lang="cs-CZ" sz="2000" dirty="0">
                <a:hlinkClick r:id="rId8"/>
              </a:rPr>
              <a:t>://</a:t>
            </a:r>
            <a:r>
              <a:rPr lang="cs-CZ" sz="2000" dirty="0" smtClean="0">
                <a:hlinkClick r:id="rId8"/>
              </a:rPr>
              <a:t>www.pardubickykraj.cz/uvodni-strana</a:t>
            </a:r>
            <a:endParaRPr lang="cs-CZ" sz="2000" dirty="0" smtClean="0"/>
          </a:p>
          <a:p>
            <a:r>
              <a:rPr lang="cs-CZ" sz="2000" dirty="0" err="1" smtClean="0"/>
              <a:t>World</a:t>
            </a:r>
            <a:r>
              <a:rPr lang="cs-CZ" sz="2000" dirty="0" smtClean="0"/>
              <a:t> </a:t>
            </a:r>
            <a:r>
              <a:rPr lang="cs-CZ" sz="2000" dirty="0"/>
              <a:t>Media </a:t>
            </a:r>
            <a:r>
              <a:rPr lang="cs-CZ" sz="2000" dirty="0" err="1"/>
              <a:t>Partners</a:t>
            </a:r>
            <a:r>
              <a:rPr lang="cs-CZ" sz="2000" dirty="0"/>
              <a:t>, s.r.o. </a:t>
            </a:r>
            <a:r>
              <a:rPr lang="cs-CZ" sz="2000" dirty="0" smtClean="0"/>
              <a:t>Východní-Čechy.info.</a:t>
            </a:r>
            <a:r>
              <a:rPr lang="it-IT" sz="2000" dirty="0"/>
              <a:t> [online]. </a:t>
            </a:r>
            <a:r>
              <a:rPr lang="it-IT" sz="2000" dirty="0" smtClean="0"/>
              <a:t>©20</a:t>
            </a:r>
            <a:r>
              <a:rPr lang="cs-CZ" sz="2000" dirty="0" smtClean="0"/>
              <a:t>06-2012</a:t>
            </a:r>
            <a:r>
              <a:rPr lang="it-IT" sz="2000" dirty="0" smtClean="0"/>
              <a:t>, </a:t>
            </a:r>
            <a:r>
              <a:rPr lang="it-IT" sz="2000" dirty="0"/>
              <a:t>poslední revize 30.11.2012 [cit.2012-12-02]. Dostupné z </a:t>
            </a:r>
            <a:r>
              <a:rPr lang="it-IT" sz="2000" dirty="0" smtClean="0">
                <a:hlinkClick r:id="rId9"/>
              </a:rPr>
              <a:t>http</a:t>
            </a:r>
            <a:r>
              <a:rPr lang="it-IT" sz="2000" dirty="0">
                <a:hlinkClick r:id="rId9"/>
              </a:rPr>
              <a:t>://www.vychodni-cechy.info</a:t>
            </a:r>
            <a:r>
              <a:rPr lang="it-IT" sz="2000" dirty="0" smtClean="0">
                <a:hlinkClick r:id="rId9"/>
              </a:rPr>
              <a:t>/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2.12.2012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7140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tiv systému Offic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515</Words>
  <Application>Microsoft Office PowerPoint</Application>
  <PresentationFormat>Předvádění na obrazovce (4:3)</PresentationFormat>
  <Paragraphs>106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sady Office</vt:lpstr>
      <vt:lpstr>Motiv systému Office</vt:lpstr>
      <vt:lpstr>VY_32_INOVACE_21_Pardubický kraj</vt:lpstr>
      <vt:lpstr>Anotace</vt:lpstr>
      <vt:lpstr>Pardubický kraj</vt:lpstr>
      <vt:lpstr>OBSAH</vt:lpstr>
      <vt:lpstr>Pardubický kraj v číslech</vt:lpstr>
      <vt:lpstr>Okresy a města s rozšířenou působností</vt:lpstr>
      <vt:lpstr>Sousedé Pardubického kraje</vt:lpstr>
      <vt:lpstr>Symboly Pardubického kraje</vt:lpstr>
      <vt:lpstr>Logo Pardubického kraje</vt:lpstr>
      <vt:lpstr>Významné akce</vt:lpstr>
      <vt:lpstr>Doprava</vt:lpstr>
      <vt:lpstr>Hospodářství</vt:lpstr>
      <vt:lpstr>WWW stránky o Pardubickém kraji</vt:lpstr>
      <vt:lpstr>Prezentace aplikace PowerPoint</vt:lpstr>
      <vt:lpstr>Turistický portál Pardubického kraje</vt:lpstr>
      <vt:lpstr>Odkaz na hru o PK</vt:lpstr>
      <vt:lpstr>Citace obrazového materiálu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Vy_32_Inovace_A25_Chráněná území v ČR</dc:title>
  <dc:creator>Petr</dc:creator>
  <cp:lastModifiedBy>pcbazar</cp:lastModifiedBy>
  <cp:revision>19</cp:revision>
  <dcterms:created xsi:type="dcterms:W3CDTF">2013-01-02T10:00:42Z</dcterms:created>
  <dcterms:modified xsi:type="dcterms:W3CDTF">2013-02-25T20:58:14Z</dcterms:modified>
</cp:coreProperties>
</file>