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9"/>
  </p:notesMasterIdLst>
  <p:sldIdLst>
    <p:sldId id="265" r:id="rId3"/>
    <p:sldId id="266" r:id="rId4"/>
    <p:sldId id="268" r:id="rId5"/>
    <p:sldId id="260" r:id="rId6"/>
    <p:sldId id="257" r:id="rId7"/>
    <p:sldId id="258" r:id="rId8"/>
    <p:sldId id="269" r:id="rId9"/>
    <p:sldId id="259" r:id="rId10"/>
    <p:sldId id="267" r:id="rId11"/>
    <p:sldId id="262" r:id="rId12"/>
    <p:sldId id="261" r:id="rId13"/>
    <p:sldId id="270" r:id="rId14"/>
    <p:sldId id="271" r:id="rId15"/>
    <p:sldId id="272" r:id="rId16"/>
    <p:sldId id="263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DE4DE5-E491-4E12-9CBD-3DA8952513B8}" type="doc">
      <dgm:prSet loTypeId="urn:microsoft.com/office/officeart/2008/layout/NameandTitleOrganizational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ABB1F3-6518-42D6-8C03-695EE30AFDEA}">
      <dgm:prSet phldrT="[Text]"/>
      <dgm:spPr/>
      <dgm:t>
        <a:bodyPr/>
        <a:lstStyle/>
        <a:p>
          <a:r>
            <a:rPr lang="cs-CZ" dirty="0" smtClean="0"/>
            <a:t>Chráněná území</a:t>
          </a:r>
          <a:endParaRPr lang="cs-CZ" dirty="0"/>
        </a:p>
      </dgm:t>
    </dgm:pt>
    <dgm:pt modelId="{BE06FCB0-AB68-42D6-BDCD-1D56F47B5C3E}" type="parTrans" cxnId="{5A9B9F20-92A9-4C8B-A333-FC8C817FB5EE}">
      <dgm:prSet/>
      <dgm:spPr/>
      <dgm:t>
        <a:bodyPr/>
        <a:lstStyle/>
        <a:p>
          <a:endParaRPr lang="cs-CZ"/>
        </a:p>
      </dgm:t>
    </dgm:pt>
    <dgm:pt modelId="{25DB9E3E-15A8-4449-880C-00CFA27B0DC2}" type="sibTrans" cxnId="{5A9B9F20-92A9-4C8B-A333-FC8C817FB5EE}">
      <dgm:prSet/>
      <dgm:spPr/>
      <dgm:t>
        <a:bodyPr/>
        <a:lstStyle/>
        <a:p>
          <a:endParaRPr lang="cs-CZ"/>
        </a:p>
      </dgm:t>
    </dgm:pt>
    <dgm:pt modelId="{7280EDE1-8338-4918-9AF7-B29D0BBF767F}">
      <dgm:prSet phldrT="[Text]"/>
      <dgm:spPr/>
      <dgm:t>
        <a:bodyPr/>
        <a:lstStyle/>
        <a:p>
          <a:r>
            <a:rPr lang="cs-CZ" dirty="0" smtClean="0"/>
            <a:t>Velkoplošná území</a:t>
          </a:r>
          <a:endParaRPr lang="cs-CZ" dirty="0"/>
        </a:p>
      </dgm:t>
    </dgm:pt>
    <dgm:pt modelId="{99E3C413-2CAD-4919-B214-890E67D77DB0}" type="parTrans" cxnId="{6BEDC34C-EE81-4EF7-B562-A7C34F4111CB}">
      <dgm:prSet/>
      <dgm:spPr/>
      <dgm:t>
        <a:bodyPr/>
        <a:lstStyle/>
        <a:p>
          <a:endParaRPr lang="cs-CZ"/>
        </a:p>
      </dgm:t>
    </dgm:pt>
    <dgm:pt modelId="{C61FF7E6-4DCA-4FB5-9966-68AF7DCB4C70}" type="sibTrans" cxnId="{6BEDC34C-EE81-4EF7-B562-A7C34F4111CB}">
      <dgm:prSet/>
      <dgm:spPr/>
      <dgm:t>
        <a:bodyPr/>
        <a:lstStyle/>
        <a:p>
          <a:r>
            <a:rPr lang="cs-CZ" dirty="0" smtClean="0"/>
            <a:t>NP, CHKO</a:t>
          </a:r>
          <a:endParaRPr lang="cs-CZ" dirty="0"/>
        </a:p>
      </dgm:t>
    </dgm:pt>
    <dgm:pt modelId="{FF2D4A2D-5B41-406D-B5AF-00A7E9558D98}">
      <dgm:prSet phldrT="[Text]"/>
      <dgm:spPr/>
      <dgm:t>
        <a:bodyPr/>
        <a:lstStyle/>
        <a:p>
          <a:r>
            <a:rPr lang="cs-CZ" dirty="0" smtClean="0"/>
            <a:t>Maloplošná území</a:t>
          </a:r>
          <a:endParaRPr lang="cs-CZ" dirty="0"/>
        </a:p>
      </dgm:t>
    </dgm:pt>
    <dgm:pt modelId="{E52B8FDC-F857-412F-B500-34E6440083F6}" type="parTrans" cxnId="{3590DAB8-5644-4CB9-B0D1-129D8133D1B7}">
      <dgm:prSet/>
      <dgm:spPr/>
      <dgm:t>
        <a:bodyPr/>
        <a:lstStyle/>
        <a:p>
          <a:endParaRPr lang="cs-CZ"/>
        </a:p>
      </dgm:t>
    </dgm:pt>
    <dgm:pt modelId="{B9523528-5A3A-416A-B105-A0BCD8B12704}" type="sibTrans" cxnId="{3590DAB8-5644-4CB9-B0D1-129D8133D1B7}">
      <dgm:prSet/>
      <dgm:spPr/>
      <dgm:t>
        <a:bodyPr/>
        <a:lstStyle/>
        <a:p>
          <a:r>
            <a:rPr lang="cs-CZ" dirty="0" smtClean="0"/>
            <a:t>NPR,PR, NPP, PP</a:t>
          </a:r>
          <a:endParaRPr lang="cs-CZ" dirty="0"/>
        </a:p>
      </dgm:t>
    </dgm:pt>
    <dgm:pt modelId="{FC561EC4-4276-41FF-8A38-5604E7F1A3AC}" type="pres">
      <dgm:prSet presAssocID="{2EDE4DE5-E491-4E12-9CBD-3DA8952513B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A6C3A7A-EFC7-40BE-BB4D-66DA9E88A13B}" type="pres">
      <dgm:prSet presAssocID="{C7ABB1F3-6518-42D6-8C03-695EE30AFDEA}" presName="hierRoot1" presStyleCnt="0">
        <dgm:presLayoutVars>
          <dgm:hierBranch val="init"/>
        </dgm:presLayoutVars>
      </dgm:prSet>
      <dgm:spPr/>
    </dgm:pt>
    <dgm:pt modelId="{EFDE8B58-8386-4247-8959-8C17533BA30D}" type="pres">
      <dgm:prSet presAssocID="{C7ABB1F3-6518-42D6-8C03-695EE30AFDEA}" presName="rootComposite1" presStyleCnt="0"/>
      <dgm:spPr/>
    </dgm:pt>
    <dgm:pt modelId="{571EF386-9181-4708-A049-7A00880CEEB4}" type="pres">
      <dgm:prSet presAssocID="{C7ABB1F3-6518-42D6-8C03-695EE30AFDEA}" presName="rootText1" presStyleLbl="node0" presStyleIdx="0" presStyleCnt="1" custScaleX="197570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0AFFEBEB-BA5B-41AD-93BD-72077C749472}" type="pres">
      <dgm:prSet presAssocID="{C7ABB1F3-6518-42D6-8C03-695EE30AFDEA}" presName="titleText1" presStyleLbl="fgAcc0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13194A2E-71B6-49D7-A486-7CA2A1B19C3D}" type="pres">
      <dgm:prSet presAssocID="{C7ABB1F3-6518-42D6-8C03-695EE30AFDEA}" presName="rootConnector1" presStyleLbl="node1" presStyleIdx="0" presStyleCnt="2"/>
      <dgm:spPr/>
      <dgm:t>
        <a:bodyPr/>
        <a:lstStyle/>
        <a:p>
          <a:endParaRPr lang="cs-CZ"/>
        </a:p>
      </dgm:t>
    </dgm:pt>
    <dgm:pt modelId="{1826EAFE-338A-484C-BBDC-96133E30DE76}" type="pres">
      <dgm:prSet presAssocID="{C7ABB1F3-6518-42D6-8C03-695EE30AFDEA}" presName="hierChild2" presStyleCnt="0"/>
      <dgm:spPr/>
    </dgm:pt>
    <dgm:pt modelId="{C830917E-AD68-489F-8AC1-E9E68DD2EEB1}" type="pres">
      <dgm:prSet presAssocID="{99E3C413-2CAD-4919-B214-890E67D77DB0}" presName="Name37" presStyleLbl="parChTrans1D2" presStyleIdx="0" presStyleCnt="2"/>
      <dgm:spPr/>
      <dgm:t>
        <a:bodyPr/>
        <a:lstStyle/>
        <a:p>
          <a:endParaRPr lang="cs-CZ"/>
        </a:p>
      </dgm:t>
    </dgm:pt>
    <dgm:pt modelId="{832AA7BD-25CF-4F28-B4B4-0A876226F434}" type="pres">
      <dgm:prSet presAssocID="{7280EDE1-8338-4918-9AF7-B29D0BBF767F}" presName="hierRoot2" presStyleCnt="0">
        <dgm:presLayoutVars>
          <dgm:hierBranch val="init"/>
        </dgm:presLayoutVars>
      </dgm:prSet>
      <dgm:spPr/>
    </dgm:pt>
    <dgm:pt modelId="{5B48F84E-F509-4F18-B7C4-3ED14A376AF6}" type="pres">
      <dgm:prSet presAssocID="{7280EDE1-8338-4918-9AF7-B29D0BBF767F}" presName="rootComposite" presStyleCnt="0"/>
      <dgm:spPr/>
    </dgm:pt>
    <dgm:pt modelId="{9F6E79B0-D3AB-4CA8-8C06-23E7680A28DB}" type="pres">
      <dgm:prSet presAssocID="{7280EDE1-8338-4918-9AF7-B29D0BBF767F}" presName="rootText" presStyleLbl="node1" presStyleIdx="0" presStyleCnt="2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FDB0EEB9-32E2-4B5F-8CA8-03DF8AE5C10D}" type="pres">
      <dgm:prSet presAssocID="{7280EDE1-8338-4918-9AF7-B29D0BBF767F}" presName="titleText2" presStyleLbl="fgAcc1" presStyleIdx="0" presStyleCnt="2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6C5BCDEB-ED21-4B72-9D1D-2FE6CA83F05E}" type="pres">
      <dgm:prSet presAssocID="{7280EDE1-8338-4918-9AF7-B29D0BBF767F}" presName="rootConnector" presStyleLbl="node2" presStyleIdx="0" presStyleCnt="0"/>
      <dgm:spPr/>
      <dgm:t>
        <a:bodyPr/>
        <a:lstStyle/>
        <a:p>
          <a:endParaRPr lang="cs-CZ"/>
        </a:p>
      </dgm:t>
    </dgm:pt>
    <dgm:pt modelId="{ED627D37-E5C1-4E56-A285-42C0DF8AD504}" type="pres">
      <dgm:prSet presAssocID="{7280EDE1-8338-4918-9AF7-B29D0BBF767F}" presName="hierChild4" presStyleCnt="0"/>
      <dgm:spPr/>
    </dgm:pt>
    <dgm:pt modelId="{9F7EE10B-2C1D-413D-8DF8-F047837A8732}" type="pres">
      <dgm:prSet presAssocID="{7280EDE1-8338-4918-9AF7-B29D0BBF767F}" presName="hierChild5" presStyleCnt="0"/>
      <dgm:spPr/>
    </dgm:pt>
    <dgm:pt modelId="{CB5669E8-7D14-4BFD-890E-AAB7ACAD512F}" type="pres">
      <dgm:prSet presAssocID="{E52B8FDC-F857-412F-B500-34E6440083F6}" presName="Name37" presStyleLbl="parChTrans1D2" presStyleIdx="1" presStyleCnt="2"/>
      <dgm:spPr/>
      <dgm:t>
        <a:bodyPr/>
        <a:lstStyle/>
        <a:p>
          <a:endParaRPr lang="cs-CZ"/>
        </a:p>
      </dgm:t>
    </dgm:pt>
    <dgm:pt modelId="{A666FB4A-2A6B-4D2C-A097-ACD3BE7FD1A4}" type="pres">
      <dgm:prSet presAssocID="{FF2D4A2D-5B41-406D-B5AF-00A7E9558D98}" presName="hierRoot2" presStyleCnt="0">
        <dgm:presLayoutVars>
          <dgm:hierBranch val="init"/>
        </dgm:presLayoutVars>
      </dgm:prSet>
      <dgm:spPr/>
    </dgm:pt>
    <dgm:pt modelId="{7F4E7BEA-FC3B-407E-8725-44087D753B68}" type="pres">
      <dgm:prSet presAssocID="{FF2D4A2D-5B41-406D-B5AF-00A7E9558D98}" presName="rootComposite" presStyleCnt="0"/>
      <dgm:spPr/>
    </dgm:pt>
    <dgm:pt modelId="{09021CE9-A4DE-4E6A-A41B-F680F454FCC0}" type="pres">
      <dgm:prSet presAssocID="{FF2D4A2D-5B41-406D-B5AF-00A7E9558D98}" presName="rootText" presStyleLbl="node1" presStyleIdx="1" presStyleCnt="2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088B8C1E-CE0A-43CF-8C65-14BA80826989}" type="pres">
      <dgm:prSet presAssocID="{FF2D4A2D-5B41-406D-B5AF-00A7E9558D98}" presName="titleText2" presStyleLbl="fgAcc1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0377B6A1-217F-4D27-BF53-E3EA74812081}" type="pres">
      <dgm:prSet presAssocID="{FF2D4A2D-5B41-406D-B5AF-00A7E9558D98}" presName="rootConnector" presStyleLbl="node2" presStyleIdx="0" presStyleCnt="0"/>
      <dgm:spPr/>
      <dgm:t>
        <a:bodyPr/>
        <a:lstStyle/>
        <a:p>
          <a:endParaRPr lang="cs-CZ"/>
        </a:p>
      </dgm:t>
    </dgm:pt>
    <dgm:pt modelId="{DDD45829-AF20-456A-848A-B2E41C2C50E9}" type="pres">
      <dgm:prSet presAssocID="{FF2D4A2D-5B41-406D-B5AF-00A7E9558D98}" presName="hierChild4" presStyleCnt="0"/>
      <dgm:spPr/>
    </dgm:pt>
    <dgm:pt modelId="{DEA04279-1828-473A-9A47-4ABCA855393F}" type="pres">
      <dgm:prSet presAssocID="{FF2D4A2D-5B41-406D-B5AF-00A7E9558D98}" presName="hierChild5" presStyleCnt="0"/>
      <dgm:spPr/>
    </dgm:pt>
    <dgm:pt modelId="{D4F3088C-95B0-42B0-BEDA-0BC8625EED83}" type="pres">
      <dgm:prSet presAssocID="{C7ABB1F3-6518-42D6-8C03-695EE30AFDEA}" presName="hierChild3" presStyleCnt="0"/>
      <dgm:spPr/>
    </dgm:pt>
  </dgm:ptLst>
  <dgm:cxnLst>
    <dgm:cxn modelId="{5A9B9F20-92A9-4C8B-A333-FC8C817FB5EE}" srcId="{2EDE4DE5-E491-4E12-9CBD-3DA8952513B8}" destId="{C7ABB1F3-6518-42D6-8C03-695EE30AFDEA}" srcOrd="0" destOrd="0" parTransId="{BE06FCB0-AB68-42D6-BDCD-1D56F47B5C3E}" sibTransId="{25DB9E3E-15A8-4449-880C-00CFA27B0DC2}"/>
    <dgm:cxn modelId="{F441061E-34B2-49E3-9EA4-FDAC7BAAD636}" type="presOf" srcId="{B9523528-5A3A-416A-B105-A0BCD8B12704}" destId="{088B8C1E-CE0A-43CF-8C65-14BA80826989}" srcOrd="0" destOrd="0" presId="urn:microsoft.com/office/officeart/2008/layout/NameandTitleOrganizationalChart"/>
    <dgm:cxn modelId="{476FFA20-509F-40A3-858F-71AF6E016BBF}" type="presOf" srcId="{2EDE4DE5-E491-4E12-9CBD-3DA8952513B8}" destId="{FC561EC4-4276-41FF-8A38-5604E7F1A3AC}" srcOrd="0" destOrd="0" presId="urn:microsoft.com/office/officeart/2008/layout/NameandTitleOrganizationalChart"/>
    <dgm:cxn modelId="{20952201-D3B8-4996-93F1-21EB262EEE34}" type="presOf" srcId="{99E3C413-2CAD-4919-B214-890E67D77DB0}" destId="{C830917E-AD68-489F-8AC1-E9E68DD2EEB1}" srcOrd="0" destOrd="0" presId="urn:microsoft.com/office/officeart/2008/layout/NameandTitleOrganizationalChart"/>
    <dgm:cxn modelId="{97E1BF1A-67A0-40EE-82BB-B13393817ABF}" type="presOf" srcId="{E52B8FDC-F857-412F-B500-34E6440083F6}" destId="{CB5669E8-7D14-4BFD-890E-AAB7ACAD512F}" srcOrd="0" destOrd="0" presId="urn:microsoft.com/office/officeart/2008/layout/NameandTitleOrganizationalChart"/>
    <dgm:cxn modelId="{5F5576CF-8F31-4935-BFCB-4608C185510B}" type="presOf" srcId="{7280EDE1-8338-4918-9AF7-B29D0BBF767F}" destId="{6C5BCDEB-ED21-4B72-9D1D-2FE6CA83F05E}" srcOrd="1" destOrd="0" presId="urn:microsoft.com/office/officeart/2008/layout/NameandTitleOrganizationalChart"/>
    <dgm:cxn modelId="{DA7CE309-56BE-403C-A738-7B58CA0BBE9A}" type="presOf" srcId="{FF2D4A2D-5B41-406D-B5AF-00A7E9558D98}" destId="{0377B6A1-217F-4D27-BF53-E3EA74812081}" srcOrd="1" destOrd="0" presId="urn:microsoft.com/office/officeart/2008/layout/NameandTitleOrganizationalChart"/>
    <dgm:cxn modelId="{22C08E4A-9BC0-474B-9927-768B558099F3}" type="presOf" srcId="{7280EDE1-8338-4918-9AF7-B29D0BBF767F}" destId="{9F6E79B0-D3AB-4CA8-8C06-23E7680A28DB}" srcOrd="0" destOrd="0" presId="urn:microsoft.com/office/officeart/2008/layout/NameandTitleOrganizationalChart"/>
    <dgm:cxn modelId="{D91E6655-F022-4509-8D46-566BC7DB9859}" type="presOf" srcId="{FF2D4A2D-5B41-406D-B5AF-00A7E9558D98}" destId="{09021CE9-A4DE-4E6A-A41B-F680F454FCC0}" srcOrd="0" destOrd="0" presId="urn:microsoft.com/office/officeart/2008/layout/NameandTitleOrganizationalChart"/>
    <dgm:cxn modelId="{3590DAB8-5644-4CB9-B0D1-129D8133D1B7}" srcId="{C7ABB1F3-6518-42D6-8C03-695EE30AFDEA}" destId="{FF2D4A2D-5B41-406D-B5AF-00A7E9558D98}" srcOrd="1" destOrd="0" parTransId="{E52B8FDC-F857-412F-B500-34E6440083F6}" sibTransId="{B9523528-5A3A-416A-B105-A0BCD8B12704}"/>
    <dgm:cxn modelId="{053EAF2D-287E-4B63-8AA9-16A21BFD64A6}" type="presOf" srcId="{C61FF7E6-4DCA-4FB5-9966-68AF7DCB4C70}" destId="{FDB0EEB9-32E2-4B5F-8CA8-03DF8AE5C10D}" srcOrd="0" destOrd="0" presId="urn:microsoft.com/office/officeart/2008/layout/NameandTitleOrganizationalChart"/>
    <dgm:cxn modelId="{70FE493A-5678-4C5E-8B50-D83AF6BA70D8}" type="presOf" srcId="{C7ABB1F3-6518-42D6-8C03-695EE30AFDEA}" destId="{571EF386-9181-4708-A049-7A00880CEEB4}" srcOrd="0" destOrd="0" presId="urn:microsoft.com/office/officeart/2008/layout/NameandTitleOrganizationalChart"/>
    <dgm:cxn modelId="{E9EC26A9-B2CA-4175-A36D-253A187C3F9B}" type="presOf" srcId="{25DB9E3E-15A8-4449-880C-00CFA27B0DC2}" destId="{0AFFEBEB-BA5B-41AD-93BD-72077C749472}" srcOrd="0" destOrd="0" presId="urn:microsoft.com/office/officeart/2008/layout/NameandTitleOrganizationalChart"/>
    <dgm:cxn modelId="{6BEDC34C-EE81-4EF7-B562-A7C34F4111CB}" srcId="{C7ABB1F3-6518-42D6-8C03-695EE30AFDEA}" destId="{7280EDE1-8338-4918-9AF7-B29D0BBF767F}" srcOrd="0" destOrd="0" parTransId="{99E3C413-2CAD-4919-B214-890E67D77DB0}" sibTransId="{C61FF7E6-4DCA-4FB5-9966-68AF7DCB4C70}"/>
    <dgm:cxn modelId="{C4366C3E-19B4-41F4-B9EF-BEBB8B083752}" type="presOf" srcId="{C7ABB1F3-6518-42D6-8C03-695EE30AFDEA}" destId="{13194A2E-71B6-49D7-A486-7CA2A1B19C3D}" srcOrd="1" destOrd="0" presId="urn:microsoft.com/office/officeart/2008/layout/NameandTitleOrganizationalChart"/>
    <dgm:cxn modelId="{801C551C-BA19-49A6-967E-FB0754FB389D}" type="presParOf" srcId="{FC561EC4-4276-41FF-8A38-5604E7F1A3AC}" destId="{CA6C3A7A-EFC7-40BE-BB4D-66DA9E88A13B}" srcOrd="0" destOrd="0" presId="urn:microsoft.com/office/officeart/2008/layout/NameandTitleOrganizationalChart"/>
    <dgm:cxn modelId="{6EB1D131-7912-4CFB-A6ED-0A523C175191}" type="presParOf" srcId="{CA6C3A7A-EFC7-40BE-BB4D-66DA9E88A13B}" destId="{EFDE8B58-8386-4247-8959-8C17533BA30D}" srcOrd="0" destOrd="0" presId="urn:microsoft.com/office/officeart/2008/layout/NameandTitleOrganizationalChart"/>
    <dgm:cxn modelId="{2C7B0272-5E1C-4B1A-A234-DC2D87DD49C3}" type="presParOf" srcId="{EFDE8B58-8386-4247-8959-8C17533BA30D}" destId="{571EF386-9181-4708-A049-7A00880CEEB4}" srcOrd="0" destOrd="0" presId="urn:microsoft.com/office/officeart/2008/layout/NameandTitleOrganizationalChart"/>
    <dgm:cxn modelId="{39D0F0FF-D049-45F8-BABB-50B4A36FAE43}" type="presParOf" srcId="{EFDE8B58-8386-4247-8959-8C17533BA30D}" destId="{0AFFEBEB-BA5B-41AD-93BD-72077C749472}" srcOrd="1" destOrd="0" presId="urn:microsoft.com/office/officeart/2008/layout/NameandTitleOrganizationalChart"/>
    <dgm:cxn modelId="{C2080706-ED9C-40AD-A6AC-B5AD72C693E7}" type="presParOf" srcId="{EFDE8B58-8386-4247-8959-8C17533BA30D}" destId="{13194A2E-71B6-49D7-A486-7CA2A1B19C3D}" srcOrd="2" destOrd="0" presId="urn:microsoft.com/office/officeart/2008/layout/NameandTitleOrganizationalChart"/>
    <dgm:cxn modelId="{03FBE61E-7E62-46CD-A064-F2EF0B62FAFA}" type="presParOf" srcId="{CA6C3A7A-EFC7-40BE-BB4D-66DA9E88A13B}" destId="{1826EAFE-338A-484C-BBDC-96133E30DE76}" srcOrd="1" destOrd="0" presId="urn:microsoft.com/office/officeart/2008/layout/NameandTitleOrganizationalChart"/>
    <dgm:cxn modelId="{40E6379F-ACAF-459C-8AFB-264BB32E2F54}" type="presParOf" srcId="{1826EAFE-338A-484C-BBDC-96133E30DE76}" destId="{C830917E-AD68-489F-8AC1-E9E68DD2EEB1}" srcOrd="0" destOrd="0" presId="urn:microsoft.com/office/officeart/2008/layout/NameandTitleOrganizationalChart"/>
    <dgm:cxn modelId="{D724F9CE-510B-493E-B6FF-882033B36EA5}" type="presParOf" srcId="{1826EAFE-338A-484C-BBDC-96133E30DE76}" destId="{832AA7BD-25CF-4F28-B4B4-0A876226F434}" srcOrd="1" destOrd="0" presId="urn:microsoft.com/office/officeart/2008/layout/NameandTitleOrganizationalChart"/>
    <dgm:cxn modelId="{C280D78C-0368-47EE-A475-6F4055EE66C8}" type="presParOf" srcId="{832AA7BD-25CF-4F28-B4B4-0A876226F434}" destId="{5B48F84E-F509-4F18-B7C4-3ED14A376AF6}" srcOrd="0" destOrd="0" presId="urn:microsoft.com/office/officeart/2008/layout/NameandTitleOrganizationalChart"/>
    <dgm:cxn modelId="{B1764A04-B695-40C4-86B2-92FCFAA32C0B}" type="presParOf" srcId="{5B48F84E-F509-4F18-B7C4-3ED14A376AF6}" destId="{9F6E79B0-D3AB-4CA8-8C06-23E7680A28DB}" srcOrd="0" destOrd="0" presId="urn:microsoft.com/office/officeart/2008/layout/NameandTitleOrganizationalChart"/>
    <dgm:cxn modelId="{C1BA9548-9965-458E-85BD-CD79C50E4709}" type="presParOf" srcId="{5B48F84E-F509-4F18-B7C4-3ED14A376AF6}" destId="{FDB0EEB9-32E2-4B5F-8CA8-03DF8AE5C10D}" srcOrd="1" destOrd="0" presId="urn:microsoft.com/office/officeart/2008/layout/NameandTitleOrganizationalChart"/>
    <dgm:cxn modelId="{893391B5-3A60-4994-9383-498133C5F39B}" type="presParOf" srcId="{5B48F84E-F509-4F18-B7C4-3ED14A376AF6}" destId="{6C5BCDEB-ED21-4B72-9D1D-2FE6CA83F05E}" srcOrd="2" destOrd="0" presId="urn:microsoft.com/office/officeart/2008/layout/NameandTitleOrganizationalChart"/>
    <dgm:cxn modelId="{BB9EC43F-52C1-4BF0-BAA2-CACD1692D78E}" type="presParOf" srcId="{832AA7BD-25CF-4F28-B4B4-0A876226F434}" destId="{ED627D37-E5C1-4E56-A285-42C0DF8AD504}" srcOrd="1" destOrd="0" presId="urn:microsoft.com/office/officeart/2008/layout/NameandTitleOrganizationalChart"/>
    <dgm:cxn modelId="{33B5FEA8-EE95-4D44-8DA4-069BE716165F}" type="presParOf" srcId="{832AA7BD-25CF-4F28-B4B4-0A876226F434}" destId="{9F7EE10B-2C1D-413D-8DF8-F047837A8732}" srcOrd="2" destOrd="0" presId="urn:microsoft.com/office/officeart/2008/layout/NameandTitleOrganizationalChart"/>
    <dgm:cxn modelId="{EA08F5AA-E281-4CF0-8AA8-02EC28580393}" type="presParOf" srcId="{1826EAFE-338A-484C-BBDC-96133E30DE76}" destId="{CB5669E8-7D14-4BFD-890E-AAB7ACAD512F}" srcOrd="2" destOrd="0" presId="urn:microsoft.com/office/officeart/2008/layout/NameandTitleOrganizationalChart"/>
    <dgm:cxn modelId="{32A9415B-BF45-48D2-9F87-70CDB402FF7F}" type="presParOf" srcId="{1826EAFE-338A-484C-BBDC-96133E30DE76}" destId="{A666FB4A-2A6B-4D2C-A097-ACD3BE7FD1A4}" srcOrd="3" destOrd="0" presId="urn:microsoft.com/office/officeart/2008/layout/NameandTitleOrganizationalChart"/>
    <dgm:cxn modelId="{9487ACD3-301B-4533-8ED6-A2486FED11DD}" type="presParOf" srcId="{A666FB4A-2A6B-4D2C-A097-ACD3BE7FD1A4}" destId="{7F4E7BEA-FC3B-407E-8725-44087D753B68}" srcOrd="0" destOrd="0" presId="urn:microsoft.com/office/officeart/2008/layout/NameandTitleOrganizationalChart"/>
    <dgm:cxn modelId="{FB1F30C0-678F-444E-B63D-5313509B86D2}" type="presParOf" srcId="{7F4E7BEA-FC3B-407E-8725-44087D753B68}" destId="{09021CE9-A4DE-4E6A-A41B-F680F454FCC0}" srcOrd="0" destOrd="0" presId="urn:microsoft.com/office/officeart/2008/layout/NameandTitleOrganizationalChart"/>
    <dgm:cxn modelId="{176BEE74-1231-4F31-95D6-29A9DD4C980E}" type="presParOf" srcId="{7F4E7BEA-FC3B-407E-8725-44087D753B68}" destId="{088B8C1E-CE0A-43CF-8C65-14BA80826989}" srcOrd="1" destOrd="0" presId="urn:microsoft.com/office/officeart/2008/layout/NameandTitleOrganizationalChart"/>
    <dgm:cxn modelId="{C79C0E38-0467-467B-9193-F93FFE7B4926}" type="presParOf" srcId="{7F4E7BEA-FC3B-407E-8725-44087D753B68}" destId="{0377B6A1-217F-4D27-BF53-E3EA74812081}" srcOrd="2" destOrd="0" presId="urn:microsoft.com/office/officeart/2008/layout/NameandTitleOrganizationalChart"/>
    <dgm:cxn modelId="{F3390D20-4373-47AB-A008-07186D6E88EE}" type="presParOf" srcId="{A666FB4A-2A6B-4D2C-A097-ACD3BE7FD1A4}" destId="{DDD45829-AF20-456A-848A-B2E41C2C50E9}" srcOrd="1" destOrd="0" presId="urn:microsoft.com/office/officeart/2008/layout/NameandTitleOrganizationalChart"/>
    <dgm:cxn modelId="{3425DA1B-CE86-48A8-85CC-50BF17F5A2B5}" type="presParOf" srcId="{A666FB4A-2A6B-4D2C-A097-ACD3BE7FD1A4}" destId="{DEA04279-1828-473A-9A47-4ABCA855393F}" srcOrd="2" destOrd="0" presId="urn:microsoft.com/office/officeart/2008/layout/NameandTitleOrganizationalChart"/>
    <dgm:cxn modelId="{9B476201-31E0-4BFD-BB47-AB4D58BDB160}" type="presParOf" srcId="{CA6C3A7A-EFC7-40BE-BB4D-66DA9E88A13B}" destId="{D4F3088C-95B0-42B0-BEDA-0BC8625EED83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669E8-7D14-4BFD-890E-AAB7ACAD512F}">
      <dsp:nvSpPr>
        <dsp:cNvPr id="0" name=""/>
        <dsp:cNvSpPr/>
      </dsp:nvSpPr>
      <dsp:spPr>
        <a:xfrm>
          <a:off x="3420380" y="1598974"/>
          <a:ext cx="1703147" cy="82069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9257"/>
              </a:lnTo>
              <a:lnTo>
                <a:pt x="1703147" y="489257"/>
              </a:lnTo>
              <a:lnTo>
                <a:pt x="1703147" y="82069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30917E-AD68-489F-8AC1-E9E68DD2EEB1}">
      <dsp:nvSpPr>
        <dsp:cNvPr id="0" name=""/>
        <dsp:cNvSpPr/>
      </dsp:nvSpPr>
      <dsp:spPr>
        <a:xfrm>
          <a:off x="1442889" y="1598974"/>
          <a:ext cx="1977490" cy="820690"/>
        </a:xfrm>
        <a:custGeom>
          <a:avLst/>
          <a:gdLst/>
          <a:ahLst/>
          <a:cxnLst/>
          <a:rect l="0" t="0" r="0" b="0"/>
          <a:pathLst>
            <a:path>
              <a:moveTo>
                <a:pt x="1977490" y="0"/>
              </a:moveTo>
              <a:lnTo>
                <a:pt x="1977490" y="489257"/>
              </a:lnTo>
              <a:lnTo>
                <a:pt x="0" y="489257"/>
              </a:lnTo>
              <a:lnTo>
                <a:pt x="0" y="82069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1EF386-9181-4708-A049-7A00880CEEB4}">
      <dsp:nvSpPr>
        <dsp:cNvPr id="0" name=""/>
        <dsp:cNvSpPr/>
      </dsp:nvSpPr>
      <dsp:spPr>
        <a:xfrm>
          <a:off x="710282" y="178547"/>
          <a:ext cx="5420194" cy="1420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00438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Chráněná území</a:t>
          </a:r>
          <a:endParaRPr lang="cs-CZ" sz="4200" kern="1200" dirty="0"/>
        </a:p>
      </dsp:txBody>
      <dsp:txXfrm>
        <a:off x="710282" y="178547"/>
        <a:ext cx="5420194" cy="1420426"/>
      </dsp:txXfrm>
    </dsp:sp>
    <dsp:sp modelId="{0AFFEBEB-BA5B-41AD-93BD-72077C749472}">
      <dsp:nvSpPr>
        <dsp:cNvPr id="0" name=""/>
        <dsp:cNvSpPr/>
      </dsp:nvSpPr>
      <dsp:spPr>
        <a:xfrm>
          <a:off x="2597351" y="1283323"/>
          <a:ext cx="2469086" cy="47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19685" rIns="78740" bIns="19685" numCol="1" spcCol="1270" anchor="ctr" anchorCtr="0">
          <a:noAutofit/>
        </a:bodyPr>
        <a:lstStyle/>
        <a:p>
          <a:pPr lvl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2597351" y="1283323"/>
        <a:ext cx="2469086" cy="473475"/>
      </dsp:txXfrm>
    </dsp:sp>
    <dsp:sp modelId="{9F6E79B0-D3AB-4CA8-8C06-23E7680A28DB}">
      <dsp:nvSpPr>
        <dsp:cNvPr id="0" name=""/>
        <dsp:cNvSpPr/>
      </dsp:nvSpPr>
      <dsp:spPr>
        <a:xfrm>
          <a:off x="71174" y="2419664"/>
          <a:ext cx="2743429" cy="1420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00438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Velkoplošná území</a:t>
          </a:r>
          <a:endParaRPr lang="cs-CZ" sz="4200" kern="1200" dirty="0"/>
        </a:p>
      </dsp:txBody>
      <dsp:txXfrm>
        <a:off x="71174" y="2419664"/>
        <a:ext cx="2743429" cy="1420426"/>
      </dsp:txXfrm>
    </dsp:sp>
    <dsp:sp modelId="{FDB0EEB9-32E2-4B5F-8CA8-03DF8AE5C10D}">
      <dsp:nvSpPr>
        <dsp:cNvPr id="0" name=""/>
        <dsp:cNvSpPr/>
      </dsp:nvSpPr>
      <dsp:spPr>
        <a:xfrm>
          <a:off x="619860" y="3524440"/>
          <a:ext cx="2469086" cy="47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19685" rIns="78740" bIns="19685" numCol="1" spcCol="1270" anchor="ctr" anchorCtr="0">
          <a:noAutofit/>
        </a:bodyPr>
        <a:lstStyle/>
        <a:p>
          <a:pPr lvl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NP, CHKO</a:t>
          </a:r>
          <a:endParaRPr lang="cs-CZ" sz="3100" kern="1200" dirty="0"/>
        </a:p>
      </dsp:txBody>
      <dsp:txXfrm>
        <a:off x="619860" y="3524440"/>
        <a:ext cx="2469086" cy="473475"/>
      </dsp:txXfrm>
    </dsp:sp>
    <dsp:sp modelId="{09021CE9-A4DE-4E6A-A41B-F680F454FCC0}">
      <dsp:nvSpPr>
        <dsp:cNvPr id="0" name=""/>
        <dsp:cNvSpPr/>
      </dsp:nvSpPr>
      <dsp:spPr>
        <a:xfrm>
          <a:off x="3751812" y="2419664"/>
          <a:ext cx="2743429" cy="1420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00438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Maloplošná území</a:t>
          </a:r>
          <a:endParaRPr lang="cs-CZ" sz="4200" kern="1200" dirty="0"/>
        </a:p>
      </dsp:txBody>
      <dsp:txXfrm>
        <a:off x="3751812" y="2419664"/>
        <a:ext cx="2743429" cy="1420426"/>
      </dsp:txXfrm>
    </dsp:sp>
    <dsp:sp modelId="{088B8C1E-CE0A-43CF-8C65-14BA80826989}">
      <dsp:nvSpPr>
        <dsp:cNvPr id="0" name=""/>
        <dsp:cNvSpPr/>
      </dsp:nvSpPr>
      <dsp:spPr>
        <a:xfrm>
          <a:off x="4300498" y="3524440"/>
          <a:ext cx="2469086" cy="47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17145" rIns="68580" bIns="17145" numCol="1" spcCol="1270" anchor="ctr" anchorCtr="0">
          <a:noAutofit/>
        </a:bodyPr>
        <a:lstStyle/>
        <a:p>
          <a:pPr lvl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NPR,PR, NPP, PP</a:t>
          </a:r>
          <a:endParaRPr lang="cs-CZ" sz="2700" kern="1200" dirty="0"/>
        </a:p>
      </dsp:txBody>
      <dsp:txXfrm>
        <a:off x="4300498" y="3524440"/>
        <a:ext cx="2469086" cy="4734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BF358B-E80C-487D-A0BA-5E2D99EE6EC1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8EB1D-C3C9-4B48-A718-4D4EE1E5C7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289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B8EB1D-C3C9-4B48-A718-4D4EE1E5C7ED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923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104AE4-F407-4FAA-B22F-BEDF6E03576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811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601F8-AC35-464B-A585-BAF37D9B297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443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EBB47-0974-4392-A0EB-FBF0CFE3E6A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453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03E8F-44C9-49C4-AC95-8C4EE4C3190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8478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8209A2-00BD-4CC7-BE64-796561ACC82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910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BFA9F-39A9-46A8-A191-276F39F6A6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3105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EECDBA-6068-43A3-9E00-DA9AE77A7D2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5611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B0E6C-8714-4870-BDA7-8CD0011815B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7351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2B9EBD-9DED-4564-8F6A-DB03058804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7520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F64B32-BF01-47F7-AF31-49D0EE93F3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3594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11DAD-4D15-4790-8F0B-76ECA8DCC99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19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Bc. Petr Grossmann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ECBEC5B-48C6-4E59-ABDE-4AE273C76C64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681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Chr%C3%A1n%C4%9Bn%C3%A1_%C3%BAzem%C3%AD_v_%C4%8Cesk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cittadella.cz/europarc/index.php?p=mapaCHKO&amp;site=default_cz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old.ochranaprirod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drusop.nature.cz/ost/chrobjekty/sumarizace/index.php?fram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dule_NP_%C4%8Cesk%C3%A9_%C5%A0v%C3%BDcarsko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irodni_pamatka.jpg" TargetMode="External"/><Relationship Id="rId5" Type="http://schemas.openxmlformats.org/officeDocument/2006/relationships/hyperlink" Target="http://cs.wikipedia.org/wiki/Soubor:CHKO+NP_Czech_map.png" TargetMode="External"/><Relationship Id="rId4" Type="http://schemas.openxmlformats.org/officeDocument/2006/relationships/hyperlink" Target="http://cs.wikipedia.org/wiki/Soubor:Prirodni_rezerva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VY_32_INOVACE_25_Chráněná </a:t>
            </a:r>
            <a:r>
              <a:rPr lang="cs-CZ" sz="3600" dirty="0" smtClean="0">
                <a:latin typeface="Verdana" pitchFamily="34" charset="0"/>
              </a:rPr>
              <a:t>území v ČR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8862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36320181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Digitální studijní materiál je věnován učivu zeměpisu v 9. ročníku. Konkrétně se zabývá učivem o chráněných územích v ČR. Podrobněji se zabývá NP a CHKO. Slouží jako podklad pro zápis, samostudium, popřípadě pro e-</a:t>
            </a:r>
            <a:r>
              <a:rPr lang="cs-CZ" dirty="0" err="1"/>
              <a:t>learning</a:t>
            </a:r>
            <a:r>
              <a:rPr lang="cs-CZ" dirty="0"/>
              <a:t>.  Je doplněn o otázky k opakování a mapku NP a CHKO v ČR.</a:t>
            </a: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31.12.2012</a:t>
            </a: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269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hlinkClick r:id="rId2" tooltip="Chráněná území v Česku"/>
              </a:rPr>
              <a:t>Chráněná území v </a:t>
            </a:r>
            <a:r>
              <a:rPr lang="cs-CZ" b="1" dirty="0" smtClean="0">
                <a:hlinkClick r:id="rId2" tooltip="Chráněná území v Česku"/>
              </a:rPr>
              <a:t>Česku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5294897"/>
              </p:ext>
            </p:extLst>
          </p:nvPr>
        </p:nvGraphicFramePr>
        <p:xfrm>
          <a:off x="2051720" y="1484784"/>
          <a:ext cx="4984305" cy="5238300"/>
        </p:xfrm>
        <a:graphic>
          <a:graphicData uri="http://schemas.openxmlformats.org/drawingml/2006/table">
            <a:tbl>
              <a:tblPr/>
              <a:tblGrid>
                <a:gridCol w="4984305"/>
              </a:tblGrid>
              <a:tr h="296429"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1B2A1"/>
                    </a:solidFill>
                  </a:tcPr>
                </a:tc>
              </a:tr>
              <a:tr h="296429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Velkoplošná zvláště chráněná území</a:t>
                      </a:r>
                      <a:endParaRPr lang="cs-CZ" sz="2000" dirty="0"/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BD0"/>
                    </a:solidFill>
                  </a:tcPr>
                </a:tc>
              </a:tr>
              <a:tr h="55670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FF0000"/>
                          </a:solidFill>
                        </a:rPr>
                        <a:t>Národní park</a:t>
                      </a:r>
                      <a:br>
                        <a:rPr lang="cs-CZ" sz="2000" b="1" dirty="0">
                          <a:solidFill>
                            <a:srgbClr val="FF0000"/>
                          </a:solidFill>
                        </a:rPr>
                      </a:br>
                      <a:r>
                        <a:rPr lang="cs-CZ" sz="2000" b="1" dirty="0">
                          <a:solidFill>
                            <a:srgbClr val="FF0000"/>
                          </a:solidFill>
                        </a:rPr>
                        <a:t>Chráněná krajinná oblast</a:t>
                      </a:r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6429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Maloplošná zvláště chráněná území</a:t>
                      </a:r>
                      <a:endParaRPr lang="cs-CZ" sz="2000" dirty="0"/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BD0"/>
                    </a:solidFill>
                  </a:tcPr>
                </a:tc>
              </a:tr>
              <a:tr h="10772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solidFill>
                            <a:srgbClr val="0070C0"/>
                          </a:solidFill>
                          <a:effectLst/>
                        </a:rPr>
                        <a:t>Národní přírodní rezervace </a:t>
                      </a:r>
                      <a:br>
                        <a:rPr lang="cs-CZ" sz="2000" b="1" dirty="0">
                          <a:solidFill>
                            <a:srgbClr val="0070C0"/>
                          </a:solidFill>
                          <a:effectLst/>
                        </a:rPr>
                      </a:br>
                      <a:r>
                        <a:rPr lang="cs-CZ" sz="2000" b="1" dirty="0">
                          <a:solidFill>
                            <a:srgbClr val="0070C0"/>
                          </a:solidFill>
                          <a:effectLst/>
                        </a:rPr>
                        <a:t>Národní přírodní památka </a:t>
                      </a:r>
                      <a:br>
                        <a:rPr lang="cs-CZ" sz="2000" b="1" dirty="0">
                          <a:solidFill>
                            <a:srgbClr val="0070C0"/>
                          </a:solidFill>
                          <a:effectLst/>
                        </a:rPr>
                      </a:br>
                      <a:r>
                        <a:rPr lang="cs-CZ" sz="2000" b="1" dirty="0">
                          <a:solidFill>
                            <a:srgbClr val="0070C0"/>
                          </a:solidFill>
                          <a:effectLst/>
                        </a:rPr>
                        <a:t>Přírodní rezervace</a:t>
                      </a:r>
                      <a:br>
                        <a:rPr lang="cs-CZ" sz="2000" b="1" dirty="0">
                          <a:solidFill>
                            <a:srgbClr val="0070C0"/>
                          </a:solidFill>
                          <a:effectLst/>
                        </a:rPr>
                      </a:br>
                      <a:r>
                        <a:rPr lang="cs-CZ" sz="2000" b="1" dirty="0">
                          <a:solidFill>
                            <a:srgbClr val="0070C0"/>
                          </a:solidFill>
                          <a:effectLst/>
                        </a:rPr>
                        <a:t>Přírodní památka</a:t>
                      </a:r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6429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Obecně chráněná území</a:t>
                      </a:r>
                      <a:endParaRPr lang="cs-CZ" sz="2000" dirty="0"/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BD0"/>
                    </a:solidFill>
                  </a:tcPr>
                </a:tc>
              </a:tr>
              <a:tr h="55670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/>
                        <a:t>Přírodní park</a:t>
                      </a:r>
                      <a:br>
                        <a:rPr lang="cs-CZ" sz="2000" dirty="0"/>
                      </a:br>
                      <a:r>
                        <a:rPr lang="cs-CZ" sz="2000" dirty="0"/>
                        <a:t>Významný krajinný prvek</a:t>
                      </a:r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6429"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>
                          <a:solidFill>
                            <a:schemeClr val="tx1"/>
                          </a:solidFill>
                        </a:rPr>
                        <a:t>Natura 2000</a:t>
                      </a:r>
                      <a:endParaRPr lang="cs-CZ" sz="2000" u="none" dirty="0">
                        <a:solidFill>
                          <a:schemeClr val="tx1"/>
                        </a:solidFill>
                      </a:endParaRPr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BD0"/>
                    </a:solidFill>
                  </a:tcPr>
                </a:tc>
              </a:tr>
              <a:tr h="55670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/>
                        <a:t>Evropsky významná lokalita</a:t>
                      </a:r>
                      <a:br>
                        <a:rPr lang="cs-CZ" sz="2000" dirty="0"/>
                      </a:br>
                      <a:r>
                        <a:rPr lang="cs-CZ" sz="2000" dirty="0"/>
                        <a:t>Ptačí oblast</a:t>
                      </a:r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569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Památný strom</a:t>
                      </a:r>
                      <a:endParaRPr lang="cs-CZ" sz="2000" dirty="0"/>
                    </a:p>
                  </a:txBody>
                  <a:tcPr marL="18075" marR="18075" marT="18075" marB="18075" anchor="ctr">
                    <a:lnL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399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BD0"/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735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  <a:latin typeface="Verdana"/>
                <a:ea typeface="Calibri"/>
                <a:cs typeface="Times New Roman"/>
              </a:rPr>
              <a:t>Chráněná území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Verdana"/>
                <a:ea typeface="Calibri"/>
                <a:cs typeface="Times New Roman"/>
              </a:rPr>
              <a:t>soustava chráněných území přírody:</a:t>
            </a:r>
            <a:endParaRPr lang="cs-CZ" sz="1800" dirty="0">
              <a:ea typeface="Calibri"/>
              <a:cs typeface="Times New Roman"/>
            </a:endParaRP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7643239"/>
              </p:ext>
            </p:extLst>
          </p:nvPr>
        </p:nvGraphicFramePr>
        <p:xfrm>
          <a:off x="1115616" y="2204864"/>
          <a:ext cx="6840760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409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cs-CZ" dirty="0" smtClean="0">
                <a:solidFill>
                  <a:srgbClr val="C00000"/>
                </a:solidFill>
                <a:latin typeface="Verdana"/>
                <a:ea typeface="Calibri"/>
                <a:cs typeface="Times New Roman"/>
              </a:rPr>
              <a:t>Velkoplošná území</a:t>
            </a:r>
            <a:endParaRPr lang="cs-CZ" sz="2000" dirty="0">
              <a:ea typeface="Calibri"/>
              <a:cs typeface="Times New Roman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pPr indent="0">
              <a:lnSpc>
                <a:spcPct val="150000"/>
              </a:lnSpc>
              <a:spcAft>
                <a:spcPts val="1000"/>
              </a:spcAft>
              <a:buNone/>
            </a:pPr>
            <a:r>
              <a:rPr lang="cs-CZ" sz="2800" dirty="0">
                <a:solidFill>
                  <a:srgbClr val="C00000"/>
                </a:solidFill>
                <a:latin typeface="Verdana"/>
                <a:ea typeface="Calibri"/>
                <a:cs typeface="Times New Roman"/>
              </a:rPr>
              <a:t>Národní </a:t>
            </a:r>
            <a:r>
              <a:rPr lang="cs-CZ" sz="2800" dirty="0" smtClean="0">
                <a:solidFill>
                  <a:srgbClr val="C00000"/>
                </a:solidFill>
                <a:latin typeface="Verdana"/>
                <a:ea typeface="Calibri"/>
                <a:cs typeface="Times New Roman"/>
              </a:rPr>
              <a:t>parky (4)</a:t>
            </a:r>
            <a:endParaRPr lang="cs-CZ" sz="1600" dirty="0" smtClean="0">
              <a:ea typeface="Calibri"/>
              <a:cs typeface="Times New Roman"/>
            </a:endParaRPr>
          </a:p>
          <a:p>
            <a:pPr marL="808038" lvl="2" indent="-442913">
              <a:lnSpc>
                <a:spcPct val="150000"/>
              </a:lnSpc>
              <a:buFont typeface="Wingdings"/>
              <a:buChar char=""/>
            </a:pPr>
            <a:r>
              <a:rPr lang="cs-CZ" dirty="0" smtClean="0">
                <a:latin typeface="Verdana"/>
                <a:ea typeface="Calibri"/>
                <a:cs typeface="Times New Roman"/>
              </a:rPr>
              <a:t>Krkonošský </a:t>
            </a:r>
            <a:r>
              <a:rPr lang="cs-CZ" dirty="0">
                <a:latin typeface="Verdana"/>
                <a:ea typeface="Calibri"/>
                <a:cs typeface="Times New Roman"/>
              </a:rPr>
              <a:t>národní park (KRNAP) – nejstarší NP v ČR</a:t>
            </a:r>
            <a:endParaRPr lang="cs-CZ" sz="1400" dirty="0">
              <a:ea typeface="Calibri"/>
              <a:cs typeface="Times New Roman"/>
            </a:endParaRPr>
          </a:p>
          <a:p>
            <a:pPr marL="808038" lvl="2" indent="-442913">
              <a:lnSpc>
                <a:spcPct val="150000"/>
              </a:lnSpc>
              <a:buFont typeface="Wingdings"/>
              <a:buChar char=""/>
            </a:pPr>
            <a:r>
              <a:rPr lang="cs-CZ" dirty="0">
                <a:latin typeface="Verdana"/>
                <a:ea typeface="Calibri"/>
                <a:cs typeface="Times New Roman"/>
              </a:rPr>
              <a:t>NP Podyjí </a:t>
            </a:r>
            <a:endParaRPr lang="cs-CZ" sz="1400" dirty="0">
              <a:ea typeface="Calibri"/>
              <a:cs typeface="Times New Roman"/>
            </a:endParaRPr>
          </a:p>
          <a:p>
            <a:pPr marL="808038" lvl="2" indent="-442913">
              <a:lnSpc>
                <a:spcPct val="150000"/>
              </a:lnSpc>
              <a:buFont typeface="Wingdings"/>
              <a:buChar char=""/>
            </a:pPr>
            <a:r>
              <a:rPr lang="cs-CZ" dirty="0">
                <a:latin typeface="Verdana"/>
                <a:ea typeface="Calibri"/>
                <a:cs typeface="Times New Roman"/>
              </a:rPr>
              <a:t>NP Šumava </a:t>
            </a:r>
            <a:endParaRPr lang="cs-CZ" sz="1400" dirty="0">
              <a:ea typeface="Calibri"/>
              <a:cs typeface="Times New Roman"/>
            </a:endParaRPr>
          </a:p>
          <a:p>
            <a:pPr marL="808038" lvl="2" indent="-442913">
              <a:lnSpc>
                <a:spcPct val="150000"/>
              </a:lnSpc>
              <a:spcAft>
                <a:spcPts val="1000"/>
              </a:spcAft>
              <a:buFont typeface="Wingdings"/>
              <a:buChar char=""/>
            </a:pPr>
            <a:r>
              <a:rPr lang="cs-CZ" dirty="0">
                <a:latin typeface="Verdana"/>
                <a:ea typeface="Calibri"/>
                <a:cs typeface="Times New Roman"/>
              </a:rPr>
              <a:t>NP České Švýcarsko – navazuje na NP na území Německa, nejmladší</a:t>
            </a:r>
            <a:endParaRPr lang="cs-CZ" sz="1400" dirty="0"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1900" u="sng" dirty="0" smtClean="0">
                <a:solidFill>
                  <a:srgbClr val="0000FF"/>
                </a:solidFill>
                <a:latin typeface="Verdana"/>
                <a:ea typeface="Calibri"/>
                <a:cs typeface="Times New Roman"/>
                <a:hlinkClick r:id="rId2"/>
              </a:rPr>
              <a:t>http</a:t>
            </a:r>
            <a:r>
              <a:rPr lang="cs-CZ" sz="1900" u="sng" dirty="0">
                <a:solidFill>
                  <a:srgbClr val="0000FF"/>
                </a:solidFill>
                <a:latin typeface="Verdana"/>
                <a:ea typeface="Calibri"/>
                <a:cs typeface="Times New Roman"/>
                <a:hlinkClick r:id="rId2"/>
              </a:rPr>
              <a:t>://www.cittadella.cz/europarc/index.php?p=mapaCHKO&amp;site=default_cz</a:t>
            </a:r>
            <a:endParaRPr lang="cs-CZ" sz="19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52936"/>
            <a:ext cx="2467161" cy="1921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35888" y="4758080"/>
            <a:ext cx="8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985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Verdana"/>
                <a:ea typeface="Calibri"/>
                <a:cs typeface="Times New Roman"/>
              </a:rPr>
              <a:t>Chráněná </a:t>
            </a:r>
            <a:r>
              <a:rPr lang="cs-CZ" dirty="0">
                <a:solidFill>
                  <a:srgbClr val="C00000"/>
                </a:solidFill>
                <a:latin typeface="Verdana"/>
                <a:ea typeface="Calibri"/>
                <a:cs typeface="Times New Roman"/>
              </a:rPr>
              <a:t>krajinná oblast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692" y="1628800"/>
            <a:ext cx="8229600" cy="4925144"/>
          </a:xfrm>
        </p:spPr>
        <p:txBody>
          <a:bodyPr>
            <a:normAutofit fontScale="55000" lnSpcReduction="20000"/>
          </a:bodyPr>
          <a:lstStyle/>
          <a:p>
            <a:r>
              <a:rPr lang="cs-CZ" sz="5100" dirty="0" smtClean="0"/>
              <a:t>25 CHKO</a:t>
            </a:r>
          </a:p>
          <a:p>
            <a:r>
              <a:rPr lang="cs-CZ" sz="4500" dirty="0" smtClean="0"/>
              <a:t>CHKO </a:t>
            </a:r>
            <a:r>
              <a:rPr lang="cs-CZ" sz="4500" dirty="0"/>
              <a:t>Beskydy, Bílé Karpaty, Blaník, </a:t>
            </a:r>
            <a:endParaRPr lang="cs-CZ" sz="4500" dirty="0" smtClean="0"/>
          </a:p>
          <a:p>
            <a:pPr marL="0" indent="0">
              <a:lnSpc>
                <a:spcPct val="160000"/>
              </a:lnSpc>
              <a:buNone/>
            </a:pPr>
            <a:r>
              <a:rPr lang="cs-CZ" sz="4500" dirty="0" smtClean="0"/>
              <a:t>Blanský </a:t>
            </a:r>
            <a:r>
              <a:rPr lang="cs-CZ" sz="4500" dirty="0"/>
              <a:t>les, Broumovsko, České </a:t>
            </a:r>
            <a:endParaRPr lang="cs-CZ" sz="4500" dirty="0" smtClean="0"/>
          </a:p>
          <a:p>
            <a:pPr marL="0" indent="0">
              <a:lnSpc>
                <a:spcPct val="160000"/>
              </a:lnSpc>
              <a:buNone/>
            </a:pPr>
            <a:r>
              <a:rPr lang="cs-CZ" sz="4500" dirty="0" smtClean="0"/>
              <a:t>středohoří</a:t>
            </a:r>
            <a:r>
              <a:rPr lang="cs-CZ" sz="4500" dirty="0"/>
              <a:t>, Český kras, Český les, </a:t>
            </a:r>
            <a:endParaRPr lang="cs-CZ" sz="4500" dirty="0" smtClean="0"/>
          </a:p>
          <a:p>
            <a:pPr marL="0" indent="0">
              <a:lnSpc>
                <a:spcPct val="160000"/>
              </a:lnSpc>
              <a:buNone/>
            </a:pPr>
            <a:r>
              <a:rPr lang="cs-CZ" sz="4500" dirty="0" smtClean="0"/>
              <a:t>Český </a:t>
            </a:r>
            <a:r>
              <a:rPr lang="cs-CZ" sz="4500" dirty="0"/>
              <a:t>ráj, Jeseníky, Jizerské hory, Kokořínsko, Křivoklátsko, Labské pískovce, Litovelské Pomoraví, Lužické hory, Moravský kras, Orlické hory, Pálava, Poodří, Slavkovský les, Šumava, Třeboňsko, Žďárské vrchy, Železné </a:t>
            </a:r>
            <a:r>
              <a:rPr lang="cs-CZ" sz="4500" dirty="0" smtClean="0"/>
              <a:t>hory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5105400">
              <a:buNone/>
            </a:pPr>
            <a:r>
              <a:rPr lang="cs-CZ" sz="2900" u="sng" dirty="0" smtClean="0">
                <a:hlinkClick r:id="rId2"/>
              </a:rPr>
              <a:t>http</a:t>
            </a:r>
            <a:r>
              <a:rPr lang="cs-CZ" sz="2900" u="sng" dirty="0">
                <a:hlinkClick r:id="rId2"/>
              </a:rPr>
              <a:t>://old.ochranaprirody.cz/</a:t>
            </a:r>
            <a:endParaRPr lang="cs-CZ" sz="29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32776"/>
            <a:ext cx="1800200" cy="2400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17300" y="3705763"/>
            <a:ext cx="8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417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7972535" cy="5156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Rozložení NP a CHKO v ČR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406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Verdana"/>
                <a:ea typeface="Calibri"/>
                <a:cs typeface="Times New Roman"/>
              </a:rPr>
              <a:t>Maloplošná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600" dirty="0" smtClean="0">
                <a:ea typeface="Calibri"/>
                <a:cs typeface="Times New Roman"/>
              </a:rPr>
              <a:t>obvykle </a:t>
            </a:r>
            <a:r>
              <a:rPr lang="cs-CZ" sz="3600" dirty="0">
                <a:ea typeface="Calibri"/>
                <a:cs typeface="Times New Roman"/>
              </a:rPr>
              <a:t>přísnější stupeň a režim </a:t>
            </a:r>
            <a:r>
              <a:rPr lang="cs-CZ" sz="3600" dirty="0" smtClean="0">
                <a:ea typeface="Calibri"/>
                <a:cs typeface="Times New Roman"/>
              </a:rPr>
              <a:t>ochrany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600" dirty="0" smtClean="0">
                <a:ea typeface="Calibri"/>
                <a:cs typeface="Times New Roman"/>
              </a:rPr>
              <a:t>v roce 2012 evidováno ČR 2325 území</a:t>
            </a:r>
            <a:endParaRPr lang="cs-CZ" sz="18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Symbol"/>
              <a:buChar char=""/>
            </a:pPr>
            <a:r>
              <a:rPr lang="cs-CZ" sz="4800" dirty="0">
                <a:solidFill>
                  <a:srgbClr val="C00000"/>
                </a:solidFill>
                <a:ea typeface="Calibri"/>
                <a:cs typeface="Times New Roman"/>
              </a:rPr>
              <a:t>přírodní rezervace </a:t>
            </a:r>
            <a:r>
              <a:rPr lang="cs-CZ" sz="4800" dirty="0">
                <a:ea typeface="Calibri"/>
                <a:cs typeface="Times New Roman"/>
              </a:rPr>
              <a:t>(NPR, PR) </a:t>
            </a:r>
            <a:endParaRPr lang="cs-CZ" sz="4800" dirty="0" smtClean="0">
              <a:ea typeface="Calibri"/>
              <a:cs typeface="Times New Roman"/>
            </a:endParaRPr>
          </a:p>
          <a:p>
            <a:pPr marL="533400" lvl="1" indent="-258763">
              <a:lnSpc>
                <a:spcPct val="115000"/>
              </a:lnSpc>
              <a:buFont typeface="Symbol"/>
              <a:buChar char=""/>
            </a:pPr>
            <a:r>
              <a:rPr lang="cs-CZ" sz="2400" dirty="0">
                <a:ea typeface="Calibri"/>
                <a:cs typeface="Times New Roman"/>
              </a:rPr>
              <a:t>NPR </a:t>
            </a:r>
            <a:r>
              <a:rPr lang="cs-CZ" sz="2400" dirty="0" smtClean="0">
                <a:ea typeface="Calibri"/>
                <a:cs typeface="Times New Roman"/>
              </a:rPr>
              <a:t>- menší území národního významu </a:t>
            </a:r>
          </a:p>
          <a:p>
            <a:pPr marL="533400" lvl="1" indent="-258763">
              <a:lnSpc>
                <a:spcPct val="115000"/>
              </a:lnSpc>
              <a:buFont typeface="Symbol"/>
              <a:buChar char=""/>
            </a:pPr>
            <a:r>
              <a:rPr lang="cs-CZ" sz="2400" dirty="0" smtClean="0">
                <a:ea typeface="Calibri"/>
                <a:cs typeface="Times New Roman"/>
              </a:rPr>
              <a:t>PR – menší území regionálního významu</a:t>
            </a:r>
          </a:p>
          <a:p>
            <a:pPr marL="533400" lvl="1" indent="-258763">
              <a:lnSpc>
                <a:spcPct val="115000"/>
              </a:lnSpc>
              <a:buFont typeface="Symbol"/>
              <a:buChar char=""/>
            </a:pPr>
            <a:r>
              <a:rPr lang="cs-CZ" sz="2400" dirty="0" smtClean="0">
                <a:ea typeface="Calibri"/>
                <a:cs typeface="Times New Roman"/>
              </a:rPr>
              <a:t>Nejstarší přírodní rezervace v ČR je Žofínský prales </a:t>
            </a:r>
            <a:endParaRPr lang="cs-CZ" sz="2400" dirty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endParaRPr lang="cs-CZ" sz="3400" dirty="0" smtClean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endParaRPr lang="cs-CZ" sz="2100" dirty="0"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1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240832"/>
            <a:ext cx="1475656" cy="1965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1756" y="6243389"/>
            <a:ext cx="872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700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Verdana"/>
                <a:ea typeface="Calibri"/>
                <a:cs typeface="Times New Roman"/>
              </a:rPr>
              <a:t>Maloplošná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365125" lvl="1" indent="-365125">
              <a:lnSpc>
                <a:spcPct val="115000"/>
              </a:lnSpc>
              <a:buFont typeface="Symbol"/>
              <a:buChar char=""/>
            </a:pPr>
            <a:r>
              <a:rPr lang="cs-CZ" sz="4800" dirty="0" smtClean="0">
                <a:solidFill>
                  <a:srgbClr val="C00000"/>
                </a:solidFill>
                <a:ea typeface="Calibri"/>
                <a:cs typeface="Times New Roman"/>
              </a:rPr>
              <a:t>přírodní památky </a:t>
            </a:r>
            <a:r>
              <a:rPr lang="cs-CZ" sz="4800" dirty="0" smtClean="0">
                <a:ea typeface="Calibri"/>
                <a:cs typeface="Times New Roman"/>
              </a:rPr>
              <a:t>(</a:t>
            </a:r>
            <a:r>
              <a:rPr lang="cs-CZ" sz="4400" dirty="0" smtClean="0">
                <a:ea typeface="Calibri"/>
                <a:cs typeface="Times New Roman"/>
              </a:rPr>
              <a:t>NPP, PP</a:t>
            </a:r>
            <a:r>
              <a:rPr lang="cs-CZ" sz="4800" dirty="0" smtClean="0">
                <a:ea typeface="Calibri"/>
                <a:cs typeface="Times New Roman"/>
              </a:rPr>
              <a:t>)</a:t>
            </a:r>
          </a:p>
          <a:p>
            <a:pPr marL="365125" lvl="1" indent="-365125">
              <a:lnSpc>
                <a:spcPct val="115000"/>
              </a:lnSpc>
              <a:buFont typeface="Symbol"/>
              <a:buChar char=""/>
            </a:pPr>
            <a:endParaRPr lang="cs-CZ" sz="1400" dirty="0" smtClean="0">
              <a:ea typeface="Calibri"/>
              <a:cs typeface="Times New Roman"/>
            </a:endParaRPr>
          </a:p>
          <a:p>
            <a:pPr marL="625475" indent="-260350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ea typeface="Calibri"/>
                <a:cs typeface="Times New Roman"/>
              </a:rPr>
              <a:t>ochrana přírodních </a:t>
            </a:r>
            <a:r>
              <a:rPr lang="cs-CZ" dirty="0">
                <a:ea typeface="Calibri"/>
                <a:cs typeface="Times New Roman"/>
              </a:rPr>
              <a:t>objektů místní až národní </a:t>
            </a:r>
            <a:r>
              <a:rPr lang="cs-CZ" dirty="0" smtClean="0">
                <a:ea typeface="Calibri"/>
                <a:cs typeface="Times New Roman"/>
              </a:rPr>
              <a:t>hodnoty; </a:t>
            </a:r>
          </a:p>
          <a:p>
            <a:pPr marL="625475" indent="-260350"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ea typeface="Calibri"/>
                <a:cs typeface="Times New Roman"/>
              </a:rPr>
              <a:t>chráněný </a:t>
            </a:r>
            <a:r>
              <a:rPr lang="cs-CZ" dirty="0">
                <a:ea typeface="Calibri"/>
                <a:cs typeface="Times New Roman"/>
              </a:rPr>
              <a:t>strom, skála, </a:t>
            </a:r>
            <a:r>
              <a:rPr lang="cs-CZ" dirty="0" smtClean="0">
                <a:ea typeface="Calibri"/>
                <a:cs typeface="Times New Roman"/>
              </a:rPr>
              <a:t>vodopád, rašeliniště;</a:t>
            </a:r>
          </a:p>
          <a:p>
            <a:pPr marL="625475" lvl="0" indent="-260350">
              <a:lnSpc>
                <a:spcPct val="115000"/>
              </a:lnSpc>
            </a:pPr>
            <a:r>
              <a:rPr lang="cs-CZ" dirty="0" smtClean="0"/>
              <a:t>v roce 2012  bylo evidováno 1296  PP a </a:t>
            </a:r>
            <a:r>
              <a:rPr lang="cs-CZ" dirty="0" smtClean="0">
                <a:solidFill>
                  <a:prstClr val="black"/>
                </a:solidFill>
              </a:rPr>
              <a:t>113</a:t>
            </a:r>
            <a:r>
              <a:rPr lang="cs-CZ" dirty="0" smtClean="0"/>
              <a:t> </a:t>
            </a:r>
            <a:r>
              <a:rPr lang="cs-CZ" dirty="0" smtClean="0">
                <a:solidFill>
                  <a:prstClr val="black"/>
                </a:solidFill>
              </a:rPr>
              <a:t>NPP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289" y="332656"/>
            <a:ext cx="1566174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41863" y="2393608"/>
            <a:ext cx="8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275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Další území se zvýšenou ochranou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115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  <a:ea typeface="Calibri"/>
                <a:cs typeface="Calibri"/>
              </a:rPr>
              <a:t> Mezinárodní </a:t>
            </a:r>
            <a:r>
              <a:rPr lang="cs-CZ" dirty="0">
                <a:solidFill>
                  <a:prstClr val="black"/>
                </a:solidFill>
                <a:ea typeface="Calibri"/>
                <a:cs typeface="Calibri"/>
              </a:rPr>
              <a:t>biosférické rezervace (UNESCO) – Lednicko-valtický areál, Dolní tok Moravy</a:t>
            </a:r>
          </a:p>
          <a:p>
            <a:pPr lvl="0">
              <a:lnSpc>
                <a:spcPct val="115000"/>
              </a:lnSpc>
              <a:buFont typeface="Wingdings" pitchFamily="2" charset="2"/>
              <a:buChar char="Ø"/>
            </a:pPr>
            <a:endParaRPr lang="cs-CZ" sz="1600" dirty="0">
              <a:solidFill>
                <a:prstClr val="black"/>
              </a:solidFill>
              <a:ea typeface="Calibri"/>
              <a:cs typeface="Calibri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  <a:ea typeface="Calibri"/>
                <a:cs typeface="Calibri"/>
              </a:rPr>
              <a:t> Natura </a:t>
            </a:r>
            <a:r>
              <a:rPr lang="cs-CZ" dirty="0">
                <a:solidFill>
                  <a:prstClr val="black"/>
                </a:solidFill>
                <a:ea typeface="Calibri"/>
                <a:cs typeface="Calibri"/>
              </a:rPr>
              <a:t>2000 </a:t>
            </a:r>
            <a:r>
              <a:rPr lang="cs-CZ" dirty="0" smtClean="0">
                <a:solidFill>
                  <a:prstClr val="black"/>
                </a:solidFill>
                <a:ea typeface="Calibri"/>
                <a:cs typeface="Calibri"/>
              </a:rPr>
              <a:t>–, </a:t>
            </a:r>
            <a:r>
              <a:rPr lang="cs-CZ" dirty="0">
                <a:solidFill>
                  <a:prstClr val="black"/>
                </a:solidFill>
                <a:ea typeface="Calibri"/>
                <a:cs typeface="Calibri"/>
              </a:rPr>
              <a:t>evropsky významné lokality (vyhlašuje </a:t>
            </a:r>
            <a:r>
              <a:rPr lang="cs-CZ" dirty="0" smtClean="0">
                <a:solidFill>
                  <a:prstClr val="black"/>
                </a:solidFill>
                <a:ea typeface="Calibri"/>
                <a:cs typeface="Calibri"/>
              </a:rPr>
              <a:t>EU, </a:t>
            </a:r>
            <a:r>
              <a:rPr lang="cs-CZ" sz="3000" dirty="0" smtClean="0">
                <a:solidFill>
                  <a:prstClr val="black"/>
                </a:solidFill>
                <a:ea typeface="Calibri"/>
                <a:cs typeface="Calibri"/>
              </a:rPr>
              <a:t>1087 oblastí</a:t>
            </a:r>
            <a:r>
              <a:rPr lang="cs-CZ" dirty="0" smtClean="0">
                <a:solidFill>
                  <a:prstClr val="black"/>
                </a:solidFill>
                <a:ea typeface="Calibri"/>
                <a:cs typeface="Calibri"/>
              </a:rPr>
              <a:t>)</a:t>
            </a:r>
            <a:endParaRPr lang="cs-CZ" u="sng" dirty="0" smtClean="0">
              <a:solidFill>
                <a:srgbClr val="0000FF"/>
              </a:solidFill>
              <a:ea typeface="Calibri"/>
              <a:cs typeface="Times New Roman"/>
            </a:endParaRPr>
          </a:p>
          <a:p>
            <a:pPr marL="2863850" lvl="8" indent="-974725">
              <a:lnSpc>
                <a:spcPct val="115000"/>
              </a:lnSpc>
              <a:spcAft>
                <a:spcPts val="1000"/>
              </a:spcAft>
              <a:buNone/>
              <a:tabLst>
                <a:tab pos="3322638" algn="l"/>
              </a:tabLst>
            </a:pPr>
            <a:r>
              <a:rPr lang="cs-CZ" sz="1500" u="sng" dirty="0" smtClean="0">
                <a:solidFill>
                  <a:srgbClr val="0000FF"/>
                </a:solidFill>
                <a:ea typeface="Calibri"/>
                <a:cs typeface="Times New Roman"/>
              </a:rPr>
              <a:t>http</a:t>
            </a:r>
            <a:r>
              <a:rPr lang="cs-CZ" sz="1500" u="sng" dirty="0">
                <a:solidFill>
                  <a:srgbClr val="0000FF"/>
                </a:solidFill>
                <a:ea typeface="Calibri"/>
                <a:cs typeface="Times New Roman"/>
              </a:rPr>
              <a:t>://</a:t>
            </a:r>
            <a:r>
              <a:rPr lang="cs-CZ" sz="1500" u="sng" dirty="0" smtClean="0">
                <a:solidFill>
                  <a:srgbClr val="0000FF"/>
                </a:solidFill>
                <a:ea typeface="Calibri"/>
                <a:cs typeface="Times New Roman"/>
              </a:rPr>
              <a:t>www.nature.cz/natura2000-design3/sub-text.php?id=2102&amp;akce</a:t>
            </a:r>
            <a:r>
              <a:rPr lang="cs-CZ" sz="1500" u="sng" dirty="0">
                <a:solidFill>
                  <a:srgbClr val="0000FF"/>
                </a:solidFill>
                <a:ea typeface="Calibri"/>
                <a:cs typeface="Times New Roman"/>
              </a:rPr>
              <a:t>=&amp;ssHledat=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  <a:ea typeface="Calibri"/>
                <a:cs typeface="Calibri"/>
              </a:rPr>
              <a:t> Ptačí oblasti  -  41</a:t>
            </a:r>
          </a:p>
          <a:p>
            <a:pPr lvl="0">
              <a:lnSpc>
                <a:spcPct val="115000"/>
              </a:lnSpc>
              <a:spcAft>
                <a:spcPts val="10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  <a:ea typeface="Calibri"/>
                <a:cs typeface="Calibri"/>
              </a:rPr>
              <a:t> Památné stromy</a:t>
            </a:r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272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lvl="1" indent="-868363">
              <a:lnSpc>
                <a:spcPct val="115000"/>
              </a:lnSpc>
              <a:buFont typeface="+mj-lt"/>
              <a:buAutoNum type="arabicParenR"/>
            </a:pPr>
            <a:r>
              <a:rPr lang="cs-CZ" dirty="0" smtClean="0">
                <a:latin typeface="Verdana"/>
                <a:ea typeface="Calibri"/>
                <a:cs typeface="Times New Roman"/>
              </a:rPr>
              <a:t> </a:t>
            </a:r>
            <a:r>
              <a:rPr lang="cs-CZ" sz="2400" dirty="0" smtClean="0">
                <a:latin typeface="Verdana"/>
                <a:ea typeface="Calibri"/>
                <a:cs typeface="Times New Roman"/>
              </a:rPr>
              <a:t>Ukaž </a:t>
            </a:r>
            <a:r>
              <a:rPr lang="cs-CZ" sz="2400" dirty="0">
                <a:latin typeface="Verdana"/>
                <a:ea typeface="Calibri"/>
                <a:cs typeface="Times New Roman"/>
              </a:rPr>
              <a:t>na mapě nejpřísněji chráněná území v ČR. (4 NP)</a:t>
            </a:r>
            <a:endParaRPr lang="cs-CZ" sz="1400" dirty="0">
              <a:ea typeface="Calibri"/>
              <a:cs typeface="Times New Roman"/>
            </a:endParaRPr>
          </a:p>
          <a:p>
            <a:pPr marL="1143000" lvl="1" indent="-868363">
              <a:lnSpc>
                <a:spcPct val="115000"/>
              </a:lnSpc>
              <a:buFont typeface="+mj-lt"/>
              <a:buAutoNum type="arabicParenR"/>
            </a:pPr>
            <a:r>
              <a:rPr lang="cs-CZ" sz="2400" dirty="0" smtClean="0">
                <a:latin typeface="Verdana"/>
                <a:ea typeface="Calibri"/>
                <a:cs typeface="Times New Roman"/>
              </a:rPr>
              <a:t> Co </a:t>
            </a:r>
            <a:r>
              <a:rPr lang="cs-CZ" sz="2400" dirty="0">
                <a:latin typeface="Verdana"/>
                <a:ea typeface="Calibri"/>
                <a:cs typeface="Times New Roman"/>
              </a:rPr>
              <a:t>je to CHKO?</a:t>
            </a:r>
            <a:endParaRPr lang="cs-CZ" sz="1400" dirty="0">
              <a:ea typeface="Calibri"/>
              <a:cs typeface="Times New Roman"/>
            </a:endParaRPr>
          </a:p>
          <a:p>
            <a:pPr marL="1143000" lvl="1" indent="-868363">
              <a:lnSpc>
                <a:spcPct val="115000"/>
              </a:lnSpc>
              <a:buFont typeface="+mj-lt"/>
              <a:buAutoNum type="arabicParenR"/>
            </a:pPr>
            <a:r>
              <a:rPr lang="cs-CZ" sz="2400" dirty="0" smtClean="0">
                <a:latin typeface="Verdana"/>
                <a:ea typeface="Calibri"/>
                <a:cs typeface="Times New Roman"/>
              </a:rPr>
              <a:t> Vyber </a:t>
            </a:r>
            <a:r>
              <a:rPr lang="cs-CZ" sz="2400" dirty="0">
                <a:latin typeface="Verdana"/>
                <a:ea typeface="Calibri"/>
                <a:cs typeface="Times New Roman"/>
              </a:rPr>
              <a:t>správnou odpověď</a:t>
            </a:r>
            <a:r>
              <a:rPr lang="cs-CZ" dirty="0">
                <a:latin typeface="Verdana"/>
                <a:ea typeface="Calibri"/>
                <a:cs typeface="Times New Roman"/>
              </a:rPr>
              <a:t>:</a:t>
            </a:r>
            <a:endParaRPr lang="cs-CZ" sz="1600" dirty="0">
              <a:ea typeface="Calibri"/>
              <a:cs typeface="Times New Roman"/>
            </a:endParaRPr>
          </a:p>
          <a:p>
            <a:pPr lvl="2" indent="-152400">
              <a:lnSpc>
                <a:spcPct val="115000"/>
              </a:lnSpc>
              <a:buFont typeface="+mj-lt"/>
              <a:buAutoNum type="alphaLcParenR"/>
            </a:pPr>
            <a:r>
              <a:rPr lang="cs-CZ" dirty="0" smtClean="0">
                <a:latin typeface="Verdana"/>
                <a:ea typeface="Calibri"/>
                <a:cs typeface="Times New Roman"/>
              </a:rPr>
              <a:t> NPR </a:t>
            </a:r>
            <a:r>
              <a:rPr lang="cs-CZ" dirty="0">
                <a:latin typeface="Verdana"/>
                <a:ea typeface="Calibri"/>
                <a:cs typeface="Times New Roman"/>
              </a:rPr>
              <a:t>je velkoplošné území</a:t>
            </a:r>
            <a:endParaRPr lang="cs-CZ" sz="1400" dirty="0">
              <a:ea typeface="Calibri"/>
              <a:cs typeface="Times New Roman"/>
            </a:endParaRPr>
          </a:p>
          <a:p>
            <a:pPr lvl="2" indent="-152400">
              <a:lnSpc>
                <a:spcPct val="115000"/>
              </a:lnSpc>
              <a:buFont typeface="+mj-lt"/>
              <a:buAutoNum type="alphaLcParenR"/>
            </a:pPr>
            <a:r>
              <a:rPr lang="cs-CZ" dirty="0">
                <a:latin typeface="Verdana"/>
                <a:ea typeface="Calibri"/>
                <a:cs typeface="Times New Roman"/>
              </a:rPr>
              <a:t>NPR je vlastně jediný přírodní útvar, skála, kopec, vodopád</a:t>
            </a:r>
            <a:endParaRPr lang="cs-CZ" sz="1400" dirty="0">
              <a:ea typeface="Calibri"/>
              <a:cs typeface="Times New Roman"/>
            </a:endParaRPr>
          </a:p>
          <a:p>
            <a:pPr lvl="2" indent="-152400">
              <a:lnSpc>
                <a:spcPct val="115000"/>
              </a:lnSpc>
              <a:spcAft>
                <a:spcPts val="1000"/>
              </a:spcAft>
              <a:buFont typeface="+mj-lt"/>
              <a:buAutoNum type="alphaLcParenR"/>
            </a:pPr>
            <a:r>
              <a:rPr lang="cs-CZ" dirty="0" smtClean="0">
                <a:latin typeface="Verdana"/>
                <a:ea typeface="Calibri"/>
                <a:cs typeface="Times New Roman"/>
              </a:rPr>
              <a:t> NPR </a:t>
            </a:r>
            <a:r>
              <a:rPr lang="cs-CZ" dirty="0">
                <a:latin typeface="Verdana"/>
                <a:ea typeface="Calibri"/>
                <a:cs typeface="Times New Roman"/>
              </a:rPr>
              <a:t>je maloplošné území, národního významu</a:t>
            </a:r>
            <a:endParaRPr lang="cs-CZ" sz="1400" dirty="0"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427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fontScale="85000" lnSpcReduction="20000"/>
          </a:bodyPr>
          <a:lstStyle/>
          <a:p>
            <a:pPr marL="533400" indent="-533400">
              <a:buNone/>
            </a:pPr>
            <a:r>
              <a:rPr lang="cs-CZ" dirty="0"/>
              <a:t>4)	Nejstarším NP v ČR je:</a:t>
            </a:r>
          </a:p>
          <a:p>
            <a:pPr marL="0" indent="533400">
              <a:buNone/>
            </a:pPr>
            <a:r>
              <a:rPr lang="cs-CZ" dirty="0"/>
              <a:t>a)	NP Šumava</a:t>
            </a:r>
          </a:p>
          <a:p>
            <a:pPr marL="0" indent="533400">
              <a:buNone/>
            </a:pPr>
            <a:r>
              <a:rPr lang="cs-CZ" dirty="0"/>
              <a:t>b)	NP Podyjí</a:t>
            </a:r>
          </a:p>
          <a:p>
            <a:pPr marL="533400" indent="0">
              <a:buAutoNum type="alphaLcParenR" startAt="3"/>
            </a:pPr>
            <a:r>
              <a:rPr lang="cs-CZ" dirty="0" smtClean="0"/>
              <a:t> Krkonošský </a:t>
            </a:r>
            <a:r>
              <a:rPr lang="cs-CZ" dirty="0"/>
              <a:t>národní </a:t>
            </a:r>
            <a:r>
              <a:rPr lang="cs-CZ" dirty="0" smtClean="0"/>
              <a:t>park</a:t>
            </a:r>
          </a:p>
          <a:p>
            <a:pPr marL="514350" indent="-514350">
              <a:buAutoNum type="alphaLcParenR" startAt="3"/>
            </a:pPr>
            <a:endParaRPr lang="cs-CZ" dirty="0"/>
          </a:p>
          <a:p>
            <a:pPr marL="514350" indent="-514350">
              <a:buAutoNum type="arabicParenR" startAt="5"/>
            </a:pPr>
            <a:r>
              <a:rPr lang="cs-CZ" dirty="0" smtClean="0"/>
              <a:t>Kde </a:t>
            </a:r>
            <a:r>
              <a:rPr lang="cs-CZ" dirty="0"/>
              <a:t>se nachází CHKO Pálava, Poodří, Blanský les, Blaník, Český ráj, Litovelské Pomoraví, Slavkovský les a Železné hory</a:t>
            </a:r>
            <a:r>
              <a:rPr lang="cs-CZ" dirty="0" smtClean="0"/>
              <a:t>.</a:t>
            </a:r>
          </a:p>
          <a:p>
            <a:pPr marL="441325" indent="0">
              <a:buNone/>
            </a:pPr>
            <a:endParaRPr lang="cs-CZ" dirty="0"/>
          </a:p>
          <a:p>
            <a:pPr marL="533400" indent="-533400">
              <a:buNone/>
            </a:pPr>
            <a:r>
              <a:rPr lang="cs-CZ" dirty="0"/>
              <a:t>6)	Byla NATURA 2000 vyhlášena se vstupem ČR do EU?</a:t>
            </a:r>
          </a:p>
          <a:p>
            <a:pPr marL="533400" indent="0">
              <a:buNone/>
            </a:pPr>
            <a:r>
              <a:rPr lang="cs-CZ" dirty="0" smtClean="0"/>
              <a:t>a</a:t>
            </a:r>
            <a:r>
              <a:rPr lang="cs-CZ" dirty="0"/>
              <a:t>) ano</a:t>
            </a:r>
          </a:p>
          <a:p>
            <a:pPr marL="533400" indent="0">
              <a:buNone/>
            </a:pPr>
            <a:r>
              <a:rPr lang="cs-CZ" dirty="0" smtClean="0"/>
              <a:t>b</a:t>
            </a:r>
            <a:r>
              <a:rPr lang="cs-CZ" dirty="0"/>
              <a:t>) ne</a:t>
            </a:r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50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Opakovací otázky - řešení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lvl="1" indent="-868363">
              <a:lnSpc>
                <a:spcPct val="115000"/>
              </a:lnSpc>
              <a:buFont typeface="+mj-lt"/>
              <a:buAutoNum type="arabicParenR"/>
            </a:pPr>
            <a:r>
              <a:rPr lang="cs-CZ" dirty="0" smtClean="0">
                <a:latin typeface="Verdana"/>
                <a:ea typeface="Calibri"/>
                <a:cs typeface="Times New Roman"/>
              </a:rPr>
              <a:t> </a:t>
            </a:r>
            <a:r>
              <a:rPr lang="cs-CZ" sz="2400" dirty="0" smtClean="0">
                <a:latin typeface="Verdana"/>
                <a:ea typeface="Calibri"/>
                <a:cs typeface="Times New Roman"/>
              </a:rPr>
              <a:t>Ukaž </a:t>
            </a:r>
            <a:r>
              <a:rPr lang="cs-CZ" sz="2400" dirty="0">
                <a:latin typeface="Verdana"/>
                <a:ea typeface="Calibri"/>
                <a:cs typeface="Times New Roman"/>
              </a:rPr>
              <a:t>na mapě nejpřísněji chráněná území v ČR. (4 NP)</a:t>
            </a:r>
            <a:endParaRPr lang="cs-CZ" sz="1400" dirty="0">
              <a:ea typeface="Calibri"/>
              <a:cs typeface="Times New Roman"/>
            </a:endParaRPr>
          </a:p>
          <a:p>
            <a:pPr marL="1143000" lvl="1" indent="-868363">
              <a:lnSpc>
                <a:spcPct val="115000"/>
              </a:lnSpc>
              <a:buFont typeface="+mj-lt"/>
              <a:buAutoNum type="arabicParenR"/>
            </a:pPr>
            <a:r>
              <a:rPr lang="cs-CZ" sz="2400" dirty="0" smtClean="0">
                <a:latin typeface="Verdana"/>
                <a:ea typeface="Calibri"/>
                <a:cs typeface="Times New Roman"/>
              </a:rPr>
              <a:t> Co </a:t>
            </a:r>
            <a:r>
              <a:rPr lang="cs-CZ" sz="2400" dirty="0">
                <a:latin typeface="Verdana"/>
                <a:ea typeface="Calibri"/>
                <a:cs typeface="Times New Roman"/>
              </a:rPr>
              <a:t>je to CHKO</a:t>
            </a:r>
            <a:r>
              <a:rPr lang="cs-CZ" sz="2400" dirty="0" smtClean="0">
                <a:latin typeface="Verdana"/>
                <a:ea typeface="Calibri"/>
                <a:cs typeface="Times New Roman"/>
              </a:rPr>
              <a:t>? </a:t>
            </a:r>
            <a:r>
              <a:rPr lang="cs-CZ" sz="2000" dirty="0">
                <a:solidFill>
                  <a:srgbClr val="00B0F0"/>
                </a:solidFill>
                <a:latin typeface="Verdana"/>
                <a:ea typeface="Calibri"/>
                <a:cs typeface="Times New Roman"/>
              </a:rPr>
              <a:t>(Chráněná krajinná oblast)</a:t>
            </a:r>
            <a:endParaRPr lang="cs-CZ" sz="2000" dirty="0">
              <a:solidFill>
                <a:srgbClr val="00B0F0"/>
              </a:solidFill>
              <a:ea typeface="Calibri"/>
              <a:cs typeface="Times New Roman"/>
            </a:endParaRPr>
          </a:p>
          <a:p>
            <a:pPr marL="1143000" lvl="1" indent="-868363">
              <a:lnSpc>
                <a:spcPct val="115000"/>
              </a:lnSpc>
              <a:buFont typeface="+mj-lt"/>
              <a:buAutoNum type="arabicParenR"/>
            </a:pPr>
            <a:r>
              <a:rPr lang="cs-CZ" sz="2400" dirty="0" smtClean="0">
                <a:latin typeface="Verdana"/>
                <a:ea typeface="Calibri"/>
                <a:cs typeface="Times New Roman"/>
              </a:rPr>
              <a:t> Vyber </a:t>
            </a:r>
            <a:r>
              <a:rPr lang="cs-CZ" sz="2400" dirty="0">
                <a:latin typeface="Verdana"/>
                <a:ea typeface="Calibri"/>
                <a:cs typeface="Times New Roman"/>
              </a:rPr>
              <a:t>správnou odpověď</a:t>
            </a:r>
            <a:r>
              <a:rPr lang="cs-CZ" dirty="0">
                <a:latin typeface="Verdana"/>
                <a:ea typeface="Calibri"/>
                <a:cs typeface="Times New Roman"/>
              </a:rPr>
              <a:t>:</a:t>
            </a:r>
            <a:endParaRPr lang="cs-CZ" sz="1600" dirty="0">
              <a:ea typeface="Calibri"/>
              <a:cs typeface="Times New Roman"/>
            </a:endParaRPr>
          </a:p>
          <a:p>
            <a:pPr lvl="2" indent="-152400">
              <a:lnSpc>
                <a:spcPct val="115000"/>
              </a:lnSpc>
              <a:buFont typeface="+mj-lt"/>
              <a:buAutoNum type="alphaLcParenR"/>
            </a:pPr>
            <a:r>
              <a:rPr lang="cs-CZ" dirty="0" smtClean="0">
                <a:latin typeface="Verdana"/>
                <a:ea typeface="Calibri"/>
                <a:cs typeface="Times New Roman"/>
              </a:rPr>
              <a:t> NPR </a:t>
            </a:r>
            <a:r>
              <a:rPr lang="cs-CZ" dirty="0">
                <a:latin typeface="Verdana"/>
                <a:ea typeface="Calibri"/>
                <a:cs typeface="Times New Roman"/>
              </a:rPr>
              <a:t>je velkoplošné území</a:t>
            </a:r>
            <a:endParaRPr lang="cs-CZ" sz="1400" dirty="0">
              <a:ea typeface="Calibri"/>
              <a:cs typeface="Times New Roman"/>
            </a:endParaRPr>
          </a:p>
          <a:p>
            <a:pPr lvl="2" indent="-152400">
              <a:lnSpc>
                <a:spcPct val="115000"/>
              </a:lnSpc>
              <a:buFont typeface="+mj-lt"/>
              <a:buAutoNum type="alphaLcParenR"/>
            </a:pPr>
            <a:r>
              <a:rPr lang="cs-CZ" dirty="0">
                <a:latin typeface="Verdana"/>
                <a:ea typeface="Calibri"/>
                <a:cs typeface="Times New Roman"/>
              </a:rPr>
              <a:t>NPR je vlastně jediný přírodní útvar, skála, kopec, vodopád</a:t>
            </a:r>
            <a:endParaRPr lang="cs-CZ" sz="1400" dirty="0">
              <a:ea typeface="Calibri"/>
              <a:cs typeface="Times New Roman"/>
            </a:endParaRPr>
          </a:p>
          <a:p>
            <a:pPr lvl="2" indent="-152400">
              <a:lnSpc>
                <a:spcPct val="115000"/>
              </a:lnSpc>
              <a:spcAft>
                <a:spcPts val="1000"/>
              </a:spcAft>
              <a:buFont typeface="+mj-lt"/>
              <a:buAutoNum type="alphaLcParenR"/>
            </a:pPr>
            <a:r>
              <a:rPr lang="cs-CZ" dirty="0" smtClean="0">
                <a:solidFill>
                  <a:srgbClr val="00B0F0"/>
                </a:solidFill>
                <a:latin typeface="Verdana"/>
                <a:ea typeface="Calibri"/>
                <a:cs typeface="Times New Roman"/>
              </a:rPr>
              <a:t> NPR </a:t>
            </a:r>
            <a:r>
              <a:rPr lang="cs-CZ" dirty="0">
                <a:solidFill>
                  <a:srgbClr val="00B0F0"/>
                </a:solidFill>
                <a:latin typeface="Verdana"/>
                <a:ea typeface="Calibri"/>
                <a:cs typeface="Times New Roman"/>
              </a:rPr>
              <a:t>je maloplošné území, národního významu</a:t>
            </a:r>
            <a:endParaRPr lang="cs-CZ" sz="1400" dirty="0">
              <a:solidFill>
                <a:srgbClr val="00B0F0"/>
              </a:solidFill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81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fontScale="85000" lnSpcReduction="20000"/>
          </a:bodyPr>
          <a:lstStyle/>
          <a:p>
            <a:pPr marL="533400" indent="-533400">
              <a:buNone/>
            </a:pPr>
            <a:r>
              <a:rPr lang="cs-CZ" dirty="0"/>
              <a:t>4)	Nejstarším NP v ČR je:</a:t>
            </a:r>
          </a:p>
          <a:p>
            <a:pPr marL="0" indent="533400">
              <a:buNone/>
            </a:pPr>
            <a:r>
              <a:rPr lang="cs-CZ" dirty="0"/>
              <a:t>a)	NP Šumava</a:t>
            </a:r>
          </a:p>
          <a:p>
            <a:pPr marL="0" indent="533400">
              <a:buNone/>
            </a:pPr>
            <a:r>
              <a:rPr lang="cs-CZ" dirty="0"/>
              <a:t>b)	NP Podyjí</a:t>
            </a:r>
          </a:p>
          <a:p>
            <a:pPr marL="533400" indent="0">
              <a:buAutoNum type="alphaLcParenR" startAt="3"/>
            </a:pPr>
            <a:r>
              <a:rPr lang="cs-CZ" dirty="0" smtClean="0">
                <a:solidFill>
                  <a:srgbClr val="00B0F0"/>
                </a:solidFill>
              </a:rPr>
              <a:t> Krkonošský </a:t>
            </a:r>
            <a:r>
              <a:rPr lang="cs-CZ" dirty="0">
                <a:solidFill>
                  <a:srgbClr val="00B0F0"/>
                </a:solidFill>
              </a:rPr>
              <a:t>národní </a:t>
            </a:r>
            <a:r>
              <a:rPr lang="cs-CZ" dirty="0" smtClean="0">
                <a:solidFill>
                  <a:srgbClr val="00B0F0"/>
                </a:solidFill>
              </a:rPr>
              <a:t>park</a:t>
            </a:r>
          </a:p>
          <a:p>
            <a:pPr marL="514350" indent="-514350">
              <a:buAutoNum type="alphaLcParenR" startAt="3"/>
            </a:pPr>
            <a:endParaRPr lang="cs-CZ" dirty="0"/>
          </a:p>
          <a:p>
            <a:pPr marL="514350" indent="-514350">
              <a:buAutoNum type="arabicParenR" startAt="5"/>
            </a:pPr>
            <a:r>
              <a:rPr lang="cs-CZ" dirty="0" smtClean="0"/>
              <a:t>Kde </a:t>
            </a:r>
            <a:r>
              <a:rPr lang="cs-CZ" dirty="0"/>
              <a:t>se nachází CHKO Pálava, Poodří, Blanský les, Blaník, Český ráj, Litovelské Pomoraví, Slavkovský les a Železné hory</a:t>
            </a:r>
            <a:r>
              <a:rPr lang="cs-CZ" dirty="0" smtClean="0"/>
              <a:t>.</a:t>
            </a:r>
          </a:p>
          <a:p>
            <a:pPr marL="441325" indent="0">
              <a:buNone/>
            </a:pPr>
            <a:endParaRPr lang="cs-CZ" dirty="0"/>
          </a:p>
          <a:p>
            <a:pPr marL="533400" indent="-533400">
              <a:buNone/>
            </a:pPr>
            <a:r>
              <a:rPr lang="cs-CZ" dirty="0"/>
              <a:t>6)	Byla NATURA 2000 vyhlášena se vstupem ČR do EU?</a:t>
            </a:r>
          </a:p>
          <a:p>
            <a:pPr marL="53340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a</a:t>
            </a:r>
            <a:r>
              <a:rPr lang="cs-CZ" dirty="0">
                <a:solidFill>
                  <a:srgbClr val="00B0F0"/>
                </a:solidFill>
              </a:rPr>
              <a:t>) ano</a:t>
            </a:r>
          </a:p>
          <a:p>
            <a:pPr marL="533400" indent="0">
              <a:buNone/>
            </a:pPr>
            <a:r>
              <a:rPr lang="cs-CZ" dirty="0" smtClean="0"/>
              <a:t>b</a:t>
            </a:r>
            <a:r>
              <a:rPr lang="cs-CZ" dirty="0"/>
              <a:t>) ne</a:t>
            </a:r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443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 smtClean="0"/>
          </a:p>
          <a:p>
            <a:pPr marL="514350" indent="-514350">
              <a:buAutoNum type="arabicPeriod"/>
            </a:pPr>
            <a:r>
              <a:rPr lang="cs-CZ" sz="2000" i="1" dirty="0" smtClean="0"/>
              <a:t>Přehled </a:t>
            </a:r>
            <a:r>
              <a:rPr lang="cs-CZ" sz="2000" i="1" dirty="0"/>
              <a:t>za celou ČR</a:t>
            </a:r>
            <a:r>
              <a:rPr lang="cs-CZ" sz="2000" dirty="0"/>
              <a:t> [online]. Agentura ochrany přírody a krajiny ČR, [cit. </a:t>
            </a:r>
            <a:r>
              <a:rPr lang="cs-CZ" sz="2000" dirty="0" smtClean="0"/>
              <a:t>2012-12-27</a:t>
            </a:r>
            <a:r>
              <a:rPr lang="cs-CZ" sz="2000" dirty="0"/>
              <a:t>].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drusop.nature.cz/ost/chrobjekty/sumarizace/index.php?frame</a:t>
            </a:r>
            <a:endParaRPr lang="cs-CZ" sz="2000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67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7091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Dostupné </a:t>
            </a:r>
            <a:r>
              <a:rPr lang="cs-CZ" dirty="0"/>
              <a:t>pod licencí GNU Free </a:t>
            </a:r>
            <a:r>
              <a:rPr lang="cs-CZ" dirty="0" err="1"/>
              <a:t>Documentation</a:t>
            </a:r>
            <a:r>
              <a:rPr lang="cs-CZ" dirty="0"/>
              <a:t> </a:t>
            </a:r>
            <a:r>
              <a:rPr lang="cs-CZ" dirty="0" err="1"/>
              <a:t>License</a:t>
            </a:r>
            <a:r>
              <a:rPr lang="cs-CZ" dirty="0"/>
              <a:t> </a:t>
            </a:r>
            <a:r>
              <a:rPr lang="cs-CZ" dirty="0" smtClean="0"/>
              <a:t>na </a:t>
            </a:r>
            <a:r>
              <a:rPr lang="cs-CZ" dirty="0"/>
              <a:t>www: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 1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http://cs.wikipedia.org/wiki/Soubor:Cedule_NP_%C4%8Cesk%C3%A9_%C5%A0v%C3%BDcarsko.jpg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</a:t>
            </a:r>
            <a:r>
              <a:rPr lang="cs-CZ" dirty="0"/>
              <a:t>. 2</a:t>
            </a:r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://cs.wikipedia.org/wiki/Soubor:CHKO_%28Moravsk%C3%BD_kras%29.JPG</a:t>
            </a:r>
          </a:p>
          <a:p>
            <a:pPr marL="0" indent="0">
              <a:buNone/>
            </a:pPr>
            <a:r>
              <a:rPr lang="cs-CZ" dirty="0" smtClean="0"/>
              <a:t>Obr. 3</a:t>
            </a:r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cs.wikipedia.org/wiki/Soubor:CHKO%2BNP_Czech_map.png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Obr.4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cs.wikipedia.org/wiki/Soubor:Prirodni_rezervace.jpg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 5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cs.wikipedia.org/wiki/Soubor:Prirodni_pamatka.jpg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31.12.2012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2313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515</Words>
  <Application>Microsoft Office PowerPoint</Application>
  <PresentationFormat>Předvádění na obrazovce (4:3)</PresentationFormat>
  <Paragraphs>148</Paragraphs>
  <Slides>16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Motiv systému Office</vt:lpstr>
      <vt:lpstr>VY_32_INOVACE_25_Chráněná území v ČR</vt:lpstr>
      <vt:lpstr>Anotace</vt:lpstr>
      <vt:lpstr>Chráněná území v Česku</vt:lpstr>
      <vt:lpstr>Chráněná území v ČR</vt:lpstr>
      <vt:lpstr>Velkoplošná území</vt:lpstr>
      <vt:lpstr>Chráněná krajinná oblast</vt:lpstr>
      <vt:lpstr>Rozložení NP a CHKO v ČR</vt:lpstr>
      <vt:lpstr>Maloplošná území</vt:lpstr>
      <vt:lpstr>Maloplošná území</vt:lpstr>
      <vt:lpstr>Další území se zvýšenou ochranou</vt:lpstr>
      <vt:lpstr>Opakovací otázky</vt:lpstr>
      <vt:lpstr>Opakovací otázky</vt:lpstr>
      <vt:lpstr>Opakovací otázky - řešení</vt:lpstr>
      <vt:lpstr>Opakovací otázky</vt:lpstr>
      <vt:lpstr>Použité zdroje</vt:lpstr>
      <vt:lpstr>Zdroje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Vy_32_Inovace_A25_Chráněná území v ČR</dc:title>
  <dc:creator>Petr</dc:creator>
  <cp:lastModifiedBy>pcbazar</cp:lastModifiedBy>
  <cp:revision>16</cp:revision>
  <dcterms:created xsi:type="dcterms:W3CDTF">2012-12-31T09:26:50Z</dcterms:created>
  <dcterms:modified xsi:type="dcterms:W3CDTF">2013-02-25T21:02:02Z</dcterms:modified>
</cp:coreProperties>
</file>