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104AE4-F407-4FAA-B22F-BEDF6E03576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5763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601F8-AC35-464B-A585-BAF37D9B297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8736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EBB47-0974-4392-A0EB-FBF0CFE3E6A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623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03E8F-44C9-49C4-AC95-8C4EE4C3190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645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8209A2-00BD-4CC7-BE64-796561ACC82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3336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BFA9F-39A9-46A8-A191-276F39F6A6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8024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EECDBA-6068-43A3-9E00-DA9AE77A7D2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9583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B0E6C-8714-4870-BDA7-8CD0011815B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8355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2B9EBD-9DED-4564-8F6A-DB03058804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2592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F64B32-BF01-47F7-AF31-49D0EE93F3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3647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11DAD-4D15-4790-8F0B-76ECA8DCC99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20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ECBEC5B-48C6-4E59-ABDE-4AE273C76C64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317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csu/redakce.nsf/i/cr_od_roku_1989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/>
              <a:t>VY_32_INOVACE_27_Obyvatelstvo </a:t>
            </a:r>
            <a:r>
              <a:rPr lang="cs-CZ" sz="3600" dirty="0" smtClean="0"/>
              <a:t>a sídla </a:t>
            </a:r>
            <a:r>
              <a:rPr lang="cs-CZ" sz="3600" dirty="0"/>
              <a:t>v ČR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8862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24769534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Digitální materiál je věnován opakování učiva zeměpisu v 9. ročníku. Konkrétně se zabývá učivem o obyvatelstvu a sídlech </a:t>
            </a:r>
            <a:r>
              <a:rPr lang="cs-CZ" dirty="0" smtClean="0"/>
              <a:t>ČR</a:t>
            </a:r>
            <a:r>
              <a:rPr lang="cs-CZ" dirty="0"/>
              <a:t>. Věnuje se počtu obyvatel, věkové struktuře a národnostnímu složení obyvatel. Dále se věnuje sídlům na území ČR. V závěru jsou k dispozici otázky k opakování a k rozšíření učiva. </a:t>
            </a: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092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latin typeface="Verdana"/>
                <a:ea typeface="Times New Roman"/>
                <a:cs typeface="Times New Roman"/>
              </a:rPr>
              <a:t>Obyvatelstvo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dirty="0">
                <a:latin typeface="Verdana"/>
                <a:ea typeface="Times New Roman"/>
                <a:cs typeface="Times New Roman"/>
              </a:rPr>
              <a:t>Česká republika měla k 30. září 2012  10 </a:t>
            </a:r>
            <a:r>
              <a:rPr lang="cs-CZ" dirty="0" smtClean="0">
                <a:latin typeface="Verdana"/>
                <a:ea typeface="Times New Roman"/>
                <a:cs typeface="Times New Roman"/>
              </a:rPr>
              <a:t>513 </a:t>
            </a:r>
            <a:r>
              <a:rPr lang="cs-CZ" dirty="0">
                <a:latin typeface="Verdana"/>
                <a:ea typeface="Times New Roman"/>
                <a:cs typeface="Times New Roman"/>
              </a:rPr>
              <a:t>209 obyvatel</a:t>
            </a:r>
            <a:r>
              <a:rPr lang="cs-CZ" dirty="0" smtClean="0">
                <a:latin typeface="Verdana"/>
                <a:ea typeface="Times New Roman"/>
                <a:cs typeface="Times New Roman"/>
              </a:rPr>
              <a:t>.</a:t>
            </a:r>
          </a:p>
          <a:p>
            <a:pPr algn="ctr"/>
            <a:endParaRPr lang="cs-CZ" dirty="0">
              <a:latin typeface="Verdana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latin typeface="Verdana"/>
                <a:ea typeface="Times New Roman"/>
              </a:rPr>
              <a:t>hustota </a:t>
            </a:r>
            <a:r>
              <a:rPr lang="cs-CZ" dirty="0">
                <a:latin typeface="Verdana"/>
                <a:ea typeface="Times New Roman"/>
              </a:rPr>
              <a:t>zalidnění v jednotlivých krajích kolísá </a:t>
            </a:r>
            <a:endParaRPr lang="cs-CZ" sz="2000" dirty="0"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latin typeface="Verdana"/>
                <a:ea typeface="Times New Roman"/>
              </a:rPr>
              <a:t>průměr 132 </a:t>
            </a:r>
            <a:r>
              <a:rPr lang="cs-CZ" dirty="0">
                <a:latin typeface="Verdana"/>
                <a:ea typeface="Times New Roman"/>
              </a:rPr>
              <a:t>obyv./km</a:t>
            </a:r>
            <a:r>
              <a:rPr lang="cs-CZ" baseline="30000" dirty="0">
                <a:latin typeface="Verdana"/>
                <a:ea typeface="Times New Roman"/>
              </a:rPr>
              <a:t>2				</a:t>
            </a:r>
            <a:r>
              <a:rPr lang="cs-CZ" dirty="0">
                <a:latin typeface="Verdana"/>
                <a:ea typeface="Times New Roman"/>
              </a:rPr>
              <a:t>					</a:t>
            </a:r>
            <a:r>
              <a:rPr lang="cs-CZ" dirty="0" smtClean="0">
                <a:latin typeface="Verdana"/>
                <a:ea typeface="Times New Roman"/>
              </a:rPr>
              <a:t>								</a:t>
            </a:r>
            <a:r>
              <a:rPr lang="cs-CZ" sz="2000" u="sng" dirty="0" smtClean="0">
                <a:solidFill>
                  <a:srgbClr val="0000FF"/>
                </a:solidFill>
                <a:latin typeface="Verdana"/>
                <a:ea typeface="Times New Roman"/>
                <a:hlinkClick r:id="rId2"/>
              </a:rPr>
              <a:t>http</a:t>
            </a:r>
            <a:r>
              <a:rPr lang="cs-CZ" sz="2000" u="sng" dirty="0">
                <a:solidFill>
                  <a:srgbClr val="0000FF"/>
                </a:solidFill>
                <a:latin typeface="Verdana"/>
                <a:ea typeface="Times New Roman"/>
                <a:hlinkClick r:id="rId2"/>
              </a:rPr>
              <a:t>://www.czso.cz/</a:t>
            </a:r>
            <a:endParaRPr lang="cs-CZ" sz="2000" dirty="0">
              <a:latin typeface="Times New Roman"/>
              <a:ea typeface="Times New Roman"/>
            </a:endParaRP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066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Verdana"/>
                <a:ea typeface="Times New Roman"/>
                <a:cs typeface="Times New Roman"/>
              </a:rPr>
              <a:t>Skladba </a:t>
            </a:r>
            <a:r>
              <a:rPr lang="cs-CZ" dirty="0">
                <a:solidFill>
                  <a:srgbClr val="FF0000"/>
                </a:solidFill>
                <a:latin typeface="Verdana"/>
                <a:ea typeface="Times New Roman"/>
                <a:cs typeface="Times New Roman"/>
              </a:rPr>
              <a:t>obyvatelstva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115000"/>
              </a:lnSpc>
              <a:buFont typeface="Wingdings"/>
              <a:buChar char=""/>
              <a:tabLst>
                <a:tab pos="457200" algn="l"/>
              </a:tabLst>
            </a:pPr>
            <a:r>
              <a:rPr lang="cs-CZ" dirty="0" smtClean="0">
                <a:latin typeface="Verdana"/>
                <a:ea typeface="Times New Roman"/>
              </a:rPr>
              <a:t> předproduktivní </a:t>
            </a:r>
            <a:r>
              <a:rPr lang="cs-CZ" dirty="0">
                <a:latin typeface="Verdana"/>
                <a:ea typeface="Times New Roman"/>
              </a:rPr>
              <a:t>věk 	</a:t>
            </a:r>
            <a:r>
              <a:rPr lang="cs-CZ" dirty="0" smtClean="0">
                <a:latin typeface="Verdana"/>
                <a:ea typeface="Times New Roman"/>
              </a:rPr>
              <a:t>	12</a:t>
            </a:r>
            <a:r>
              <a:rPr lang="cs-CZ" dirty="0">
                <a:latin typeface="Verdana"/>
                <a:ea typeface="Times New Roman"/>
              </a:rPr>
              <a:t>%</a:t>
            </a:r>
            <a:endParaRPr lang="cs-CZ" sz="2000" dirty="0">
              <a:latin typeface="Times New Roman"/>
              <a:ea typeface="Times New Roman"/>
            </a:endParaRPr>
          </a:p>
          <a:p>
            <a:pPr lvl="0">
              <a:lnSpc>
                <a:spcPct val="115000"/>
              </a:lnSpc>
              <a:buFont typeface="Wingdings"/>
              <a:buChar char=""/>
              <a:tabLst>
                <a:tab pos="457200" algn="l"/>
              </a:tabLst>
            </a:pPr>
            <a:r>
              <a:rPr lang="cs-CZ" dirty="0" smtClean="0">
                <a:latin typeface="Verdana"/>
                <a:ea typeface="Times New Roman"/>
              </a:rPr>
              <a:t> produktivní </a:t>
            </a:r>
            <a:r>
              <a:rPr lang="cs-CZ" dirty="0">
                <a:latin typeface="Verdana"/>
                <a:ea typeface="Times New Roman"/>
              </a:rPr>
              <a:t>věk			68%</a:t>
            </a:r>
            <a:endParaRPr lang="cs-CZ" sz="2000" dirty="0">
              <a:latin typeface="Times New Roman"/>
              <a:ea typeface="Times New Roman"/>
            </a:endParaRPr>
          </a:p>
          <a:p>
            <a:pPr lvl="0">
              <a:lnSpc>
                <a:spcPct val="115000"/>
              </a:lnSpc>
              <a:buFont typeface="Wingdings"/>
              <a:buChar char=""/>
              <a:tabLst>
                <a:tab pos="457200" algn="l"/>
              </a:tabLst>
            </a:pPr>
            <a:r>
              <a:rPr lang="cs-CZ" dirty="0" smtClean="0">
                <a:latin typeface="Verdana"/>
                <a:ea typeface="Times New Roman"/>
              </a:rPr>
              <a:t> postproduktivní </a:t>
            </a:r>
            <a:r>
              <a:rPr lang="cs-CZ" dirty="0">
                <a:latin typeface="Verdana"/>
                <a:ea typeface="Times New Roman"/>
              </a:rPr>
              <a:t>věk	</a:t>
            </a:r>
            <a:r>
              <a:rPr lang="cs-CZ" dirty="0" smtClean="0">
                <a:latin typeface="Verdana"/>
                <a:ea typeface="Times New Roman"/>
              </a:rPr>
              <a:t>	20</a:t>
            </a:r>
            <a:r>
              <a:rPr lang="cs-CZ" dirty="0">
                <a:latin typeface="Verdana"/>
                <a:ea typeface="Times New Roman"/>
              </a:rPr>
              <a:t>%</a:t>
            </a:r>
            <a:endParaRPr lang="cs-CZ" sz="2000" dirty="0">
              <a:latin typeface="Times New Roman"/>
              <a:ea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endParaRPr lang="cs-CZ" sz="2000" dirty="0">
              <a:latin typeface="Times New Roman"/>
              <a:ea typeface="Times New Roman"/>
            </a:endParaRPr>
          </a:p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>
                <a:latin typeface="Verdana"/>
                <a:ea typeface="Times New Roman"/>
              </a:rPr>
              <a:t>- pomalu začíná převládat </a:t>
            </a:r>
            <a:r>
              <a:rPr lang="cs-CZ" dirty="0" smtClean="0">
                <a:latin typeface="Verdana"/>
                <a:ea typeface="Times New Roman"/>
              </a:rPr>
              <a:t>postproduktivní </a:t>
            </a:r>
            <a:r>
              <a:rPr lang="cs-CZ" dirty="0">
                <a:latin typeface="Verdana"/>
                <a:ea typeface="Times New Roman"/>
              </a:rPr>
              <a:t>věk</a:t>
            </a:r>
            <a:endParaRPr lang="cs-CZ" sz="2000" dirty="0">
              <a:latin typeface="Times New Roman"/>
              <a:ea typeface="Times New Roman"/>
            </a:endParaRPr>
          </a:p>
          <a:p>
            <a:pPr lvl="0">
              <a:lnSpc>
                <a:spcPct val="115000"/>
              </a:lnSpc>
              <a:buFont typeface="Verdana"/>
              <a:buChar char="-"/>
            </a:pPr>
            <a:r>
              <a:rPr lang="cs-CZ" dirty="0">
                <a:latin typeface="Verdana"/>
                <a:ea typeface="Times New Roman"/>
                <a:cs typeface="Times New Roman"/>
              </a:rPr>
              <a:t>mírná převaha žen – dožívají se vyššího věku</a:t>
            </a:r>
            <a:endParaRPr lang="cs-CZ" sz="2000" dirty="0">
              <a:latin typeface="Times New Roman"/>
              <a:ea typeface="Times New Roman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934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Verdana"/>
                <a:ea typeface="Times New Roman"/>
                <a:cs typeface="Times New Roman"/>
              </a:rPr>
              <a:t>Národnostní </a:t>
            </a:r>
            <a:r>
              <a:rPr lang="cs-CZ" dirty="0">
                <a:solidFill>
                  <a:srgbClr val="FF0000"/>
                </a:solidFill>
                <a:latin typeface="Verdana"/>
                <a:ea typeface="Times New Roman"/>
                <a:cs typeface="Times New Roman"/>
              </a:rPr>
              <a:t>složení obyvatelstva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pPr lvl="0">
              <a:lnSpc>
                <a:spcPct val="115000"/>
              </a:lnSpc>
              <a:buFont typeface="Wingdings"/>
              <a:buChar char=""/>
              <a:tabLst>
                <a:tab pos="408940" algn="l"/>
              </a:tabLst>
            </a:pPr>
            <a:r>
              <a:rPr lang="cs-CZ" dirty="0">
                <a:latin typeface="Verdana"/>
                <a:ea typeface="Times New Roman"/>
              </a:rPr>
              <a:t>Češi</a:t>
            </a:r>
            <a:endParaRPr lang="cs-CZ" sz="2000" dirty="0">
              <a:latin typeface="Times New Roman"/>
              <a:ea typeface="Times New Roman"/>
            </a:endParaRPr>
          </a:p>
          <a:p>
            <a:pPr lvl="0">
              <a:lnSpc>
                <a:spcPct val="115000"/>
              </a:lnSpc>
              <a:buFont typeface="Wingdings"/>
              <a:buChar char=""/>
              <a:tabLst>
                <a:tab pos="408940" algn="l"/>
              </a:tabLst>
            </a:pPr>
            <a:r>
              <a:rPr lang="cs-CZ" dirty="0">
                <a:latin typeface="Verdana"/>
                <a:ea typeface="Times New Roman"/>
              </a:rPr>
              <a:t>Moravané</a:t>
            </a:r>
            <a:endParaRPr lang="cs-CZ" sz="2000" dirty="0">
              <a:latin typeface="Times New Roman"/>
              <a:ea typeface="Times New Roman"/>
            </a:endParaRPr>
          </a:p>
          <a:p>
            <a:pPr lvl="0">
              <a:lnSpc>
                <a:spcPct val="115000"/>
              </a:lnSpc>
              <a:buFont typeface="Wingdings"/>
              <a:buChar char=""/>
              <a:tabLst>
                <a:tab pos="408940" algn="l"/>
              </a:tabLst>
            </a:pPr>
            <a:r>
              <a:rPr lang="cs-CZ" dirty="0">
                <a:latin typeface="Verdana"/>
                <a:ea typeface="Times New Roman"/>
              </a:rPr>
              <a:t>Slezané</a:t>
            </a:r>
            <a:endParaRPr lang="cs-CZ" sz="2000" dirty="0">
              <a:latin typeface="Times New Roman"/>
              <a:ea typeface="Times New Roman"/>
            </a:endParaRPr>
          </a:p>
          <a:p>
            <a:pPr lvl="1">
              <a:lnSpc>
                <a:spcPct val="115000"/>
              </a:lnSpc>
              <a:buFont typeface="Courier New"/>
              <a:buChar char="o"/>
              <a:tabLst>
                <a:tab pos="866140" algn="l"/>
              </a:tabLst>
            </a:pPr>
            <a:r>
              <a:rPr lang="cs-CZ" dirty="0">
                <a:latin typeface="Verdana"/>
                <a:ea typeface="Times New Roman"/>
                <a:cs typeface="Times New Roman"/>
              </a:rPr>
              <a:t>tvoří celkem asi 90%</a:t>
            </a:r>
            <a:endParaRPr lang="cs-CZ" sz="1800" dirty="0">
              <a:latin typeface="Times New Roman"/>
              <a:ea typeface="Times New Roman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>
                <a:latin typeface="Verdana"/>
                <a:ea typeface="Times New Roman"/>
              </a:rPr>
              <a:t> </a:t>
            </a:r>
            <a:endParaRPr lang="cs-CZ" sz="2000" dirty="0">
              <a:latin typeface="Times New Roman"/>
              <a:ea typeface="Times New Roman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dirty="0">
                <a:latin typeface="Verdana"/>
                <a:ea typeface="Times New Roman"/>
              </a:rPr>
              <a:t>národnostní menšiny:</a:t>
            </a:r>
            <a:endParaRPr lang="cs-CZ" sz="2000" dirty="0"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Verdana"/>
                <a:ea typeface="Times New Roman"/>
              </a:rPr>
              <a:t>Ukrajinci (105 tis.), Slováci (80 tis.), Poláci (19 tis.), Rusové (28 tis.), Vietnamci (56 tis.), </a:t>
            </a:r>
            <a:r>
              <a:rPr lang="cs-CZ" dirty="0" err="1">
                <a:latin typeface="Verdana"/>
                <a:ea typeface="Times New Roman"/>
              </a:rPr>
              <a:t>Rómové</a:t>
            </a:r>
            <a:r>
              <a:rPr lang="cs-CZ" dirty="0">
                <a:latin typeface="Verdana"/>
                <a:ea typeface="Times New Roman"/>
              </a:rPr>
              <a:t> a další migranti ze zemí východu a bývalé Jugoslávie</a:t>
            </a:r>
            <a:endParaRPr lang="cs-CZ" sz="2000" dirty="0"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endParaRPr lang="cs-CZ" sz="2000" dirty="0"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Verdana"/>
                <a:ea typeface="Times New Roman"/>
              </a:rPr>
              <a:t>ČR se začíná stávat cílovou zemí (ne tranzitní)</a:t>
            </a:r>
            <a:endParaRPr lang="cs-CZ" sz="2000" dirty="0"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800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  <a:latin typeface="Verdana"/>
                <a:ea typeface="Times New Roman"/>
                <a:cs typeface="Times New Roman"/>
              </a:rPr>
              <a:t>Sídla v 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cs-CZ" dirty="0" smtClean="0">
                <a:latin typeface="Verdana"/>
                <a:ea typeface="Times New Roman"/>
              </a:rPr>
              <a:t>přes </a:t>
            </a:r>
            <a:r>
              <a:rPr lang="cs-CZ" dirty="0">
                <a:latin typeface="Verdana"/>
                <a:ea typeface="Times New Roman"/>
              </a:rPr>
              <a:t>15 000 sídel, asi 6250 obcí</a:t>
            </a:r>
            <a:endParaRPr lang="cs-CZ" sz="24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4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latin typeface="Verdana"/>
                <a:ea typeface="Times New Roman"/>
              </a:rPr>
              <a:t>70 </a:t>
            </a:r>
            <a:r>
              <a:rPr lang="cs-CZ" dirty="0">
                <a:latin typeface="Verdana"/>
                <a:ea typeface="Times New Roman"/>
              </a:rPr>
              <a:t>% obyvatel žije ve městech</a:t>
            </a:r>
            <a:endParaRPr lang="cs-CZ" sz="24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400" dirty="0"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err="1" smtClean="0">
                <a:latin typeface="Verdana"/>
                <a:ea typeface="Times New Roman"/>
              </a:rPr>
              <a:t>suburbanizace</a:t>
            </a:r>
            <a:r>
              <a:rPr lang="cs-CZ" dirty="0" smtClean="0">
                <a:latin typeface="Verdana"/>
                <a:ea typeface="Times New Roman"/>
              </a:rPr>
              <a:t> </a:t>
            </a:r>
            <a:r>
              <a:rPr lang="cs-CZ" dirty="0">
                <a:latin typeface="Verdana"/>
                <a:ea typeface="Times New Roman"/>
              </a:rPr>
              <a:t>= dochází k rozvoji menších sídel bezprostředně za hranicemi města (satelitní vesnice)</a:t>
            </a:r>
            <a:endParaRPr lang="cs-CZ" sz="2400" dirty="0"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926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Verdana"/>
                <a:ea typeface="Times New Roman"/>
              </a:rPr>
              <a:t>Největší </a:t>
            </a:r>
            <a:r>
              <a:rPr lang="cs-CZ" dirty="0">
                <a:latin typeface="Verdana"/>
                <a:ea typeface="Times New Roman"/>
              </a:rPr>
              <a:t>města: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Praha </a:t>
            </a:r>
            <a:r>
              <a:rPr lang="cs-CZ" dirty="0">
                <a:latin typeface="Verdana"/>
                <a:ea typeface="Times New Roman"/>
              </a:rPr>
              <a:t>(1,25 mil. obyv.), </a:t>
            </a:r>
            <a:endParaRPr lang="cs-CZ" dirty="0" smtClean="0">
              <a:latin typeface="Verdana"/>
              <a:ea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Brno </a:t>
            </a:r>
            <a:r>
              <a:rPr lang="cs-CZ" dirty="0">
                <a:latin typeface="Verdana"/>
                <a:ea typeface="Times New Roman"/>
              </a:rPr>
              <a:t>(370 tis.), </a:t>
            </a:r>
            <a:endParaRPr lang="cs-CZ" dirty="0" smtClean="0">
              <a:latin typeface="Verdana"/>
              <a:ea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Ostrava </a:t>
            </a:r>
            <a:r>
              <a:rPr lang="cs-CZ" dirty="0">
                <a:latin typeface="Verdana"/>
                <a:ea typeface="Times New Roman"/>
              </a:rPr>
              <a:t>(310 tis.), </a:t>
            </a:r>
            <a:endParaRPr lang="cs-CZ" dirty="0" smtClean="0">
              <a:latin typeface="Verdana"/>
              <a:ea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Plzeň </a:t>
            </a:r>
            <a:r>
              <a:rPr lang="cs-CZ" dirty="0">
                <a:latin typeface="Verdana"/>
                <a:ea typeface="Times New Roman"/>
              </a:rPr>
              <a:t>(163 tis.), </a:t>
            </a:r>
            <a:endParaRPr lang="cs-CZ" dirty="0" smtClean="0">
              <a:latin typeface="Verdana"/>
              <a:ea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Olomouc </a:t>
            </a:r>
            <a:r>
              <a:rPr lang="cs-CZ" dirty="0">
                <a:latin typeface="Verdana"/>
                <a:ea typeface="Times New Roman"/>
              </a:rPr>
              <a:t>(100 tis.), </a:t>
            </a:r>
            <a:endParaRPr lang="cs-CZ" dirty="0" smtClean="0">
              <a:latin typeface="Verdana"/>
              <a:ea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Liberec </a:t>
            </a:r>
            <a:r>
              <a:rPr lang="cs-CZ" dirty="0">
                <a:latin typeface="Verdana"/>
                <a:ea typeface="Times New Roman"/>
              </a:rPr>
              <a:t>(99 tis.), </a:t>
            </a:r>
            <a:endParaRPr lang="cs-CZ" dirty="0" smtClean="0">
              <a:latin typeface="Verdana"/>
              <a:ea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Ústí </a:t>
            </a:r>
            <a:r>
              <a:rPr lang="cs-CZ" dirty="0">
                <a:latin typeface="Verdana"/>
                <a:ea typeface="Times New Roman"/>
              </a:rPr>
              <a:t>nad Labem (95 tis.),</a:t>
            </a:r>
            <a:endParaRPr lang="cs-CZ" sz="2400" dirty="0">
              <a:latin typeface="Times New Roman"/>
              <a:ea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>
                <a:latin typeface="Verdana"/>
                <a:ea typeface="Times New Roman"/>
              </a:rPr>
              <a:t>Hradec Králové (94 tis.), </a:t>
            </a:r>
            <a:endParaRPr lang="cs-CZ" dirty="0" smtClean="0">
              <a:latin typeface="Verdana"/>
              <a:ea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Pardubice </a:t>
            </a:r>
            <a:r>
              <a:rPr lang="cs-CZ" dirty="0">
                <a:latin typeface="Verdana"/>
                <a:ea typeface="Times New Roman"/>
              </a:rPr>
              <a:t>(89 tis.)</a:t>
            </a:r>
            <a:endParaRPr lang="cs-CZ" sz="2400" dirty="0"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828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 Zkus </a:t>
            </a:r>
            <a:r>
              <a:rPr lang="cs-CZ" dirty="0">
                <a:latin typeface="Verdana"/>
                <a:ea typeface="Times New Roman"/>
              </a:rPr>
              <a:t>zjistit počet obyvatel od roku 2000.</a:t>
            </a:r>
            <a:endParaRPr lang="cs-CZ" sz="2000" dirty="0">
              <a:latin typeface="Times New Roman"/>
              <a:ea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 Jak </a:t>
            </a:r>
            <a:r>
              <a:rPr lang="cs-CZ" dirty="0">
                <a:latin typeface="Verdana"/>
                <a:ea typeface="Times New Roman"/>
              </a:rPr>
              <a:t>se liší národnostní složení obyvatelstva ČR od Československa?</a:t>
            </a:r>
            <a:endParaRPr lang="cs-CZ" sz="2000" dirty="0">
              <a:latin typeface="Times New Roman"/>
              <a:ea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 Zjisti </a:t>
            </a:r>
            <a:r>
              <a:rPr lang="cs-CZ" dirty="0">
                <a:latin typeface="Verdana"/>
                <a:ea typeface="Times New Roman"/>
              </a:rPr>
              <a:t>kolik obyvatel má tvoje obec.</a:t>
            </a:r>
            <a:endParaRPr lang="cs-CZ" sz="2000" dirty="0">
              <a:latin typeface="Times New Roman"/>
              <a:ea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 Ukaž </a:t>
            </a:r>
            <a:r>
              <a:rPr lang="cs-CZ" dirty="0">
                <a:latin typeface="Verdana"/>
                <a:ea typeface="Times New Roman"/>
              </a:rPr>
              <a:t>na mapě, kde žijí národnostní menšiny Slováků a Poláku. Vysvětli proč</a:t>
            </a:r>
            <a:r>
              <a:rPr lang="cs-CZ" dirty="0" smtClean="0">
                <a:latin typeface="Verdana"/>
                <a:ea typeface="Times New Roman"/>
              </a:rPr>
              <a:t>?</a:t>
            </a:r>
            <a:endParaRPr lang="cs-CZ" sz="2000" dirty="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71196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lvl="0" indent="-514350">
              <a:lnSpc>
                <a:spcPct val="150000"/>
              </a:lnSpc>
              <a:buFont typeface="+mj-lt"/>
              <a:buAutoNum type="arabicPeriod" startAt="4"/>
            </a:pPr>
            <a:r>
              <a:rPr lang="cs-CZ" dirty="0">
                <a:latin typeface="Verdana"/>
                <a:ea typeface="Times New Roman"/>
              </a:rPr>
              <a:t>Podle atlasu zjisti, kde žije více věřících obyvatel. Na Moravě nebo v Čechách?</a:t>
            </a:r>
            <a:endParaRPr lang="cs-CZ" sz="2000" dirty="0">
              <a:latin typeface="Times New Roman"/>
              <a:ea typeface="Times New Roman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4"/>
            </a:pPr>
            <a:r>
              <a:rPr lang="cs-CZ" dirty="0">
                <a:latin typeface="Verdana"/>
                <a:ea typeface="Times New Roman"/>
              </a:rPr>
              <a:t>Podívej se na stránky Českého statistického úřadu a zkus zjistit počet obyvatel k datu z letošního roku.</a:t>
            </a:r>
            <a:endParaRPr lang="cs-CZ" sz="2000" dirty="0">
              <a:latin typeface="Times New Roman"/>
              <a:ea typeface="Times New Roman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4"/>
            </a:pPr>
            <a:r>
              <a:rPr lang="cs-CZ" dirty="0">
                <a:latin typeface="Verdana"/>
                <a:ea typeface="Times New Roman"/>
              </a:rPr>
              <a:t>Podle atlasu ČR vypiš všechna krajská sídla v ČR.</a:t>
            </a:r>
            <a:endParaRPr lang="cs-CZ" sz="2000" dirty="0"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648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0000" lnSpcReduction="20000"/>
          </a:bodyPr>
          <a:lstStyle/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Verdana"/>
                <a:ea typeface="Times New Roman"/>
              </a:rPr>
              <a:t> Zkus </a:t>
            </a:r>
            <a:r>
              <a:rPr lang="cs-CZ" dirty="0">
                <a:latin typeface="Verdana"/>
                <a:ea typeface="Times New Roman"/>
              </a:rPr>
              <a:t>zjistit počet obyvatel od roku 2000</a:t>
            </a:r>
            <a:r>
              <a:rPr lang="cs-CZ" dirty="0" smtClean="0">
                <a:latin typeface="Verdana"/>
                <a:ea typeface="Times New Roman"/>
              </a:rPr>
              <a:t>.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70C0"/>
                </a:solidFill>
                <a:latin typeface="Verdana"/>
                <a:ea typeface="Times New Roman"/>
              </a:rPr>
              <a:t>(</a:t>
            </a:r>
            <a:r>
              <a:rPr lang="cs-CZ" sz="2000" dirty="0">
                <a:solidFill>
                  <a:srgbClr val="0070C0"/>
                </a:solidFill>
                <a:latin typeface="Verdana"/>
                <a:ea typeface="Times New Roman"/>
              </a:rPr>
              <a:t>viz. tabulka 01.01. z </a:t>
            </a:r>
            <a:r>
              <a:rPr lang="cs-CZ" sz="2000" dirty="0" smtClean="0">
                <a:solidFill>
                  <a:srgbClr val="0070C0"/>
                </a:solidFill>
                <a:latin typeface="Verdana"/>
                <a:ea typeface="Times New Roman"/>
              </a:rPr>
              <a:t>ČSÚ </a:t>
            </a:r>
            <a:r>
              <a:rPr lang="cs-CZ" sz="2000" dirty="0" smtClean="0">
                <a:solidFill>
                  <a:srgbClr val="0070C0"/>
                </a:solidFill>
                <a:latin typeface="Verdana"/>
                <a:ea typeface="Times New Roman"/>
                <a:hlinkClick r:id="rId2"/>
              </a:rPr>
              <a:t>www.czso.cz/</a:t>
            </a:r>
            <a:r>
              <a:rPr lang="cs-CZ" sz="2000" dirty="0" err="1" smtClean="0">
                <a:solidFill>
                  <a:srgbClr val="0070C0"/>
                </a:solidFill>
                <a:latin typeface="Verdana"/>
                <a:ea typeface="Times New Roman"/>
                <a:hlinkClick r:id="rId2"/>
              </a:rPr>
              <a:t>csu</a:t>
            </a:r>
            <a:r>
              <a:rPr lang="cs-CZ" sz="2000" dirty="0" smtClean="0">
                <a:solidFill>
                  <a:srgbClr val="0070C0"/>
                </a:solidFill>
                <a:latin typeface="Verdana"/>
                <a:ea typeface="Times New Roman"/>
                <a:hlinkClick r:id="rId2"/>
              </a:rPr>
              <a:t>/</a:t>
            </a:r>
            <a:r>
              <a:rPr lang="cs-CZ" sz="2000" dirty="0" err="1" smtClean="0">
                <a:solidFill>
                  <a:srgbClr val="0070C0"/>
                </a:solidFill>
                <a:latin typeface="Verdana"/>
                <a:ea typeface="Times New Roman"/>
                <a:hlinkClick r:id="rId2"/>
              </a:rPr>
              <a:t>redakce.nsf</a:t>
            </a:r>
            <a:r>
              <a:rPr lang="cs-CZ" sz="2000" dirty="0" smtClean="0">
                <a:solidFill>
                  <a:srgbClr val="0070C0"/>
                </a:solidFill>
                <a:latin typeface="Verdana"/>
                <a:ea typeface="Times New Roman"/>
                <a:hlinkClick r:id="rId2"/>
              </a:rPr>
              <a:t>/i/cr_od_roku_1989#01</a:t>
            </a:r>
            <a:r>
              <a:rPr lang="cs-CZ" sz="2000" dirty="0">
                <a:solidFill>
                  <a:srgbClr val="0070C0"/>
                </a:solidFill>
                <a:latin typeface="Verdana"/>
                <a:ea typeface="Times New Roman"/>
                <a:hlinkClick r:id="rId2"/>
              </a:rPr>
              <a:t>)</a:t>
            </a:r>
            <a:endParaRPr lang="cs-CZ" sz="1400" dirty="0">
              <a:latin typeface="Times New Roman"/>
              <a:ea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rabicPeriod"/>
            </a:pPr>
            <a:endParaRPr lang="cs-CZ" sz="2000" dirty="0">
              <a:latin typeface="Times New Roman"/>
              <a:ea typeface="Times New Roman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cs-CZ" dirty="0" smtClean="0">
                <a:latin typeface="Verdana"/>
                <a:ea typeface="Times New Roman"/>
              </a:rPr>
              <a:t>2.Jak </a:t>
            </a:r>
            <a:r>
              <a:rPr lang="cs-CZ" dirty="0">
                <a:latin typeface="Verdana"/>
                <a:ea typeface="Times New Roman"/>
              </a:rPr>
              <a:t>se liší národnostní složení obyvatelstva ČR od Československa</a:t>
            </a:r>
            <a:r>
              <a:rPr lang="cs-CZ" dirty="0" smtClean="0">
                <a:latin typeface="Verdana"/>
                <a:ea typeface="Times New Roman"/>
              </a:rPr>
              <a:t>?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 sz="2000" dirty="0">
                <a:solidFill>
                  <a:srgbClr val="0070C0"/>
                </a:solidFill>
                <a:latin typeface="Verdana"/>
                <a:ea typeface="Times New Roman"/>
                <a:cs typeface="Times New Roman"/>
              </a:rPr>
              <a:t>(ČR – menší zastoupení německé národnosti, větší zastoupení národnostních menšin z východu, ČSR – větší počet obyvatel německé národnosti)</a:t>
            </a:r>
            <a:endParaRPr lang="cs-CZ" sz="2000" dirty="0">
              <a:latin typeface="Times New Roman"/>
              <a:ea typeface="Times New Roman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cs-CZ" dirty="0" smtClean="0">
                <a:latin typeface="Verdana"/>
                <a:ea typeface="Times New Roman"/>
              </a:rPr>
              <a:t>3. Zjisti </a:t>
            </a:r>
            <a:r>
              <a:rPr lang="cs-CZ" dirty="0">
                <a:latin typeface="Verdana"/>
                <a:ea typeface="Times New Roman"/>
              </a:rPr>
              <a:t>kolik obyvatel má tvoje obec.</a:t>
            </a:r>
            <a:endParaRPr lang="cs-CZ" sz="2000" dirty="0">
              <a:latin typeface="Times New Roman"/>
              <a:ea typeface="Times New Roman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cs-CZ" dirty="0" smtClean="0">
                <a:latin typeface="Verdana"/>
                <a:ea typeface="Times New Roman"/>
              </a:rPr>
              <a:t>4. Ukaž </a:t>
            </a:r>
            <a:r>
              <a:rPr lang="cs-CZ" dirty="0">
                <a:latin typeface="Verdana"/>
                <a:ea typeface="Times New Roman"/>
              </a:rPr>
              <a:t>na mapě, kde žijí národnostní menšiny Slováků a Poláku. Vysvětli proč</a:t>
            </a:r>
            <a:r>
              <a:rPr lang="cs-CZ" dirty="0" smtClean="0">
                <a:latin typeface="Verdana"/>
                <a:ea typeface="Times New Roman"/>
              </a:rPr>
              <a:t>?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cs-CZ" sz="2000" dirty="0">
                <a:solidFill>
                  <a:srgbClr val="4F81BD"/>
                </a:solidFill>
                <a:latin typeface="Verdana"/>
                <a:ea typeface="Times New Roman"/>
                <a:cs typeface="Times New Roman"/>
              </a:rPr>
              <a:t>(při hranicích těchto států, příhraniční migrace)</a:t>
            </a:r>
            <a:endParaRPr lang="cs-CZ" sz="2000" dirty="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3268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lvl="0" indent="-514350">
              <a:lnSpc>
                <a:spcPct val="150000"/>
              </a:lnSpc>
              <a:buFont typeface="+mj-lt"/>
              <a:buAutoNum type="arabicPeriod" startAt="4"/>
            </a:pPr>
            <a:r>
              <a:rPr lang="cs-CZ" dirty="0">
                <a:latin typeface="Verdana"/>
                <a:ea typeface="Times New Roman"/>
              </a:rPr>
              <a:t>Podle atlasu zjisti, kde žije více věřících obyvatel. Na Moravě nebo v Čechách</a:t>
            </a:r>
            <a:r>
              <a:rPr lang="cs-CZ" dirty="0" smtClean="0">
                <a:latin typeface="Verdana"/>
                <a:ea typeface="Times New Roman"/>
              </a:rPr>
              <a:t>? </a:t>
            </a:r>
            <a:r>
              <a:rPr lang="cs-CZ" sz="2000" dirty="0">
                <a:solidFill>
                  <a:srgbClr val="0070C0"/>
                </a:solidFill>
                <a:latin typeface="Verdana"/>
                <a:ea typeface="Times New Roman"/>
                <a:cs typeface="Times New Roman"/>
              </a:rPr>
              <a:t>(na Moravě)</a:t>
            </a:r>
            <a:endParaRPr lang="cs-CZ" sz="2000" dirty="0">
              <a:latin typeface="Times New Roman"/>
              <a:ea typeface="Times New Roman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4"/>
            </a:pPr>
            <a:r>
              <a:rPr lang="cs-CZ" dirty="0">
                <a:latin typeface="Verdana"/>
                <a:ea typeface="Times New Roman"/>
              </a:rPr>
              <a:t>Podívej se na stránky Českého statistického úřadu a zkus zjistit počet obyvatel k datu z letošního roku</a:t>
            </a:r>
            <a:r>
              <a:rPr lang="cs-CZ" dirty="0" smtClean="0">
                <a:latin typeface="Verdana"/>
                <a:ea typeface="Times New Roman"/>
              </a:rPr>
              <a:t>.</a:t>
            </a:r>
            <a:r>
              <a:rPr lang="cs-CZ" sz="2000" dirty="0">
                <a:solidFill>
                  <a:srgbClr val="0070C0"/>
                </a:solidFill>
                <a:latin typeface="Verdana"/>
                <a:ea typeface="Times New Roman"/>
                <a:cs typeface="Times New Roman"/>
              </a:rPr>
              <a:t> (10 513 209 k 30.9.2012)</a:t>
            </a:r>
            <a:endParaRPr lang="cs-CZ" sz="2000" dirty="0">
              <a:latin typeface="Times New Roman"/>
              <a:ea typeface="Times New Roman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4"/>
            </a:pPr>
            <a:r>
              <a:rPr lang="cs-CZ" dirty="0">
                <a:latin typeface="Verdana"/>
                <a:ea typeface="Times New Roman"/>
              </a:rPr>
              <a:t>Podle atlasu ČR vypiš všechna krajská sídla v ČR.</a:t>
            </a:r>
            <a:endParaRPr lang="cs-CZ" sz="2000" dirty="0">
              <a:latin typeface="Times New Roman"/>
              <a:ea typeface="Times New Roman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cs-CZ" sz="2600" dirty="0">
                <a:solidFill>
                  <a:srgbClr val="0070C0"/>
                </a:solidFill>
                <a:latin typeface="Verdana"/>
                <a:ea typeface="Times New Roman"/>
              </a:rPr>
              <a:t>(Praha, České Budějovice, Plzeň, Karlovy Vary, Ústí nad Labem, Liberec, Hradec Králové, Pardubice, Jihlava, Brno, Zlín, Olomouc, Ostrava</a:t>
            </a:r>
            <a:r>
              <a:rPr lang="cs-CZ" sz="2900" dirty="0">
                <a:solidFill>
                  <a:srgbClr val="0070C0"/>
                </a:solidFill>
                <a:latin typeface="Verdana"/>
                <a:ea typeface="Times New Roman"/>
              </a:rPr>
              <a:t>)</a:t>
            </a:r>
            <a:endParaRPr lang="cs-CZ" sz="1700" dirty="0"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49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274</Words>
  <Application>Microsoft Office PowerPoint</Application>
  <PresentationFormat>Předvádění na obrazovce (4:3)</PresentationFormat>
  <Paragraphs>69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Motiv systému Office</vt:lpstr>
      <vt:lpstr>VY_32_INOVACE_27_Obyvatelstvo a sídla v ČR </vt:lpstr>
      <vt:lpstr>Anotace</vt:lpstr>
      <vt:lpstr>Obyvatelstvo ČR</vt:lpstr>
      <vt:lpstr>Skladba obyvatelstva</vt:lpstr>
      <vt:lpstr>Národnostní složení obyvatelstva</vt:lpstr>
      <vt:lpstr>Sídla v ČR</vt:lpstr>
      <vt:lpstr>Největší města: </vt:lpstr>
      <vt:lpstr>Opakovací otázky</vt:lpstr>
      <vt:lpstr>Opakovací otázky</vt:lpstr>
      <vt:lpstr>Opakovací otázky</vt:lpstr>
      <vt:lpstr>Opakovací otázky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Vy_32_Inovace_A27_Obyvatelstvo a sídla v ČR </dc:title>
  <dc:creator>Petr</dc:creator>
  <cp:lastModifiedBy>pcbazar</cp:lastModifiedBy>
  <cp:revision>5</cp:revision>
  <dcterms:created xsi:type="dcterms:W3CDTF">2012-12-31T13:13:56Z</dcterms:created>
  <dcterms:modified xsi:type="dcterms:W3CDTF">2013-02-25T21:03:35Z</dcterms:modified>
</cp:coreProperties>
</file>