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7"/>
  </p:notesMasterIdLst>
  <p:sldIdLst>
    <p:sldId id="256" r:id="rId2"/>
    <p:sldId id="257" r:id="rId3"/>
    <p:sldId id="267" r:id="rId4"/>
    <p:sldId id="266" r:id="rId5"/>
    <p:sldId id="263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432" y="144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Msgre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smtClean="0"/>
            <a:t>: Mgr</a:t>
          </a:r>
          <a:r>
            <a:rPr lang="cs-CZ" dirty="0" smtClean="0"/>
            <a:t>. Věra Hadravová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Pracovní listy - chemie pro 8. a 9. ročník Z Š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smtClean="0"/>
            <a:t>Název: </a:t>
          </a:r>
          <a:r>
            <a:rPr lang="cs-CZ" dirty="0" smtClean="0"/>
            <a:t>VY_52 _INOVACE_36_Bílkoviny</a:t>
          </a:r>
          <a:endParaRPr lang="cs-CZ" dirty="0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Bílkoviny</a:t>
          </a:r>
          <a:endParaRPr lang="cs-CZ" dirty="0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 custLinFactNeighborX="0" custLinFactNeighborY="2747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 custLinFactNeighborX="1515" custLinFactNeighborY="0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6FBD54DE-9697-4325-9642-8E7A36E6CA22}" type="presOf" srcId="{C73C7642-F245-4585-8F88-243F9FAEF6CA}" destId="{97289DF2-90F4-4EC2-A9FC-633B00BAB610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A2AAF51E-EFE1-4D24-A8A3-E3DC899F1A1D}" type="presOf" srcId="{DAEA276B-ECF9-46F6-A7D3-4693B2D32BC4}" destId="{CDED6FE3-AD8F-4ACC-B6B8-710EDDD97598}" srcOrd="0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011DD8BF-E596-4ECA-B306-B84BA9664A3D}" type="presOf" srcId="{EBC41103-E2E5-4D48-9B4B-425520D3D098}" destId="{F969C235-9271-4D34-B740-D627A121CAD0}" srcOrd="1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64AD265E-2968-4B33-9517-897B05DCE351}" type="presOf" srcId="{C73C7642-F245-4585-8F88-243F9FAEF6CA}" destId="{AA41A67C-3D3F-4AE9-9E0F-5D7F7BB2E741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2E79B18C-6245-45D1-800E-D13320153362}" type="presOf" srcId="{EBC41103-E2E5-4D48-9B4B-425520D3D098}" destId="{50C2F88D-8688-44C2-A854-691F34009D3B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58CDAC94-D9B4-408E-A411-C0122F534C38}" type="presOf" srcId="{DAEA276B-ECF9-46F6-A7D3-4693B2D32BC4}" destId="{F69A1436-182C-465B-AD7F-FE48E0C090C1}" srcOrd="1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C6D0117D-1DB2-4D47-B684-7F1E51C1B447}" type="presParOf" srcId="{71045F8C-00FA-488E-A7BD-E2E6753D979D}" destId="{626ABFF6-56C8-4386-B662-68EC364EED9D}" srcOrd="9" destOrd="0" presId="urn:microsoft.com/office/officeart/2005/8/layout/target3"/>
    <dgm:cxn modelId="{3BC83635-9D3D-438B-BCFB-3ED064E2D6C5}" type="presParOf" srcId="{71045F8C-00FA-488E-A7BD-E2E6753D979D}" destId="{6DB11F1C-D028-4800-9625-6611CA9DE6D4}" srcOrd="10" destOrd="0" presId="urn:microsoft.com/office/officeart/2005/8/layout/target3"/>
    <dgm:cxn modelId="{8CF85331-D30D-4FB3-ACCE-D07FBE458A48}" type="presParOf" srcId="{71045F8C-00FA-488E-A7BD-E2E6753D979D}" destId="{CDED6FE3-AD8F-4ACC-B6B8-710EDDD97598}" srcOrd="11" destOrd="0" presId="urn:microsoft.com/office/officeart/2005/8/layout/target3"/>
    <dgm:cxn modelId="{51CEB8A5-CE36-4908-9404-757FD1973565}" type="presParOf" srcId="{71045F8C-00FA-488E-A7BD-E2E6753D979D}" destId="{397AC6D7-84A6-4150-958F-83C92D9ACF38}" srcOrd="12" destOrd="0" presId="urn:microsoft.com/office/officeart/2005/8/layout/target3"/>
    <dgm:cxn modelId="{0BBE54AC-27D2-4F95-8193-4809D81E0FFF}" type="presParOf" srcId="{71045F8C-00FA-488E-A7BD-E2E6753D979D}" destId="{D7419528-33A6-416D-9E64-B3F7915C5149}" srcOrd="13" destOrd="0" presId="urn:microsoft.com/office/officeart/2005/8/layout/target3"/>
    <dgm:cxn modelId="{4FCB4C2B-C1D1-47BA-B30B-B2A4FCAABB13}" type="presParOf" srcId="{71045F8C-00FA-488E-A7BD-E2E6753D979D}" destId="{97289DF2-90F4-4EC2-A9FC-633B00BAB610}" srcOrd="14" destOrd="0" presId="urn:microsoft.com/office/officeart/2005/8/layout/target3"/>
    <dgm:cxn modelId="{004A2E52-737A-4A5A-8D57-47C9A0DBB0FC}" type="presParOf" srcId="{71045F8C-00FA-488E-A7BD-E2E6753D979D}" destId="{234EBA9D-95B4-4C20-A84E-6F65F1085DC6}" srcOrd="15" destOrd="0" presId="urn:microsoft.com/office/officeart/2005/8/layout/target3"/>
    <dgm:cxn modelId="{79591259-FBA9-4661-87D1-2A0C208FD8D7}" type="presParOf" srcId="{71045F8C-00FA-488E-A7BD-E2E6753D979D}" destId="{12255512-213F-41DF-90A6-8B4CD74A2B52}" srcOrd="16" destOrd="0" presId="urn:microsoft.com/office/officeart/2005/8/layout/target3"/>
    <dgm:cxn modelId="{8308CFAB-CCA8-41A3-BB05-CB95938D7DBF}" type="presParOf" srcId="{71045F8C-00FA-488E-A7BD-E2E6753D979D}" destId="{50C2F88D-8688-44C2-A854-691F34009D3B}" srcOrd="17" destOrd="0" presId="urn:microsoft.com/office/officeart/2005/8/layout/target3"/>
    <dgm:cxn modelId="{00A003CF-4BAE-4A7E-B527-319406F52F72}" type="presParOf" srcId="{71045F8C-00FA-488E-A7BD-E2E6753D979D}" destId="{4D19AB04-24FA-40C2-B203-52AE3D15E171}" srcOrd="18" destOrd="0" presId="urn:microsoft.com/office/officeart/2005/8/layout/target3"/>
    <dgm:cxn modelId="{B9F96ACF-85A4-4F67-9A67-06B353F09EDA}" type="presParOf" srcId="{71045F8C-00FA-488E-A7BD-E2E6753D979D}" destId="{832BF48F-0145-4429-9E02-8FCA946CCE9E}" srcOrd="19" destOrd="0" presId="urn:microsoft.com/office/officeart/2005/8/layout/target3"/>
    <dgm:cxn modelId="{7677268B-9AEF-40D1-B5A6-0B94534D22AF}" type="presParOf" srcId="{71045F8C-00FA-488E-A7BD-E2E6753D979D}" destId="{E7297F21-D4FD-4A41-AE58-814D01A6B5E7}" srcOrd="20" destOrd="0" presId="urn:microsoft.com/office/officeart/2005/8/layout/target3"/>
    <dgm:cxn modelId="{A319EF78-F347-46DA-B116-3702522D11D0}" type="presParOf" srcId="{71045F8C-00FA-488E-A7BD-E2E6753D979D}" destId="{F69A1436-182C-465B-AD7F-FE48E0C090C1}" srcOrd="21" destOrd="0" presId="urn:microsoft.com/office/officeart/2005/8/layout/target3"/>
    <dgm:cxn modelId="{DAED7CB4-8E8D-4C3D-B165-100F6BDBF244}" type="presParOf" srcId="{71045F8C-00FA-488E-A7BD-E2E6753D979D}" destId="{AA41A67C-3D3F-4AE9-9E0F-5D7F7BB2E741}" srcOrd="22" destOrd="0" presId="urn:microsoft.com/office/officeart/2005/8/layout/target3"/>
    <dgm:cxn modelId="{522890B7-DD76-47A8-81D6-591F69E38A08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Msgre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smtClean="0"/>
            <a:t>: Mgr</a:t>
          </a:r>
          <a:r>
            <a:rPr lang="cs-CZ" sz="1400" kern="1200" dirty="0" smtClean="0"/>
            <a:t>. Věra Hadravová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80115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smtClean="0"/>
            <a:t>Název: </a:t>
          </a:r>
          <a:r>
            <a:rPr lang="cs-CZ" sz="1400" kern="1200" dirty="0" smtClean="0"/>
            <a:t>VY_52 _INOVACE_36_Bílkoviny</a:t>
          </a:r>
          <a:endParaRPr lang="cs-CZ" sz="1400" kern="1200" dirty="0"/>
        </a:p>
      </dsp:txBody>
      <dsp:txXfrm>
        <a:off x="2016223" y="1080115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Pracovní listy - chemie pro 8. a 9. ročník Z Š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Téma: Bílkoviny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pPr/>
              <a:t>12.3.2012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893618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1047193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1415476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833315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31526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231447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343433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554683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407523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5699922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932019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12.3.2012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805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3686242276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2396999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415696692"/>
              </p:ext>
            </p:extLst>
          </p:nvPr>
        </p:nvGraphicFramePr>
        <p:xfrm>
          <a:off x="1524000" y="1397000"/>
          <a:ext cx="6096000" cy="321056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3048000"/>
                <a:gridCol w="3048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8. a 9.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</a:t>
                      </a:r>
                      <a:r>
                        <a:rPr lang="cs-CZ" baseline="0" dirty="0" smtClean="0"/>
                        <a:t>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Pracovní list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Interaktivní tabule nebo papírové zadání i řešení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 materiálu </a:t>
                      </a:r>
                      <a:r>
                        <a:rPr lang="cs-CZ" dirty="0" smtClean="0"/>
                        <a:t>(inovace)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Podporuje aktivní zopakování učiva s použitím interaktivní tabule nebo tištěné formy zadání i řešení.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Žáci písemně odpovídají na zadané otázky.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-166754"/>
            <a:ext cx="8229600" cy="1512168"/>
          </a:xfrm>
        </p:spPr>
        <p:txBody>
          <a:bodyPr>
            <a:normAutofit/>
          </a:bodyPr>
          <a:lstStyle/>
          <a:p>
            <a:r>
              <a:rPr lang="cs-CZ" sz="2400" dirty="0">
                <a:solidFill>
                  <a:srgbClr val="00B0F0"/>
                </a:solidFill>
              </a:rPr>
              <a:t>z</a:t>
            </a:r>
            <a:r>
              <a:rPr lang="cs-CZ" sz="2400" dirty="0" smtClean="0">
                <a:solidFill>
                  <a:srgbClr val="00B0F0"/>
                </a:solidFill>
              </a:rPr>
              <a:t>adání</a:t>
            </a:r>
            <a:endParaRPr lang="cs-CZ" sz="2400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340768"/>
            <a:ext cx="8229600" cy="5184576"/>
          </a:xfrm>
        </p:spPr>
        <p:txBody>
          <a:bodyPr>
            <a:normAutofit/>
          </a:bodyPr>
          <a:lstStyle/>
          <a:p>
            <a:pPr marL="457200" indent="-457200">
              <a:buAutoNum type="arabicParenR"/>
            </a:pPr>
            <a:r>
              <a:rPr lang="cs-CZ" sz="2800" dirty="0" smtClean="0"/>
              <a:t>Co jsou to bílkoviny?</a:t>
            </a:r>
          </a:p>
          <a:p>
            <a:pPr marL="457200" indent="-457200">
              <a:buAutoNum type="arabicParenR"/>
            </a:pPr>
            <a:r>
              <a:rPr lang="cs-CZ" sz="2800" dirty="0" smtClean="0"/>
              <a:t>Jaký význam mají pro živé organismy?</a:t>
            </a:r>
          </a:p>
          <a:p>
            <a:pPr marL="457200" indent="-457200">
              <a:buAutoNum type="arabicParenR"/>
            </a:pPr>
            <a:r>
              <a:rPr lang="cs-CZ" sz="2800" dirty="0" smtClean="0"/>
              <a:t>Kde se bílkoviny nacházejí v živých organismech?</a:t>
            </a:r>
          </a:p>
          <a:p>
            <a:pPr marL="457200" indent="-457200">
              <a:buAutoNum type="arabicParenR"/>
            </a:pPr>
            <a:r>
              <a:rPr lang="cs-CZ" sz="2800" dirty="0" smtClean="0"/>
              <a:t>Jak tráví lidský organismus bílkoviny přijaté potravou?</a:t>
            </a:r>
          </a:p>
          <a:p>
            <a:pPr marL="457200" indent="-457200">
              <a:buAutoNum type="arabicParenR"/>
            </a:pPr>
            <a:r>
              <a:rPr lang="cs-CZ" sz="2800" dirty="0" smtClean="0"/>
              <a:t>Jak dokážeme bílkoviny?</a:t>
            </a:r>
          </a:p>
          <a:p>
            <a:pPr marL="457200" indent="-457200">
              <a:buAutoNum type="arabicParenR"/>
            </a:pPr>
            <a:r>
              <a:rPr lang="cs-CZ" sz="2800" dirty="0" smtClean="0"/>
              <a:t>Na co jsou bílkoviny citlivé?</a:t>
            </a:r>
          </a:p>
          <a:p>
            <a:pPr marL="0" indent="0">
              <a:buNone/>
            </a:pPr>
            <a:endParaRPr lang="cs-CZ" sz="2400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404664"/>
            <a:ext cx="7493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obsah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975757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-675456"/>
            <a:ext cx="8229600" cy="2093094"/>
          </a:xfrm>
        </p:spPr>
        <p:txBody>
          <a:bodyPr>
            <a:normAutofit/>
          </a:bodyPr>
          <a:lstStyle/>
          <a:p>
            <a:r>
              <a:rPr lang="cs-CZ" sz="2400" dirty="0">
                <a:solidFill>
                  <a:srgbClr val="00B0F0"/>
                </a:solidFill>
              </a:rPr>
              <a:t>ř</a:t>
            </a:r>
            <a:r>
              <a:rPr lang="cs-CZ" sz="2400" dirty="0" smtClean="0">
                <a:solidFill>
                  <a:srgbClr val="00B0F0"/>
                </a:solidFill>
              </a:rPr>
              <a:t>ešení</a:t>
            </a:r>
            <a:endParaRPr lang="cs-CZ" sz="2400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836712"/>
            <a:ext cx="8424936" cy="5616624"/>
          </a:xfrm>
        </p:spPr>
        <p:txBody>
          <a:bodyPr>
            <a:noAutofit/>
          </a:bodyPr>
          <a:lstStyle/>
          <a:p>
            <a:pPr marL="457200" indent="-457200">
              <a:buAutoNum type="arabicParenR"/>
            </a:pPr>
            <a:r>
              <a:rPr lang="cs-CZ" sz="2400" dirty="0">
                <a:solidFill>
                  <a:srgbClr val="FF0000"/>
                </a:solidFill>
              </a:rPr>
              <a:t>j</a:t>
            </a:r>
            <a:r>
              <a:rPr lang="cs-CZ" sz="2400" dirty="0" smtClean="0">
                <a:solidFill>
                  <a:srgbClr val="FF0000"/>
                </a:solidFill>
              </a:rPr>
              <a:t>sou makromolekulární látky s vázanými atomy uhlíku, vodíku, kyslíku, dusíku, někdy i síry a fosforu</a:t>
            </a:r>
          </a:p>
          <a:p>
            <a:pPr marL="457200" indent="-457200">
              <a:buAutoNum type="arabicParenR"/>
            </a:pPr>
            <a:r>
              <a:rPr lang="cs-CZ" sz="2400" dirty="0">
                <a:solidFill>
                  <a:srgbClr val="FF0000"/>
                </a:solidFill>
              </a:rPr>
              <a:t>j</a:t>
            </a:r>
            <a:r>
              <a:rPr lang="cs-CZ" sz="2400" dirty="0" smtClean="0">
                <a:solidFill>
                  <a:srgbClr val="FF0000"/>
                </a:solidFill>
              </a:rPr>
              <a:t>sou složkou všech buněk živých organismů</a:t>
            </a:r>
          </a:p>
          <a:p>
            <a:pPr marL="457200" indent="-457200">
              <a:buAutoNum type="arabicParenR"/>
            </a:pPr>
            <a:r>
              <a:rPr lang="cs-CZ" sz="2400" dirty="0">
                <a:solidFill>
                  <a:srgbClr val="FF0000"/>
                </a:solidFill>
              </a:rPr>
              <a:t>v</a:t>
            </a:r>
            <a:r>
              <a:rPr lang="cs-CZ" sz="2400" dirty="0" smtClean="0">
                <a:solidFill>
                  <a:srgbClr val="FF0000"/>
                </a:solidFill>
              </a:rPr>
              <a:t>e svalech, kůži, vlasech, srsti, vnitřních orgánech a krvi živočichů, ve vaječném bílku, v semenech a plodech některých rostlin,…</a:t>
            </a:r>
          </a:p>
          <a:p>
            <a:pPr marL="457200" indent="-457200">
              <a:buAutoNum type="arabicParenR"/>
            </a:pPr>
            <a:r>
              <a:rPr lang="cs-CZ" sz="2400" dirty="0">
                <a:solidFill>
                  <a:srgbClr val="FF0000"/>
                </a:solidFill>
              </a:rPr>
              <a:t>p</a:t>
            </a:r>
            <a:r>
              <a:rPr lang="cs-CZ" sz="2400" dirty="0" smtClean="0">
                <a:solidFill>
                  <a:srgbClr val="FF0000"/>
                </a:solidFill>
              </a:rPr>
              <a:t>omocí enzymu pepsinu v žaludku a pomocí látek ze slinivky břišní ve dvanáctníku se bílkoviny rozkládají na látky jednodušší</a:t>
            </a:r>
          </a:p>
          <a:p>
            <a:pPr marL="457200" indent="-457200">
              <a:buAutoNum type="arabicParenR"/>
            </a:pPr>
            <a:r>
              <a:rPr lang="cs-CZ" sz="2400" dirty="0">
                <a:solidFill>
                  <a:srgbClr val="FF0000"/>
                </a:solidFill>
              </a:rPr>
              <a:t>p</a:t>
            </a:r>
            <a:r>
              <a:rPr lang="cs-CZ" sz="2400" dirty="0" smtClean="0">
                <a:solidFill>
                  <a:srgbClr val="FF0000"/>
                </a:solidFill>
              </a:rPr>
              <a:t>o přikápnutí koncentrované kyseliny dusičné se bílá bílkovina zabarvuje žlutooranžově, nebo xantoproteiniovou reakcí nebo biuretovou reakcí barevnými změnami</a:t>
            </a:r>
          </a:p>
          <a:p>
            <a:pPr marL="457200" indent="-457200">
              <a:buAutoNum type="arabicParenR"/>
            </a:pPr>
            <a:r>
              <a:rPr lang="cs-CZ" sz="2400" dirty="0" smtClean="0">
                <a:solidFill>
                  <a:srgbClr val="FF0000"/>
                </a:solidFill>
              </a:rPr>
              <a:t>Na vyšší teplotu, kyseliny, hydroxidy, sloučeniny některých kovových prvků a některé další látky</a:t>
            </a:r>
          </a:p>
          <a:p>
            <a:pPr marL="457200" indent="-457200">
              <a:buAutoNum type="arabicParenR"/>
            </a:pPr>
            <a:endParaRPr lang="cs-CZ" sz="2400" dirty="0" smtClean="0">
              <a:solidFill>
                <a:srgbClr val="FF0000"/>
              </a:solidFill>
            </a:endParaRPr>
          </a:p>
          <a:p>
            <a:pPr marL="457200" indent="-457200">
              <a:buAutoNum type="arabicParenR"/>
            </a:pP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39552" y="404664"/>
            <a:ext cx="7798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Obsah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1468016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archiv autorky</a:t>
            </a:r>
          </a:p>
          <a:p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555</TotalTime>
  <Words>249</Words>
  <Application>Microsoft Office PowerPoint</Application>
  <PresentationFormat>Předvádění na obrazovce (4:3)</PresentationFormat>
  <Paragraphs>35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Snímek 1</vt:lpstr>
      <vt:lpstr>Anotace</vt:lpstr>
      <vt:lpstr>zadání</vt:lpstr>
      <vt:lpstr>řešení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expert</cp:lastModifiedBy>
  <cp:revision>87</cp:revision>
  <dcterms:created xsi:type="dcterms:W3CDTF">2011-08-21T15:31:45Z</dcterms:created>
  <dcterms:modified xsi:type="dcterms:W3CDTF">2012-03-12T15:59:24Z</dcterms:modified>
</cp:coreProperties>
</file>