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7" r:id="rId4"/>
    <p:sldId id="258" r:id="rId5"/>
    <p:sldId id="259" r:id="rId6"/>
    <p:sldId id="260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75000"/>
              </a:schemeClr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un%C4%9Btick%C3%A1_hora_hrad2.JPG" TargetMode="External"/><Relationship Id="rId3" Type="http://schemas.openxmlformats.org/officeDocument/2006/relationships/hyperlink" Target="http://cs.wikipedia.org/wiki/Soubor:PragueCastleNight.jpg" TargetMode="External"/><Relationship Id="rId7" Type="http://schemas.openxmlformats.org/officeDocument/2006/relationships/hyperlink" Target="http://cs.wikipedia.org/wiki/Soubor:Z%C3%A1mek_Litomy%C5%A1l_1.JPG" TargetMode="External"/><Relationship Id="rId2" Type="http://schemas.openxmlformats.org/officeDocument/2006/relationships/hyperlink" Target="http://cs.wikipedia.org/wiki/Soubor:Hradschin_Pra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ntrumbabylon.cz/cs/zabava/aquapark/" TargetMode="External"/><Relationship Id="rId11" Type="http://schemas.openxmlformats.org/officeDocument/2006/relationships/hyperlink" Target="http://cs.wikipedia.org/wiki/Soubor:Nov%C3%A9_hrady12.jpg" TargetMode="External"/><Relationship Id="rId5" Type="http://schemas.openxmlformats.org/officeDocument/2006/relationships/hyperlink" Target="http://cs.wikipedia.org/wiki/Soubor:Narodni_muzeum.jpg" TargetMode="External"/><Relationship Id="rId10" Type="http://schemas.openxmlformats.org/officeDocument/2006/relationships/hyperlink" Target="http://cs.wikipedia.org/wiki/Soubor:8-hrad_Svojanov_ze_zahrady.jpg" TargetMode="External"/><Relationship Id="rId4" Type="http://schemas.openxmlformats.org/officeDocument/2006/relationships/hyperlink" Target="http://cs.wikipedia.org/wiki/Soubor:Jewish_Museum_and_the_Spanish_synagogue_in_Prague.JPG" TargetMode="External"/><Relationship Id="rId9" Type="http://schemas.openxmlformats.org/officeDocument/2006/relationships/hyperlink" Target="http://cs.wikipedia.org/wiki/Soubor:Kun%C4%9Btick%C3%A1_hora_hrad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pPr eaLnBrk="1" hangingPunct="1"/>
            <a:r>
              <a:rPr lang="cs-CZ" sz="3600" smtClean="0">
                <a:latin typeface="Verdana" pitchFamily="34" charset="0"/>
              </a:rPr>
              <a:t>VY_32_INOVACE_38_Turismus </a:t>
            </a:r>
            <a:r>
              <a:rPr lang="cs-CZ" sz="3600" dirty="0" smtClean="0">
                <a:latin typeface="Verdana" pitchFamily="34" charset="0"/>
              </a:rPr>
              <a:t>na území ČR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Verdana" pitchFamily="34" charset="0"/>
              </a:rPr>
              <a:t>Základní škola Jindřicha Pravečka Výprachtice 390</a:t>
            </a:r>
          </a:p>
          <a:p>
            <a:pPr eaLnBrk="1" hangingPunct="1"/>
            <a:r>
              <a:rPr lang="cs-CZ" sz="2400" smtClean="0">
                <a:latin typeface="Verdana" pitchFamily="34" charset="0"/>
              </a:rPr>
              <a:t>Reg.č. CZ.1.07/1.4.00/21.1674</a:t>
            </a:r>
          </a:p>
        </p:txBody>
      </p:sp>
      <p:pic>
        <p:nvPicPr>
          <p:cNvPr id="2052" name="Picture 4" descr="eu_log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38862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mtClean="0">
                <a:solidFill>
                  <a:srgbClr val="000000"/>
                </a:solidFill>
                <a:latin typeface="Verdana" pitchFamily="34" charset="0"/>
              </a:rPr>
              <a:t>Autor: Bc. Petr Grossmann</a:t>
            </a:r>
          </a:p>
        </p:txBody>
      </p:sp>
    </p:spTree>
    <p:extLst>
      <p:ext uri="{BB962C8B-B14F-4D97-AF65-F5344CB8AC3E}">
        <p14:creationId xmlns:p14="http://schemas.microsoft.com/office/powerpoint/2010/main" xmlns="" val="2574280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Digitální studijní materiál je věnován učivu zeměpisu v 9. ročníku. Konkrétně se zabývá učivem o </a:t>
            </a:r>
            <a:r>
              <a:rPr lang="cs-CZ" dirty="0" smtClean="0"/>
              <a:t>cestovním ruchu </a:t>
            </a:r>
            <a:r>
              <a:rPr lang="cs-CZ" dirty="0"/>
              <a:t>v ČR. Podrobněji se zabývá </a:t>
            </a:r>
            <a:r>
              <a:rPr lang="cs-CZ" dirty="0" smtClean="0"/>
              <a:t>nejnavštěvovanějšími místy naší vlasti. Je </a:t>
            </a:r>
            <a:r>
              <a:rPr lang="cs-CZ" dirty="0"/>
              <a:t>doplněn o otázky k </a:t>
            </a:r>
            <a:r>
              <a:rPr lang="cs-CZ" dirty="0" smtClean="0"/>
              <a:t>opakování.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srgbClr val="000000"/>
                </a:solidFill>
              </a:rPr>
              <a:t>Bc. Petr Grossmann</a:t>
            </a:r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8173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Nejnavštěvovanější místa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1.         Pražský hrad                                               1,34 milionu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/>
              <a:t>.         Zoo Praha                                                     1,20 milionu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dirty="0"/>
              <a:t>.         Židovské muzeum v Praze                        612 tisíc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</a:t>
            </a:r>
            <a:r>
              <a:rPr lang="cs-CZ" dirty="0"/>
              <a:t>.         Národní muzeum, Praha                           </a:t>
            </a:r>
            <a:r>
              <a:rPr lang="cs-CZ" dirty="0" smtClean="0"/>
              <a:t>549 tisíc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5.         Centrum Babylon, Liberec                        540 tisíc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</a:t>
            </a:r>
            <a:r>
              <a:rPr lang="cs-CZ" dirty="0"/>
              <a:t>.         Zoo Dvůr Králové                                         539 tisíc      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</a:t>
            </a:r>
            <a:r>
              <a:rPr lang="cs-CZ" dirty="0"/>
              <a:t>.         Zoo Lešná                                                     490 </a:t>
            </a:r>
            <a:r>
              <a:rPr lang="cs-CZ" dirty="0" smtClean="0"/>
              <a:t>tisíc</a:t>
            </a:r>
            <a:endParaRPr lang="cs-CZ" dirty="0"/>
          </a:p>
          <a:p>
            <a:pPr marL="898525" indent="-898525">
              <a:buAutoNum type="arabicPeriod" startAt="8"/>
            </a:pPr>
            <a:r>
              <a:rPr lang="cs-CZ" dirty="0" smtClean="0"/>
              <a:t>Národní </a:t>
            </a:r>
            <a:r>
              <a:rPr lang="cs-CZ" dirty="0"/>
              <a:t>galerie, Praha                               477 tisíc         </a:t>
            </a:r>
            <a:endParaRPr lang="cs-CZ" dirty="0" smtClean="0"/>
          </a:p>
          <a:p>
            <a:pPr marL="898525" indent="-898525">
              <a:buAutoNum type="arabicPeriod" startAt="8"/>
            </a:pPr>
            <a:r>
              <a:rPr lang="cs-CZ" dirty="0" smtClean="0"/>
              <a:t>Staroměstská </a:t>
            </a:r>
            <a:r>
              <a:rPr lang="cs-CZ" dirty="0"/>
              <a:t>radnice, Praha                  </a:t>
            </a:r>
            <a:r>
              <a:rPr lang="cs-CZ" dirty="0" smtClean="0"/>
              <a:t>  456 </a:t>
            </a:r>
            <a:r>
              <a:rPr lang="cs-CZ" dirty="0"/>
              <a:t>tisíc         </a:t>
            </a:r>
            <a:endParaRPr lang="cs-CZ" dirty="0" smtClean="0"/>
          </a:p>
          <a:p>
            <a:pPr marL="898525" indent="-898525">
              <a:buAutoNum type="arabicPeriod" startAt="8"/>
            </a:pPr>
            <a:r>
              <a:rPr lang="cs-CZ" dirty="0" smtClean="0"/>
              <a:t>Památník </a:t>
            </a:r>
            <a:r>
              <a:rPr lang="cs-CZ" dirty="0"/>
              <a:t>Terezín                                        443 </a:t>
            </a:r>
            <a:r>
              <a:rPr lang="cs-CZ" dirty="0" smtClean="0"/>
              <a:t>tisíc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654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Pražský hrad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67310" y="6337220"/>
            <a:ext cx="122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09605" y="3984261"/>
            <a:ext cx="122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2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95423"/>
            <a:ext cx="5694036" cy="3718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6703" y="1227271"/>
            <a:ext cx="4209699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80406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ZOO 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Zoologická zahrada hl. m. Prahy – je zoologická zahrada v dolní části pražské Troje, otevřená 28. září 1931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36912"/>
            <a:ext cx="5244075" cy="3933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70357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Židovské muzeum v Praze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4032448" cy="4421088"/>
          </a:xfrm>
        </p:spPr>
        <p:txBody>
          <a:bodyPr>
            <a:normAutofit/>
          </a:bodyPr>
          <a:lstStyle/>
          <a:p>
            <a:r>
              <a:rPr lang="cs-CZ" dirty="0"/>
              <a:t>S návštěvností přesahující </a:t>
            </a:r>
            <a:r>
              <a:rPr lang="cs-CZ" dirty="0" smtClean="0"/>
              <a:t>                  550 </a:t>
            </a:r>
            <a:r>
              <a:rPr lang="cs-CZ" dirty="0"/>
              <a:t>000 návštěvníků ročně jde </a:t>
            </a:r>
            <a:r>
              <a:rPr lang="cs-CZ" dirty="0" smtClean="0"/>
              <a:t>                           o </a:t>
            </a:r>
            <a:r>
              <a:rPr lang="cs-CZ" dirty="0"/>
              <a:t>nejnavštěvovanější muzeum v České </a:t>
            </a:r>
            <a:r>
              <a:rPr lang="cs-CZ" dirty="0" smtClean="0"/>
              <a:t>republice.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77665" y="5038203"/>
            <a:ext cx="122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5958572"/>
            <a:ext cx="42275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http://www.jewishmuseum.cz/czindex.php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00808"/>
            <a:ext cx="4786187" cy="3200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61177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Národní muzeum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8376" y="5589240"/>
            <a:ext cx="8579296" cy="97958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Významná dominanta </a:t>
            </a:r>
            <a:r>
              <a:rPr lang="cs-CZ" dirty="0"/>
              <a:t>horní části Václavského náměstí. Budova je od července 2011 kvůli rekonstrukci na 4 roky uzavřena.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427670" y="5173216"/>
            <a:ext cx="122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831" y="1196752"/>
            <a:ext cx="7954713" cy="3890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32079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Centrum Babylon, Liberec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96752"/>
            <a:ext cx="6333728" cy="4750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1772816"/>
            <a:ext cx="15841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Velké zábavní </a:t>
            </a:r>
            <a:r>
              <a:rPr lang="cs-CZ" sz="2400" dirty="0" smtClean="0"/>
              <a:t>              a </a:t>
            </a:r>
            <a:r>
              <a:rPr lang="cs-CZ" sz="2400" dirty="0" smtClean="0"/>
              <a:t>rekreační centrum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5977260"/>
            <a:ext cx="122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8102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Nejnavštěvovanější místa                       v Pardubickém kraji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</a:t>
            </a:r>
            <a:endParaRPr lang="cs-CZ" dirty="0"/>
          </a:p>
          <a:p>
            <a:pPr marL="0" indent="0">
              <a:lnSpc>
                <a:spcPct val="160000"/>
              </a:lnSpc>
              <a:buNone/>
            </a:pPr>
            <a:r>
              <a:rPr lang="cs-CZ" dirty="0"/>
              <a:t>1.         Východočeské muzeum, Pardubice           </a:t>
            </a:r>
            <a:r>
              <a:rPr lang="cs-CZ" dirty="0" smtClean="0"/>
              <a:t>   </a:t>
            </a:r>
            <a:r>
              <a:rPr lang="cs-CZ" dirty="0"/>
              <a:t>55 tisíc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dirty="0"/>
              <a:t>2.         Státní zámek Litomyšl                                     33 tisíc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dirty="0"/>
              <a:t>3.         Hrad Kunětická Hora                                       33 tisíc                                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dirty="0"/>
              <a:t>4.         Hrad Svojanov                                                  32 tisíc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dirty="0"/>
              <a:t>5.         </a:t>
            </a:r>
            <a:r>
              <a:rPr lang="cs-CZ" dirty="0" smtClean="0"/>
              <a:t>Zámek Nové Hrady				     21 </a:t>
            </a:r>
            <a:r>
              <a:rPr lang="cs-CZ" dirty="0"/>
              <a:t>tisíc</a:t>
            </a:r>
          </a:p>
        </p:txBody>
      </p:sp>
    </p:spTree>
    <p:extLst>
      <p:ext uri="{BB962C8B-B14F-4D97-AF65-F5344CB8AC3E}">
        <p14:creationId xmlns:p14="http://schemas.microsoft.com/office/powerpoint/2010/main" xmlns="" val="2254342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Východočeské muzeum v Pardubicích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12776"/>
            <a:ext cx="6816757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20272" y="1772816"/>
            <a:ext cx="20162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Patří </a:t>
            </a:r>
            <a:r>
              <a:rPr lang="cs-CZ" sz="2400" dirty="0" smtClean="0"/>
              <a:t>mezi </a:t>
            </a:r>
            <a:r>
              <a:rPr lang="cs-CZ" sz="2400" dirty="0"/>
              <a:t>20 </a:t>
            </a:r>
            <a:r>
              <a:rPr lang="cs-CZ" sz="2400" dirty="0" err="1" smtClean="0"/>
              <a:t>nejvýznamněj</a:t>
            </a:r>
            <a:r>
              <a:rPr lang="cs-CZ" sz="2400" dirty="0" smtClean="0"/>
              <a:t>-ších </a:t>
            </a:r>
            <a:r>
              <a:rPr lang="cs-CZ" sz="2400" dirty="0"/>
              <a:t>muzejních institucí v ČR. Od roku 2001 </a:t>
            </a:r>
            <a:r>
              <a:rPr lang="cs-CZ" sz="2400" dirty="0" smtClean="0"/>
              <a:t>je jeho </a:t>
            </a:r>
            <a:r>
              <a:rPr lang="cs-CZ" sz="2400" dirty="0"/>
              <a:t>zřizovatelem Pardubický </a:t>
            </a:r>
            <a:r>
              <a:rPr lang="cs-CZ" sz="2400" dirty="0" smtClean="0"/>
              <a:t>kraj.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62023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zámek Litomyšl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890664" cy="4781128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 jeden </a:t>
            </a:r>
            <a:r>
              <a:rPr lang="cs-CZ" dirty="0" smtClean="0"/>
              <a:t>                                  z </a:t>
            </a:r>
            <a:r>
              <a:rPr lang="cs-CZ" dirty="0"/>
              <a:t>největších renesančních zámků v </a:t>
            </a:r>
            <a:r>
              <a:rPr lang="cs-CZ" dirty="0" smtClean="0"/>
              <a:t>ČR</a:t>
            </a:r>
          </a:p>
          <a:p>
            <a:r>
              <a:rPr lang="cs-CZ" dirty="0"/>
              <a:t>Od roku 1999 je zámek zapsán </a:t>
            </a:r>
            <a:r>
              <a:rPr lang="cs-CZ" dirty="0" smtClean="0"/>
              <a:t>      na </a:t>
            </a:r>
            <a:r>
              <a:rPr lang="cs-CZ" dirty="0"/>
              <a:t>Seznamu světového dědictví </a:t>
            </a:r>
            <a:r>
              <a:rPr lang="cs-CZ" dirty="0" smtClean="0"/>
              <a:t>UNESCO</a:t>
            </a:r>
          </a:p>
          <a:p>
            <a:r>
              <a:rPr lang="cs-CZ" dirty="0" smtClean="0"/>
              <a:t>Významné </a:t>
            </a:r>
            <a:r>
              <a:rPr lang="cs-CZ" dirty="0" smtClean="0"/>
              <a:t>je                   </a:t>
            </a:r>
            <a:r>
              <a:rPr lang="cs-CZ" dirty="0" smtClean="0"/>
              <a:t>i zámecké divadélko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13323" y="5773906"/>
            <a:ext cx="122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80292"/>
            <a:ext cx="5591485" cy="4193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34957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Kunětická hora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/>
          <a:lstStyle/>
          <a:p>
            <a:r>
              <a:rPr lang="cs-CZ" dirty="0"/>
              <a:t>Místní lidé </a:t>
            </a:r>
            <a:r>
              <a:rPr lang="cs-CZ" dirty="0" smtClean="0"/>
              <a:t>mají                  </a:t>
            </a:r>
            <a:r>
              <a:rPr lang="cs-CZ" dirty="0"/>
              <a:t>k hradu vřelý </a:t>
            </a:r>
            <a:r>
              <a:rPr lang="cs-CZ" dirty="0" smtClean="0"/>
              <a:t>vztah                </a:t>
            </a:r>
            <a:r>
              <a:rPr lang="cs-CZ" dirty="0"/>
              <a:t>a mluví o </a:t>
            </a:r>
            <a:r>
              <a:rPr lang="cs-CZ" dirty="0" smtClean="0"/>
              <a:t>něm                        </a:t>
            </a:r>
            <a:r>
              <a:rPr lang="cs-CZ" dirty="0"/>
              <a:t>s přátelskou přezdívkou "</a:t>
            </a:r>
            <a:r>
              <a:rPr lang="cs-CZ" dirty="0" smtClean="0"/>
              <a:t>Kuňka„</a:t>
            </a:r>
            <a:endParaRPr lang="cs-CZ" dirty="0"/>
          </a:p>
          <a:p>
            <a:r>
              <a:rPr lang="cs-CZ" dirty="0" smtClean="0"/>
              <a:t>Symbol Pardubického kraje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63283" y="6477784"/>
            <a:ext cx="122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06467" y="4179429"/>
            <a:ext cx="122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14491"/>
            <a:ext cx="3953250" cy="2964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8603" y="3921754"/>
            <a:ext cx="3408040" cy="2556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25254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Svojanov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/>
              <a:t>Od roku 1910 patří městu Polička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24042" y="5978813"/>
            <a:ext cx="122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198915"/>
            <a:ext cx="5640288" cy="3763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61735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2952328" cy="4997152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Jedná </a:t>
            </a:r>
            <a:r>
              <a:rPr lang="cs-CZ" dirty="0" smtClean="0"/>
              <a:t>se o                      pozoruhodnou </a:t>
            </a:r>
            <a:r>
              <a:rPr lang="cs-CZ" dirty="0"/>
              <a:t>rokokovou </a:t>
            </a:r>
            <a:r>
              <a:rPr lang="cs-CZ" dirty="0" smtClean="0"/>
              <a:t>stavbu                            </a:t>
            </a:r>
            <a:r>
              <a:rPr lang="cs-CZ" dirty="0"/>
              <a:t>s rozsáhlým přírodním areálem</a:t>
            </a:r>
            <a:r>
              <a:rPr lang="cs-CZ" dirty="0" smtClean="0"/>
              <a:t>.</a:t>
            </a:r>
          </a:p>
          <a:p>
            <a:r>
              <a:rPr lang="cs-CZ" dirty="0"/>
              <a:t>České Versailles“ nebo „Malý </a:t>
            </a:r>
            <a:r>
              <a:rPr lang="cs-CZ" dirty="0" err="1" smtClean="0"/>
              <a:t>Schönbrunn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36024" y="5619452"/>
            <a:ext cx="122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66050" y="1537305"/>
            <a:ext cx="6096000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71559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obrazového materiálu: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Dostupný pod licencí GNU Free </a:t>
            </a:r>
            <a:r>
              <a:rPr lang="cs-CZ" dirty="0" err="1"/>
              <a:t>Documentation</a:t>
            </a:r>
            <a:r>
              <a:rPr lang="cs-CZ" dirty="0"/>
              <a:t> </a:t>
            </a:r>
            <a:r>
              <a:rPr lang="cs-CZ" dirty="0" err="1"/>
              <a:t>License</a:t>
            </a:r>
            <a:r>
              <a:rPr lang="cs-CZ" dirty="0"/>
              <a:t> na www:</a:t>
            </a:r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cs.wikipedia.org/wiki/Soubor:Hradschin_Prag.jpg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cs.wikipedia.org/wiki/Soubor:PragueCastleNight.jpg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cs.wikipedia.org/wiki/Soubor:Jewish_Museum_and_the_Spanish_synagogue_in_Prague.JPG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cs.wikipedia.org/wiki/Soubor:Narodni_muzeum.jpg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://www.centrumbabylon.cz/cs/zabava/aquapark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cs.wikipedia.org/wiki/Soubor:Z%C3%A1mek_Litomy%C5%A1l_1.JPG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cs.wikipedia.org/wiki/Soubor:Kun%C4%9Btick%C3%A1_hora_hrad2.JPG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cs.wikipedia.org/wiki/Soubor:Kun%C4%9Btick%C3%A1_hora_hrad4.JPG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10"/>
              </a:rPr>
              <a:t>http</a:t>
            </a:r>
            <a:r>
              <a:rPr lang="cs-CZ" dirty="0">
                <a:hlinkClick r:id="rId10"/>
              </a:rPr>
              <a:t>://</a:t>
            </a:r>
            <a:r>
              <a:rPr lang="cs-CZ" dirty="0" smtClean="0">
                <a:hlinkClick r:id="rId10"/>
              </a:rPr>
              <a:t>cs.wikipedia.org/wiki/Soubor:8-hrad_Svojanov_ze_zahrady.jpg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11"/>
              </a:rPr>
              <a:t>http</a:t>
            </a:r>
            <a:r>
              <a:rPr lang="cs-CZ" dirty="0">
                <a:hlinkClick r:id="rId11"/>
              </a:rPr>
              <a:t>://</a:t>
            </a:r>
            <a:r>
              <a:rPr lang="cs-CZ" dirty="0" smtClean="0">
                <a:hlinkClick r:id="rId11"/>
              </a:rPr>
              <a:t>cs.wikipedia.org/wiki/Soubor:Nov%C3%A9_hrady12.jpg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2864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392</Words>
  <Application>Microsoft Office PowerPoint</Application>
  <PresentationFormat>Předvádění na obrazovce (4:3)</PresentationFormat>
  <Paragraphs>72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VY_32_INOVACE_38_Turismus na území ČR</vt:lpstr>
      <vt:lpstr>Anotace</vt:lpstr>
      <vt:lpstr>Nejnavštěvovanější místa v ČR</vt:lpstr>
      <vt:lpstr>Pražský hrad</vt:lpstr>
      <vt:lpstr>ZOO Praha</vt:lpstr>
      <vt:lpstr>Židovské muzeum v Praze</vt:lpstr>
      <vt:lpstr>Národní muzeum</vt:lpstr>
      <vt:lpstr>Centrum Babylon, Liberec</vt:lpstr>
      <vt:lpstr>Nejnavštěvovanější místa                       v Pardubickém kraji</vt:lpstr>
      <vt:lpstr>Východočeské muzeum v Pardubicích</vt:lpstr>
      <vt:lpstr>Státní zámek Litomyšl</vt:lpstr>
      <vt:lpstr>Kunětická hora</vt:lpstr>
      <vt:lpstr>Svojanov</vt:lpstr>
      <vt:lpstr>Nové Hrady</vt:lpstr>
      <vt:lpstr>Citace obrazového materiálu: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Dum</cp:lastModifiedBy>
  <cp:revision>15</cp:revision>
  <dcterms:created xsi:type="dcterms:W3CDTF">2012-12-31T14:07:19Z</dcterms:created>
  <dcterms:modified xsi:type="dcterms:W3CDTF">2013-03-04T20:32:37Z</dcterms:modified>
</cp:coreProperties>
</file>