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3" r:id="rId14"/>
    <p:sldId id="258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1A_19_Paryby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Paryby jsou probírány v šesté třídě ZŠ. </a:t>
            </a:r>
          </a:p>
          <a:p>
            <a:r>
              <a:rPr lang="cs-CZ" dirty="0" smtClean="0"/>
              <a:t>Seznamuje žáky se základními znaky a zástupci této skupiny.</a:t>
            </a:r>
          </a:p>
          <a:p>
            <a:r>
              <a:rPr lang="cs-CZ" dirty="0" smtClean="0"/>
              <a:t>Učivo je doplněno obrázky.</a:t>
            </a:r>
          </a:p>
          <a:p>
            <a:r>
              <a:rPr lang="cs-CZ" dirty="0" smtClean="0"/>
              <a:t>Na konci je </a:t>
            </a:r>
            <a:r>
              <a:rPr lang="cs-CZ" dirty="0" err="1" smtClean="0"/>
              <a:t>poznávačka</a:t>
            </a:r>
            <a:r>
              <a:rPr lang="cs-CZ" dirty="0" smtClean="0"/>
              <a:t> vnější stavby paryb</a:t>
            </a:r>
            <a:r>
              <a:rPr lang="cs-CZ" smtClean="0"/>
              <a:t>, kterou </a:t>
            </a:r>
            <a:r>
              <a:rPr lang="cs-CZ" dirty="0" smtClean="0"/>
              <a:t>žáci vypracují na interaktivní tabuli.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3800" dirty="0" smtClean="0">
                <a:solidFill>
                  <a:schemeClr val="bg1">
                    <a:lumMod val="50000"/>
                  </a:schemeClr>
                </a:solidFill>
              </a:rPr>
              <a:t>PARYBY</a:t>
            </a:r>
            <a:endParaRPr lang="cs-CZ" sz="138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433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/>
              <a:t>chrupavčitá </a:t>
            </a:r>
            <a:r>
              <a:rPr lang="cs-CZ" sz="3600" dirty="0" smtClean="0"/>
              <a:t>kostra</a:t>
            </a:r>
            <a:endParaRPr lang="cs-CZ" sz="3600" dirty="0"/>
          </a:p>
          <a:p>
            <a:r>
              <a:rPr lang="cs-CZ" sz="3600" dirty="0" smtClean="0"/>
              <a:t>nesouměrná </a:t>
            </a:r>
            <a:r>
              <a:rPr lang="cs-CZ" sz="3600" dirty="0"/>
              <a:t>ocasní ploutev</a:t>
            </a:r>
          </a:p>
          <a:p>
            <a:r>
              <a:rPr lang="cs-CZ" sz="3600" dirty="0" smtClean="0"/>
              <a:t>ústa </a:t>
            </a:r>
            <a:r>
              <a:rPr lang="cs-CZ" sz="3600" dirty="0"/>
              <a:t>– tvar příčné štěrbiny s čelistmi</a:t>
            </a:r>
          </a:p>
          <a:p>
            <a:r>
              <a:rPr lang="cs-CZ" sz="3600" dirty="0" smtClean="0"/>
              <a:t>DS </a:t>
            </a:r>
            <a:r>
              <a:rPr lang="cs-CZ" sz="3600" dirty="0"/>
              <a:t>– </a:t>
            </a:r>
            <a:r>
              <a:rPr lang="cs-CZ" sz="3600" dirty="0" smtClean="0"/>
              <a:t>žábry </a:t>
            </a:r>
            <a:r>
              <a:rPr lang="cs-CZ" sz="3600" dirty="0"/>
              <a:t>pod 5 – 7 žaberními štěrbinami</a:t>
            </a:r>
          </a:p>
          <a:p>
            <a:pPr marL="0" indent="0">
              <a:buNone/>
            </a:pPr>
            <a:endParaRPr lang="cs-CZ" sz="3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74566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stavba žraloka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6" r="6692" b="14775"/>
          <a:stretch/>
        </p:blipFill>
        <p:spPr bwMode="auto">
          <a:xfrm>
            <a:off x="107504" y="2420888"/>
            <a:ext cx="889354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4088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Zástupci: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Žraloci</a:t>
            </a:r>
            <a:r>
              <a:rPr lang="cs-CZ" dirty="0"/>
              <a:t> </a:t>
            </a:r>
            <a:r>
              <a:rPr lang="cs-CZ" dirty="0" smtClean="0"/>
              <a:t>- torpédovitý </a:t>
            </a:r>
            <a:r>
              <a:rPr lang="cs-CZ" dirty="0"/>
              <a:t>tvar </a:t>
            </a:r>
            <a:r>
              <a:rPr lang="cs-CZ" dirty="0" smtClean="0"/>
              <a:t>těla.</a:t>
            </a:r>
          </a:p>
          <a:p>
            <a:pPr marL="0" indent="0">
              <a:buNone/>
            </a:pPr>
            <a:r>
              <a:rPr lang="cs-CZ" dirty="0" smtClean="0"/>
              <a:t>Žralok obrovský (až 18m), živí se planktonem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8840"/>
            <a:ext cx="6305115" cy="4725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52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9249" y="1886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Žralok lidožravý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15217"/>
            <a:ext cx="7920880" cy="5940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2788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Žralok kladivoun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8688738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5099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Máčka skvrnitá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05" y="1052736"/>
            <a:ext cx="8594503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2739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Ostroun obecný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94635"/>
            <a:ext cx="8676109" cy="23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8259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Rejnoci 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shora i zespodu zploštělé tělo</a:t>
            </a:r>
          </a:p>
          <a:p>
            <a:pPr marL="0" indent="0">
              <a:buNone/>
            </a:pPr>
            <a:r>
              <a:rPr lang="cs-CZ" dirty="0"/>
              <a:t>- párové ploutve srůstají v lem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04864"/>
            <a:ext cx="4299136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711" y="2363479"/>
            <a:ext cx="4704523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4100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Rejnok obrovský (manta)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7560840" cy="5670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263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vnější stavbu žraloka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966"/>
          <a:stretch/>
        </p:blipFill>
        <p:spPr bwMode="auto">
          <a:xfrm>
            <a:off x="8206" y="2492896"/>
            <a:ext cx="9165136" cy="2755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93990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Obrázek: stavba těla žraloka</a:t>
            </a:r>
          </a:p>
          <a:p>
            <a:pPr marL="0" indent="0">
              <a:buNone/>
            </a:pPr>
            <a:r>
              <a:rPr lang="cs-CZ" sz="1200" i="1" dirty="0"/>
              <a:t>Přírodopis 2</a:t>
            </a:r>
            <a:r>
              <a:rPr lang="cs-CZ" sz="1200" dirty="0"/>
              <a:t>. Praha: SPN, 2005. ISBN 80-7235-069-2.</a:t>
            </a:r>
          </a:p>
          <a:p>
            <a:pPr marL="0" indent="0">
              <a:buNone/>
            </a:pPr>
            <a:r>
              <a:rPr lang="cs-CZ" sz="1200" dirty="0" smtClean="0"/>
              <a:t> </a:t>
            </a:r>
          </a:p>
          <a:p>
            <a:pPr marL="0" indent="0">
              <a:buNone/>
            </a:pPr>
            <a:r>
              <a:rPr lang="cs-CZ" sz="1200" dirty="0"/>
              <a:t>Žralok obrovský. </a:t>
            </a:r>
            <a:r>
              <a:rPr lang="cs-CZ" sz="1200" i="1" dirty="0"/>
              <a:t>Www.wikipedia.cz</a:t>
            </a:r>
            <a:r>
              <a:rPr lang="cs-CZ" sz="1200" dirty="0"/>
              <a:t> [online]. 2011 [cit. 2012-02-06]. Dostupné z: http://upload.wikimedia.org/wikipedia/commons/1/18/Rhincodon_typus.jpg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Žralok kladivoun.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2011-12-05]. Dostupné z: http://www.google.cz/imgres?q=%C5%BEralok+kladivoun&amp;hl=cs&amp;gbv=2&amp;tbm=isch&amp;tbnid=VqrMkQi2YOLzbM:&amp;imgrefurl=http://www.u-b.cz/c/fotografie-divoke-prirody-oceany-2010/&amp;docid=NNTx9VXqA9uSEM&amp;imgurl=http://</a:t>
            </a:r>
            <a:r>
              <a:rPr lang="cs-CZ" sz="1200" dirty="0" smtClean="0"/>
              <a:t>www.u-b.cz/wp-content/uploads/2010/09/3.jpg&amp;w=670&amp;h=422&amp;ei=XlTjT8yTBIKT-waWnYXPAw&amp;zoom=1&amp;iact=hc&amp;vpx=608&amp;vpy=322&amp;dur=2215&amp;hovh=178&amp;hovw=283&amp;tx=154&amp;ty=99&amp;sig=106598003853866900806&amp;page=2&amp;tbnh=141&amp;tbnw=203&amp;start=18&amp;ndsp=22&amp;ved=1t:429,r:8,s:18,i:157&amp;biw=1333&amp;bih=641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Žralok kladivoun.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2011-12-05]. Dostupné z: http://www.google.cz/imgres?q=%C5%BEralok+kladivoun&amp;hl=cs&amp;gbv=2&amp;tbm=isch&amp;tbnid=VqrMkQi2YOLzbM:&amp;imgrefurl=http://www.u-b.cz/c/fotografie-divoke-prirody-oceany-2010/&amp;docid=NNTx9VXqA9uSEM&amp;imgurl=http://</a:t>
            </a:r>
            <a:r>
              <a:rPr lang="cs-CZ" sz="1200" dirty="0" smtClean="0"/>
              <a:t>www.u-b.cz/wp-content/uploads/2010/09/3.jpg&amp;w=670&amp;h=422&amp;ei=XlTjT8yTBIKT-waWnYXPAw&amp;zoom=1&amp;iact=hc&amp;vpx=608&amp;vpy=322&amp;dur=2215&amp;hovh=178&amp;hovw=283&amp;tx=154&amp;ty=99&amp;sig=106598003853866900806&amp;page=2&amp;tbnh=141&amp;tbnw=203&amp;start=18&amp;ndsp=22&amp;ved=1t:429,r:8,s:18,i:157&amp;biw=1333&amp;bih=641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Máčka skvrnitá.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2011-12-05]. Dostupné z: http://www.google.cz/imgres?q=m%C3%A1%C4%8Dka+skvrnit%C3%A1&amp;hl=cs&amp;gbv=2&amp;tbm=isch&amp;tbnid=5cTKmYGqP66QWM:&amp;imgrefurl=http://www.zraloci.cz/main/zshow.php%3Fid%3D127&amp;docid=5lcCc5xSeXAABM&amp;imgurl=http://www.zraloci.cz/gal/_atlas_zraloku/macka_menesk.jpg&amp;w=400&amp;h=248&amp;ei=JVXjT7adN4e8-QaJqKGLAw&amp;zoom=1&amp;iact=hc&amp;vpx=341&amp;vpy=305&amp;dur=24&amp;hovh=177&amp;hovw=285&amp;tx=170&amp;ty=82&amp;sig=106598003853866900806&amp;page=1&amp;tbnh=107&amp;tbnw=173&amp;start=0&amp;ndsp=18&amp;ved=1t:429,r:7,s:0,i:93&amp;biw=1333&amp;bih=641</a:t>
            </a:r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Ostroun obecný.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2011-12-05]. Dostupné z: http://www.google.cz/imgres?q=ostroun+obecn%C3%BD&amp;hl=cs&amp;gbv=2&amp;tbm=isch&amp;tbnid=qs2jFdE8HbrEXM:&amp;imgrefurl=http://www.aquatab.net/clanky/ryby-a-ryboviti-na-nasem-trhu-zraloci/&amp;docid=Onw50Vj1uSbjfM&amp;imgurl=http://www.aquatab.net/_</a:t>
            </a:r>
            <a:r>
              <a:rPr lang="cs-CZ" sz="1200" dirty="0" smtClean="0"/>
              <a:t>files/image/clanky/zralok-sedy.gif&amp;w=450&amp;h=124&amp;ei=DVbjT_e3McjRtAaPnITBBg&amp;zoom=1&amp;iact=hc&amp;vpx=685&amp;vpy=361&amp;dur=2652&amp;hovh=99&amp;hovw=360&amp;tx=173&amp;ty=48&amp;sig=106598003853866900806&amp;page=1&amp;tbnh=55&amp;tbnw=201&amp;start=0&amp;ndsp=18&amp;ved=1t:429,r:9,s:0,i:102&amp;biw=1333&amp;bih=641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Parejnok elektrický.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2011-12-05]. Dostupné z: http://www.google.cz/</a:t>
            </a:r>
            <a:r>
              <a:rPr lang="cs-CZ" sz="1200" dirty="0" err="1"/>
              <a:t>imgres?q</a:t>
            </a:r>
            <a:r>
              <a:rPr lang="cs-CZ" sz="1200" dirty="0"/>
              <a:t>=parejnok+elektrick%C3%BD&amp;hl=</a:t>
            </a:r>
            <a:r>
              <a:rPr lang="cs-CZ" sz="1200" dirty="0" err="1"/>
              <a:t>cs&amp;gbv</a:t>
            </a:r>
            <a:r>
              <a:rPr lang="cs-CZ" sz="1200" dirty="0"/>
              <a:t>=2&amp;tbm=</a:t>
            </a:r>
            <a:r>
              <a:rPr lang="cs-CZ" sz="1200" dirty="0" err="1"/>
              <a:t>isch&amp;tbnid</a:t>
            </a:r>
            <a:r>
              <a:rPr lang="cs-CZ" sz="1200" dirty="0"/>
              <a:t>=jY11uaW9p837RM:&amp;</a:t>
            </a:r>
            <a:r>
              <a:rPr lang="cs-CZ" sz="1200" dirty="0" err="1"/>
              <a:t>imgrefurl</a:t>
            </a:r>
            <a:r>
              <a:rPr lang="cs-CZ" sz="1200" dirty="0"/>
              <a:t>=http://www.aaa-inzerce.cz/fauna-a-flora/</a:t>
            </a:r>
            <a:r>
              <a:rPr lang="cs-CZ" sz="1200" dirty="0" err="1"/>
              <a:t>parejnok-elektricky-torpedo-marmorata.html&amp;docid</a:t>
            </a:r>
            <a:r>
              <a:rPr lang="cs-CZ" sz="1200" dirty="0"/>
              <a:t>=IBCDl6sq-QjwpM&amp;imgurl=http://www.aaa-inzerce.cz/image.php%253Fidx%253D129298%2526mw%253D391%2526mh%253D334&amp;w=391&amp;h=334&amp;ei=7VbjT9W_KIX0sgbOrq3BBg&amp;zoom=1&amp;iact=</a:t>
            </a:r>
            <a:r>
              <a:rPr lang="cs-CZ" sz="1200" dirty="0" err="1"/>
              <a:t>hc&amp;vpx</a:t>
            </a:r>
            <a:r>
              <a:rPr lang="cs-CZ" sz="1200" dirty="0"/>
              <a:t>=1047&amp;vpy=65&amp;dur=1839&amp;hovh=207&amp;hovw=243&amp;tx=127&amp;ty=109&amp;sig=106598003853866900806&amp;page=1&amp;tbnh=142&amp;tbnw=166&amp;start=0&amp;ndsp=18&amp;ved=1t:429,r:5,s:0</a:t>
            </a:r>
            <a:r>
              <a:rPr lang="cs-CZ" sz="1200" dirty="0" smtClean="0"/>
              <a:t>,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Parejnok elektrický.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2011-12-05]. Dostupné z: http://www.google.cz/imgres?q=parejnok+elektrick%C3%BD&amp;hl=cs&amp;gbv=2&amp;tbm=isch&amp;tbnid=Yo61EB-iQymKFM:&amp;imgrefurl=http://vezverinci.blog.cz/0804/parejnok-elektricky&amp;docid=Gu-7Wg6Oq30FRM&amp;imgurl=http://mediateca.educa.madrid.org/imagen/imagenes/publicas/tam4/ca/cap79lmhbzbryzq8.jpg&amp;w=640&amp;h=480&amp;ei=7VbjT9W_KIX0sgbOrq3BBg&amp;zoom=1&amp;iact=hc&amp;vpx=884&amp;vpy=2&amp;dur=5221&amp;hovh=194&amp;hovw=259&amp;tx=109&amp;ty=98&amp;sig=106598003853866900806&amp;page=1&amp;tbnh=142&amp;tbnw=189&amp;start=0&amp;ndsp=18&amp;ved=1t:429,r:4,s:0,i:83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Rejnok manta.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2011-12-05]. Dostupné z: http://www.google.cz/imgres?q=rejnok+manta&amp;hl=cs&amp;gbv=2&amp;tbm=isch&amp;tbnid=Q3qPVzgND0z6bM:&amp;imgrefurl=http://rraduskakoralky.blog.cz/0803/rejnok-manta&amp;docid=kUxnOavwggbegM&amp;imgurl=http://nd01.jxs.cz/752/255/6096eaf998_25053655_o2.jpg&amp;w=480&amp;h=360&amp;ei=DVjjT_SIG42G-wbzv9TNAw&amp;zoom=1&amp;iact=hc&amp;vpx=868&amp;vpy=2&amp;dur=87&amp;hovh=194&amp;hovw=259&amp;tx=97&amp;ty=118&amp;sig=106598003853866900806&amp;page=1&amp;tbnh=140&amp;tbnw=187&amp;start=0&amp;ndsp=18&amp;ved=1t:429,r:4,s:0,i:83&amp;biw=1333&amp;bih=641 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8448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367</Words>
  <Application>Microsoft Office PowerPoint</Application>
  <PresentationFormat>Předvádění na obrazovce (4:3)</PresentationFormat>
  <Paragraphs>50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 </vt:lpstr>
      <vt:lpstr>Anotace:</vt:lpstr>
      <vt:lpstr>Prezentace aplikace PowerPoint</vt:lpstr>
      <vt:lpstr>Znaky:</vt:lpstr>
      <vt:lpstr>Vnější stavba žraloka</vt:lpstr>
      <vt:lpstr>Zástupci: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Popiš vnější stavbu žraloka</vt:lpstr>
      <vt:lpstr>Citace: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20</cp:revision>
  <cp:lastPrinted>2011-11-28T08:18:46Z</cp:lastPrinted>
  <dcterms:created xsi:type="dcterms:W3CDTF">2011-09-01T06:10:59Z</dcterms:created>
  <dcterms:modified xsi:type="dcterms:W3CDTF">2013-03-04T20:18:07Z</dcterms:modified>
</cp:coreProperties>
</file>