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8" r:id="rId4"/>
    <p:sldId id="257" r:id="rId5"/>
    <p:sldId id="259" r:id="rId6"/>
    <p:sldId id="260" r:id="rId7"/>
    <p:sldId id="262" r:id="rId8"/>
    <p:sldId id="263" r:id="rId9"/>
    <p:sldId id="264" r:id="rId10"/>
    <p:sldId id="265" r:id="rId11"/>
    <p:sldId id="261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01464-BBBF-4163-B183-6EF04D8E7B8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8B171-B28F-4568-9C03-B1F19E6A8F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30140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01464-BBBF-4163-B183-6EF04D8E7B8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8B171-B28F-4568-9C03-B1F19E6A8F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9797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01464-BBBF-4163-B183-6EF04D8E7B8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8B171-B28F-4568-9C03-B1F19E6A8F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1814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01464-BBBF-4163-B183-6EF04D8E7B8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8B171-B28F-4568-9C03-B1F19E6A8F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13502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01464-BBBF-4163-B183-6EF04D8E7B8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8B171-B28F-4568-9C03-B1F19E6A8F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96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01464-BBBF-4163-B183-6EF04D8E7B8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8B171-B28F-4568-9C03-B1F19E6A8F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9013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01464-BBBF-4163-B183-6EF04D8E7B8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8B171-B28F-4568-9C03-B1F19E6A8F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877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01464-BBBF-4163-B183-6EF04D8E7B8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8B171-B28F-4568-9C03-B1F19E6A8F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550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01464-BBBF-4163-B183-6EF04D8E7B8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8B171-B28F-4568-9C03-B1F19E6A8F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0168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01464-BBBF-4163-B183-6EF04D8E7B8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8B171-B28F-4568-9C03-B1F19E6A8F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358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01464-BBBF-4163-B183-6EF04D8E7B8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8B171-B28F-4568-9C03-B1F19E6A8F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77597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10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D01464-BBBF-4163-B183-6EF04D8E7B8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48B171-B28F-4568-9C03-B1F19E6A8F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8339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7184" y="0"/>
            <a:ext cx="5563624" cy="62806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8009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Osobní zájmena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Mgr. Hana Šenková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0581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zastupují pojmenování věci, zvířete nebo osoby a jejich vlastností</a:t>
            </a:r>
          </a:p>
          <a:p>
            <a:r>
              <a:rPr lang="cs-CZ" dirty="0" smtClean="0"/>
              <a:t>skloňují se</a:t>
            </a:r>
          </a:p>
          <a:p>
            <a:r>
              <a:rPr lang="cs-CZ" dirty="0" smtClean="0"/>
              <a:t>druhy: osobní, přivlastňovací, ukazovací, tázací, vztažná, neurčitá</a:t>
            </a:r>
          </a:p>
        </p:txBody>
      </p:sp>
    </p:spTree>
    <p:extLst>
      <p:ext uri="{BB962C8B-B14F-4D97-AF65-F5344CB8AC3E}">
        <p14:creationId xmlns:p14="http://schemas.microsoft.com/office/powerpoint/2010/main" val="2504227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Osobní 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já, ty, on; my, vy, oni a zvratné se/si</a:t>
            </a:r>
          </a:p>
          <a:p>
            <a:r>
              <a:rPr lang="cs-CZ" dirty="0" smtClean="0"/>
              <a:t>skloňování: já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3398295"/>
              </p:ext>
            </p:extLst>
          </p:nvPr>
        </p:nvGraphicFramePr>
        <p:xfrm>
          <a:off x="3995936" y="2636912"/>
          <a:ext cx="3600400" cy="331596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600400"/>
              </a:tblGrid>
              <a:tr h="473709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/>
                        <a:t>1. pád</a:t>
                      </a:r>
                      <a:r>
                        <a:rPr lang="cs-CZ" baseline="0" dirty="0" smtClean="0"/>
                        <a:t>     já</a:t>
                      </a:r>
                    </a:p>
                  </a:txBody>
                  <a:tcPr/>
                </a:tc>
              </a:tr>
              <a:tr h="473709">
                <a:tc>
                  <a:txBody>
                    <a:bodyPr/>
                    <a:lstStyle/>
                    <a:p>
                      <a:r>
                        <a:rPr lang="cs-CZ" dirty="0" smtClean="0"/>
                        <a:t>2. pád     beze mě, mne</a:t>
                      </a:r>
                    </a:p>
                  </a:txBody>
                  <a:tcPr/>
                </a:tc>
              </a:tr>
              <a:tr h="473709">
                <a:tc>
                  <a:txBody>
                    <a:bodyPr/>
                    <a:lstStyle/>
                    <a:p>
                      <a:r>
                        <a:rPr lang="cs-CZ" dirty="0" smtClean="0"/>
                        <a:t>3. pád    ke mně, mi</a:t>
                      </a:r>
                    </a:p>
                  </a:txBody>
                  <a:tcPr/>
                </a:tc>
              </a:tr>
              <a:tr h="473709">
                <a:tc>
                  <a:txBody>
                    <a:bodyPr/>
                    <a:lstStyle/>
                    <a:p>
                      <a:r>
                        <a:rPr lang="cs-CZ" dirty="0" smtClean="0"/>
                        <a:t>4. pád     vidím mě, mne</a:t>
                      </a:r>
                      <a:endParaRPr lang="cs-CZ" dirty="0"/>
                    </a:p>
                  </a:txBody>
                  <a:tcPr/>
                </a:tc>
              </a:tr>
              <a:tr h="473709">
                <a:tc>
                  <a:txBody>
                    <a:bodyPr/>
                    <a:lstStyle/>
                    <a:p>
                      <a:r>
                        <a:rPr lang="cs-CZ" dirty="0" smtClean="0"/>
                        <a:t>5. pád     </a:t>
                      </a:r>
                      <a:r>
                        <a:rPr lang="cs-CZ" dirty="0" smtClean="0">
                          <a:latin typeface="Calibri"/>
                          <a:cs typeface="Calibri"/>
                        </a:rPr>
                        <a:t>−─</a:t>
                      </a:r>
                      <a:endParaRPr lang="cs-CZ" dirty="0"/>
                    </a:p>
                  </a:txBody>
                  <a:tcPr/>
                </a:tc>
              </a:tr>
              <a:tr h="473709">
                <a:tc>
                  <a:txBody>
                    <a:bodyPr/>
                    <a:lstStyle/>
                    <a:p>
                      <a:r>
                        <a:rPr lang="cs-CZ" dirty="0" smtClean="0"/>
                        <a:t>6. pád     o mně</a:t>
                      </a:r>
                      <a:endParaRPr lang="cs-CZ" dirty="0"/>
                    </a:p>
                  </a:txBody>
                  <a:tcPr/>
                </a:tc>
              </a:tr>
              <a:tr h="473709">
                <a:tc>
                  <a:txBody>
                    <a:bodyPr/>
                    <a:lstStyle/>
                    <a:p>
                      <a:r>
                        <a:rPr lang="cs-CZ" dirty="0" smtClean="0"/>
                        <a:t>7. pád     se mnou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2757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sobní 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skloňování: ty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0567625"/>
              </p:ext>
            </p:extLst>
          </p:nvPr>
        </p:nvGraphicFramePr>
        <p:xfrm>
          <a:off x="3923928" y="2348880"/>
          <a:ext cx="3456384" cy="2952327"/>
        </p:xfrm>
        <a:graphic>
          <a:graphicData uri="http://schemas.openxmlformats.org/drawingml/2006/table">
            <a:tbl>
              <a:tblPr bandRow="1">
                <a:tableStyleId>{21E4AEA4-8DFA-4A89-87EB-49C32662AFE0}</a:tableStyleId>
              </a:tblPr>
              <a:tblGrid>
                <a:gridCol w="3456384"/>
              </a:tblGrid>
              <a:tr h="421761">
                <a:tc>
                  <a:txBody>
                    <a:bodyPr/>
                    <a:lstStyle/>
                    <a:p>
                      <a:r>
                        <a:rPr lang="cs-CZ" dirty="0" smtClean="0"/>
                        <a:t>1. pád     ty</a:t>
                      </a:r>
                      <a:endParaRPr lang="cs-CZ" dirty="0"/>
                    </a:p>
                  </a:txBody>
                  <a:tcPr/>
                </a:tc>
              </a:tr>
              <a:tr h="421761">
                <a:tc>
                  <a:txBody>
                    <a:bodyPr/>
                    <a:lstStyle/>
                    <a:p>
                      <a:r>
                        <a:rPr lang="cs-CZ" dirty="0" smtClean="0"/>
                        <a:t>2. pád     bez tebe, tě</a:t>
                      </a:r>
                      <a:endParaRPr lang="cs-CZ" dirty="0"/>
                    </a:p>
                  </a:txBody>
                  <a:tcPr/>
                </a:tc>
              </a:tr>
              <a:tr h="421761">
                <a:tc>
                  <a:txBody>
                    <a:bodyPr/>
                    <a:lstStyle/>
                    <a:p>
                      <a:r>
                        <a:rPr lang="cs-CZ" dirty="0" smtClean="0"/>
                        <a:t>3. pád     k</a:t>
                      </a:r>
                      <a:r>
                        <a:rPr lang="cs-CZ" baseline="0" dirty="0" smtClean="0"/>
                        <a:t> tobě, ti</a:t>
                      </a:r>
                      <a:endParaRPr lang="cs-CZ" dirty="0"/>
                    </a:p>
                  </a:txBody>
                  <a:tcPr/>
                </a:tc>
              </a:tr>
              <a:tr h="421761">
                <a:tc>
                  <a:txBody>
                    <a:bodyPr/>
                    <a:lstStyle/>
                    <a:p>
                      <a:r>
                        <a:rPr lang="cs-CZ" dirty="0" smtClean="0"/>
                        <a:t>4. pád     vidím tebe, tě</a:t>
                      </a:r>
                      <a:endParaRPr lang="cs-CZ" dirty="0"/>
                    </a:p>
                  </a:txBody>
                  <a:tcPr/>
                </a:tc>
              </a:tr>
              <a:tr h="421761">
                <a:tc>
                  <a:txBody>
                    <a:bodyPr/>
                    <a:lstStyle/>
                    <a:p>
                      <a:r>
                        <a:rPr lang="cs-CZ" dirty="0" smtClean="0"/>
                        <a:t>5. pád     ty</a:t>
                      </a:r>
                      <a:endParaRPr lang="cs-CZ" dirty="0"/>
                    </a:p>
                  </a:txBody>
                  <a:tcPr/>
                </a:tc>
              </a:tr>
              <a:tr h="421761">
                <a:tc>
                  <a:txBody>
                    <a:bodyPr/>
                    <a:lstStyle/>
                    <a:p>
                      <a:r>
                        <a:rPr lang="cs-CZ" dirty="0" smtClean="0"/>
                        <a:t>6. pád     o tobě</a:t>
                      </a:r>
                      <a:endParaRPr lang="cs-CZ" dirty="0"/>
                    </a:p>
                  </a:txBody>
                  <a:tcPr/>
                </a:tc>
              </a:tr>
              <a:tr h="421761">
                <a:tc>
                  <a:txBody>
                    <a:bodyPr/>
                    <a:lstStyle/>
                    <a:p>
                      <a:r>
                        <a:rPr lang="cs-CZ" dirty="0" smtClean="0"/>
                        <a:t>7. pád     s tebou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3021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sobní 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skloňování: my, vy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4729163"/>
              </p:ext>
            </p:extLst>
          </p:nvPr>
        </p:nvGraphicFramePr>
        <p:xfrm>
          <a:off x="1691680" y="2420888"/>
          <a:ext cx="6096000" cy="3027927"/>
        </p:xfrm>
        <a:graphic>
          <a:graphicData uri="http://schemas.openxmlformats.org/drawingml/2006/table">
            <a:tbl>
              <a:tblPr bandRow="1">
                <a:tableStyleId>{F5AB1C69-6EDB-4FF4-983F-18BD219EF322}</a:tableStyleId>
              </a:tblPr>
              <a:tblGrid>
                <a:gridCol w="2032000"/>
                <a:gridCol w="2032000"/>
                <a:gridCol w="2032000"/>
              </a:tblGrid>
              <a:tr h="432561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/>
                        <a:t>1.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</a:t>
                      </a:r>
                      <a:endParaRPr lang="cs-CZ" dirty="0"/>
                    </a:p>
                  </a:txBody>
                  <a:tcPr/>
                </a:tc>
              </a:tr>
              <a:tr h="432561">
                <a:tc>
                  <a:txBody>
                    <a:bodyPr/>
                    <a:lstStyle/>
                    <a:p>
                      <a:r>
                        <a:rPr lang="cs-CZ" dirty="0" smtClean="0"/>
                        <a:t>2.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bez nás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bez</a:t>
                      </a:r>
                      <a:r>
                        <a:rPr lang="cs-CZ" baseline="0" dirty="0" smtClean="0"/>
                        <a:t> vás</a:t>
                      </a:r>
                      <a:endParaRPr lang="cs-CZ" dirty="0"/>
                    </a:p>
                  </a:txBody>
                  <a:tcPr/>
                </a:tc>
              </a:tr>
              <a:tr h="432561">
                <a:tc>
                  <a:txBody>
                    <a:bodyPr/>
                    <a:lstStyle/>
                    <a:p>
                      <a:r>
                        <a:rPr lang="cs-CZ" dirty="0" smtClean="0"/>
                        <a:t>3.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 nám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 vám</a:t>
                      </a:r>
                      <a:endParaRPr lang="cs-CZ" dirty="0"/>
                    </a:p>
                  </a:txBody>
                  <a:tcPr/>
                </a:tc>
              </a:tr>
              <a:tr h="432561">
                <a:tc>
                  <a:txBody>
                    <a:bodyPr/>
                    <a:lstStyle/>
                    <a:p>
                      <a:r>
                        <a:rPr lang="cs-CZ" dirty="0" smtClean="0"/>
                        <a:t>4.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vidím nás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vidím vás</a:t>
                      </a:r>
                      <a:endParaRPr lang="cs-CZ" dirty="0"/>
                    </a:p>
                  </a:txBody>
                  <a:tcPr/>
                </a:tc>
              </a:tr>
              <a:tr h="432561">
                <a:tc>
                  <a:txBody>
                    <a:bodyPr/>
                    <a:lstStyle/>
                    <a:p>
                      <a:r>
                        <a:rPr lang="cs-CZ" dirty="0" smtClean="0"/>
                        <a:t>5.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Calibri"/>
                          <a:cs typeface="Calibri"/>
                        </a:rPr>
                        <a:t>──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</a:t>
                      </a:r>
                      <a:endParaRPr lang="cs-CZ" dirty="0"/>
                    </a:p>
                  </a:txBody>
                  <a:tcPr/>
                </a:tc>
              </a:tr>
              <a:tr h="432561">
                <a:tc>
                  <a:txBody>
                    <a:bodyPr/>
                    <a:lstStyle/>
                    <a:p>
                      <a:r>
                        <a:rPr lang="cs-CZ" dirty="0" smtClean="0"/>
                        <a:t>6.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 nás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 vás</a:t>
                      </a:r>
                      <a:endParaRPr lang="cs-CZ" dirty="0"/>
                    </a:p>
                  </a:txBody>
                  <a:tcPr/>
                </a:tc>
              </a:tr>
              <a:tr h="432561">
                <a:tc>
                  <a:txBody>
                    <a:bodyPr/>
                    <a:lstStyle/>
                    <a:p>
                      <a:r>
                        <a:rPr lang="cs-CZ" dirty="0" smtClean="0"/>
                        <a:t>7.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 námi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 vámi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9470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Osobní 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skloňování: on, ona, ono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3268928"/>
              </p:ext>
            </p:extLst>
          </p:nvPr>
        </p:nvGraphicFramePr>
        <p:xfrm>
          <a:off x="1115616" y="2564904"/>
          <a:ext cx="6384032" cy="3099936"/>
        </p:xfrm>
        <a:graphic>
          <a:graphicData uri="http://schemas.openxmlformats.org/drawingml/2006/table">
            <a:tbl>
              <a:tblPr bandRow="1">
                <a:tableStyleId>{7DF18680-E054-41AD-8BC1-D1AEF772440D}</a:tableStyleId>
              </a:tblPr>
              <a:tblGrid>
                <a:gridCol w="1596008"/>
                <a:gridCol w="1596008"/>
                <a:gridCol w="1596008"/>
                <a:gridCol w="1596008"/>
              </a:tblGrid>
              <a:tr h="4428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/>
                        <a:t>1.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ono</a:t>
                      </a:r>
                      <a:endParaRPr lang="cs-CZ" dirty="0"/>
                    </a:p>
                  </a:txBody>
                  <a:tcPr/>
                </a:tc>
              </a:tr>
              <a:tr h="442848">
                <a:tc>
                  <a:txBody>
                    <a:bodyPr/>
                    <a:lstStyle/>
                    <a:p>
                      <a:r>
                        <a:rPr lang="cs-CZ" dirty="0" smtClean="0"/>
                        <a:t>2.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jeho,</a:t>
                      </a:r>
                      <a:r>
                        <a:rPr lang="cs-CZ" baseline="0" dirty="0" smtClean="0"/>
                        <a:t> ho, jej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jeho,</a:t>
                      </a:r>
                      <a:r>
                        <a:rPr lang="cs-CZ" baseline="0" dirty="0" smtClean="0"/>
                        <a:t> ho, jej</a:t>
                      </a:r>
                      <a:endParaRPr lang="cs-CZ" dirty="0"/>
                    </a:p>
                  </a:txBody>
                  <a:tcPr/>
                </a:tc>
              </a:tr>
              <a:tr h="442848">
                <a:tc>
                  <a:txBody>
                    <a:bodyPr/>
                    <a:lstStyle/>
                    <a:p>
                      <a:r>
                        <a:rPr lang="cs-CZ" dirty="0" smtClean="0"/>
                        <a:t>3.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jemu, mu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jemu, mu</a:t>
                      </a:r>
                      <a:endParaRPr lang="cs-CZ" dirty="0"/>
                    </a:p>
                  </a:txBody>
                  <a:tcPr/>
                </a:tc>
              </a:tr>
              <a:tr h="442848">
                <a:tc>
                  <a:txBody>
                    <a:bodyPr/>
                    <a:lstStyle/>
                    <a:p>
                      <a:r>
                        <a:rPr lang="cs-CZ" dirty="0" smtClean="0"/>
                        <a:t>4.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jeho, ho, jej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jeho, ho,</a:t>
                      </a:r>
                      <a:r>
                        <a:rPr lang="cs-CZ" baseline="0" dirty="0" smtClean="0"/>
                        <a:t> jej</a:t>
                      </a:r>
                      <a:endParaRPr lang="cs-CZ" dirty="0"/>
                    </a:p>
                  </a:txBody>
                  <a:tcPr/>
                </a:tc>
              </a:tr>
              <a:tr h="442848">
                <a:tc>
                  <a:txBody>
                    <a:bodyPr/>
                    <a:lstStyle/>
                    <a:p>
                      <a:r>
                        <a:rPr lang="cs-CZ" dirty="0" smtClean="0"/>
                        <a:t>5.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Calibri"/>
                          <a:cs typeface="Calibri"/>
                        </a:rPr>
                        <a:t>──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Calibri"/>
                          <a:cs typeface="Calibri"/>
                        </a:rPr>
                        <a:t>──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Calibri"/>
                          <a:cs typeface="Calibri"/>
                        </a:rPr>
                        <a:t>──</a:t>
                      </a:r>
                      <a:endParaRPr lang="cs-CZ" dirty="0"/>
                    </a:p>
                  </a:txBody>
                  <a:tcPr/>
                </a:tc>
              </a:tr>
              <a:tr h="442848">
                <a:tc>
                  <a:txBody>
                    <a:bodyPr/>
                    <a:lstStyle/>
                    <a:p>
                      <a:r>
                        <a:rPr lang="cs-CZ" dirty="0" smtClean="0"/>
                        <a:t>6.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 něm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 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 něm</a:t>
                      </a:r>
                      <a:endParaRPr lang="cs-CZ" dirty="0"/>
                    </a:p>
                  </a:txBody>
                  <a:tcPr/>
                </a:tc>
              </a:tr>
              <a:tr h="442848">
                <a:tc>
                  <a:txBody>
                    <a:bodyPr/>
                    <a:lstStyle/>
                    <a:p>
                      <a:r>
                        <a:rPr lang="cs-CZ" dirty="0" smtClean="0"/>
                        <a:t>7.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jím,</a:t>
                      </a:r>
                      <a:r>
                        <a:rPr lang="cs-CZ" baseline="0" dirty="0" smtClean="0"/>
                        <a:t> s ním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jí, s 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jím, s ním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6080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Osobní 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skloňování: oni, ony, ona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1997380"/>
              </p:ext>
            </p:extLst>
          </p:nvPr>
        </p:nvGraphicFramePr>
        <p:xfrm>
          <a:off x="1403649" y="2852937"/>
          <a:ext cx="6240016" cy="3027927"/>
        </p:xfrm>
        <a:graphic>
          <a:graphicData uri="http://schemas.openxmlformats.org/drawingml/2006/table">
            <a:tbl>
              <a:tblPr bandRow="1">
                <a:tableStyleId>{93296810-A885-4BE3-A3E7-6D5BEEA58F35}</a:tableStyleId>
              </a:tblPr>
              <a:tblGrid>
                <a:gridCol w="1560004"/>
                <a:gridCol w="1560004"/>
                <a:gridCol w="1560004"/>
                <a:gridCol w="1560004"/>
              </a:tblGrid>
              <a:tr h="432561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/>
                        <a:t>1.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oni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ona</a:t>
                      </a:r>
                      <a:endParaRPr lang="cs-CZ" dirty="0"/>
                    </a:p>
                  </a:txBody>
                  <a:tcPr/>
                </a:tc>
              </a:tr>
              <a:tr h="432561">
                <a:tc>
                  <a:txBody>
                    <a:bodyPr/>
                    <a:lstStyle/>
                    <a:p>
                      <a:r>
                        <a:rPr lang="cs-CZ" dirty="0" smtClean="0"/>
                        <a:t>2.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561">
                <a:tc>
                  <a:txBody>
                    <a:bodyPr/>
                    <a:lstStyle/>
                    <a:p>
                      <a:r>
                        <a:rPr lang="cs-CZ" dirty="0" smtClean="0"/>
                        <a:t>3.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561">
                <a:tc>
                  <a:txBody>
                    <a:bodyPr/>
                    <a:lstStyle/>
                    <a:p>
                      <a:r>
                        <a:rPr lang="cs-CZ" dirty="0" smtClean="0"/>
                        <a:t>4.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561">
                <a:tc>
                  <a:txBody>
                    <a:bodyPr/>
                    <a:lstStyle/>
                    <a:p>
                      <a:r>
                        <a:rPr lang="cs-CZ" dirty="0" smtClean="0"/>
                        <a:t>5.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Calibri"/>
                          <a:cs typeface="Calibri"/>
                        </a:rPr>
                        <a:t>──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561">
                <a:tc>
                  <a:txBody>
                    <a:bodyPr/>
                    <a:lstStyle/>
                    <a:p>
                      <a:r>
                        <a:rPr lang="cs-CZ" dirty="0" smtClean="0"/>
                        <a:t>6.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 nich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561">
                <a:tc>
                  <a:txBody>
                    <a:bodyPr/>
                    <a:lstStyle/>
                    <a:p>
                      <a:r>
                        <a:rPr lang="cs-CZ" dirty="0" smtClean="0"/>
                        <a:t>7.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jimi,</a:t>
                      </a:r>
                      <a:r>
                        <a:rPr lang="cs-CZ" baseline="0" dirty="0" smtClean="0"/>
                        <a:t> s nimi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9591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sobní 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delší tvar – na začátku věty, po pauze, důraz</a:t>
            </a:r>
          </a:p>
          <a:p>
            <a:pPr lvl="1"/>
            <a:r>
              <a:rPr lang="cs-CZ" sz="3000" dirty="0" smtClean="0"/>
              <a:t>Jemu to nedám.</a:t>
            </a:r>
          </a:p>
          <a:p>
            <a:pPr lvl="1"/>
            <a:r>
              <a:rPr lang="cs-CZ" sz="3000" dirty="0" smtClean="0"/>
              <a:t>Dali to mně, ne tobě.</a:t>
            </a:r>
          </a:p>
          <a:p>
            <a:r>
              <a:rPr lang="cs-CZ" dirty="0" smtClean="0"/>
              <a:t>po předložce se </a:t>
            </a:r>
            <a:r>
              <a:rPr lang="cs-CZ" b="1" dirty="0" smtClean="0"/>
              <a:t>j-</a:t>
            </a:r>
            <a:r>
              <a:rPr lang="cs-CZ" dirty="0" smtClean="0"/>
              <a:t> mění v </a:t>
            </a:r>
            <a:r>
              <a:rPr lang="cs-CZ" b="1" dirty="0" smtClean="0"/>
              <a:t>n-</a:t>
            </a:r>
          </a:p>
          <a:p>
            <a:pPr lvl="1"/>
            <a:r>
              <a:rPr lang="cs-CZ" dirty="0" smtClean="0"/>
              <a:t>bez něho</a:t>
            </a:r>
          </a:p>
          <a:p>
            <a:pPr lvl="1"/>
            <a:r>
              <a:rPr lang="cs-CZ" dirty="0" smtClean="0"/>
              <a:t>o ní</a:t>
            </a:r>
          </a:p>
          <a:p>
            <a:pPr lvl="1"/>
            <a:r>
              <a:rPr lang="cs-CZ" dirty="0" smtClean="0"/>
              <a:t>s nimi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4870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Zvratná osobní 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se, si</a:t>
            </a:r>
          </a:p>
          <a:p>
            <a:r>
              <a:rPr lang="cs-CZ" dirty="0" smtClean="0"/>
              <a:t>vztahují se k osobě, věci</a:t>
            </a:r>
          </a:p>
          <a:p>
            <a:r>
              <a:rPr lang="cs-CZ" dirty="0" smtClean="0"/>
              <a:t>vyjadřují totožnost s původcem děje</a:t>
            </a:r>
          </a:p>
          <a:p>
            <a:pPr lvl="1"/>
            <a:r>
              <a:rPr lang="cs-CZ" dirty="0">
                <a:solidFill>
                  <a:prstClr val="black"/>
                </a:solidFill>
              </a:rPr>
              <a:t>Dana </a:t>
            </a:r>
            <a:r>
              <a:rPr lang="cs-CZ" b="1" dirty="0">
                <a:solidFill>
                  <a:prstClr val="black"/>
                </a:solidFill>
              </a:rPr>
              <a:t>se</a:t>
            </a:r>
            <a:r>
              <a:rPr lang="cs-CZ" dirty="0">
                <a:solidFill>
                  <a:prstClr val="black"/>
                </a:solidFill>
              </a:rPr>
              <a:t> umyla a učesala </a:t>
            </a:r>
            <a:r>
              <a:rPr lang="cs-CZ" b="1" dirty="0">
                <a:solidFill>
                  <a:prstClr val="black"/>
                </a:solidFill>
              </a:rPr>
              <a:t>si</a:t>
            </a:r>
            <a:r>
              <a:rPr lang="cs-CZ" dirty="0">
                <a:solidFill>
                  <a:prstClr val="black"/>
                </a:solidFill>
              </a:rPr>
              <a:t> vlasy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  <a:endParaRPr lang="cs-CZ" dirty="0" smtClean="0"/>
          </a:p>
          <a:p>
            <a:r>
              <a:rPr lang="cs-CZ" dirty="0" smtClean="0"/>
              <a:t>tvoření zvratných sloves – smát se, dát si</a:t>
            </a:r>
          </a:p>
          <a:p>
            <a:r>
              <a:rPr lang="cs-CZ" dirty="0" smtClean="0"/>
              <a:t>nemá 1. pád</a:t>
            </a:r>
          </a:p>
          <a:p>
            <a:r>
              <a:rPr lang="cs-CZ" dirty="0" smtClean="0"/>
              <a:t>nevyjadřuje číslo ani rod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4171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Zvratná osobní 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skloňování: se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616069"/>
              </p:ext>
            </p:extLst>
          </p:nvPr>
        </p:nvGraphicFramePr>
        <p:xfrm>
          <a:off x="3563888" y="2204864"/>
          <a:ext cx="4320480" cy="3744419"/>
        </p:xfrm>
        <a:graphic>
          <a:graphicData uri="http://schemas.openxmlformats.org/drawingml/2006/table">
            <a:tbl>
              <a:tblPr bandRow="1">
                <a:tableStyleId>{00A15C55-8517-42AA-B614-E9B94910E393}</a:tableStyleId>
              </a:tblPr>
              <a:tblGrid>
                <a:gridCol w="4320480"/>
              </a:tblGrid>
              <a:tr h="534917">
                <a:tc>
                  <a:txBody>
                    <a:bodyPr/>
                    <a:lstStyle/>
                    <a:p>
                      <a:r>
                        <a:rPr lang="cs-CZ" dirty="0" smtClean="0"/>
                        <a:t>1. pád     </a:t>
                      </a:r>
                      <a:r>
                        <a:rPr lang="cs-CZ" dirty="0" smtClean="0">
                          <a:latin typeface="Calibri"/>
                          <a:cs typeface="Calibri"/>
                        </a:rPr>
                        <a:t>──</a:t>
                      </a:r>
                      <a:endParaRPr lang="cs-CZ" dirty="0"/>
                    </a:p>
                  </a:txBody>
                  <a:tcPr/>
                </a:tc>
              </a:tr>
              <a:tr h="534917">
                <a:tc>
                  <a:txBody>
                    <a:bodyPr/>
                    <a:lstStyle/>
                    <a:p>
                      <a:r>
                        <a:rPr lang="cs-CZ" dirty="0" smtClean="0"/>
                        <a:t>2. pád     bez sebe</a:t>
                      </a:r>
                    </a:p>
                  </a:txBody>
                  <a:tcPr/>
                </a:tc>
              </a:tr>
              <a:tr h="534917">
                <a:tc>
                  <a:txBody>
                    <a:bodyPr/>
                    <a:lstStyle/>
                    <a:p>
                      <a:r>
                        <a:rPr lang="cs-CZ" dirty="0" smtClean="0"/>
                        <a:t>3. pád     k sobě, si</a:t>
                      </a:r>
                      <a:endParaRPr lang="cs-CZ" dirty="0"/>
                    </a:p>
                  </a:txBody>
                  <a:tcPr/>
                </a:tc>
              </a:tr>
              <a:tr h="534917">
                <a:tc>
                  <a:txBody>
                    <a:bodyPr/>
                    <a:lstStyle/>
                    <a:p>
                      <a:r>
                        <a:rPr lang="cs-CZ" dirty="0" smtClean="0"/>
                        <a:t>4. pád     vidím sebe, se</a:t>
                      </a:r>
                      <a:endParaRPr lang="cs-CZ" dirty="0"/>
                    </a:p>
                  </a:txBody>
                  <a:tcPr/>
                </a:tc>
              </a:tr>
              <a:tr h="534917">
                <a:tc>
                  <a:txBody>
                    <a:bodyPr/>
                    <a:lstStyle/>
                    <a:p>
                      <a:r>
                        <a:rPr lang="cs-CZ" dirty="0" smtClean="0"/>
                        <a:t>5. pád     </a:t>
                      </a:r>
                      <a:r>
                        <a:rPr lang="cs-CZ" dirty="0" smtClean="0">
                          <a:latin typeface="Calibri"/>
                          <a:cs typeface="Calibri"/>
                        </a:rPr>
                        <a:t>──</a:t>
                      </a:r>
                      <a:endParaRPr lang="cs-CZ" dirty="0"/>
                    </a:p>
                  </a:txBody>
                  <a:tcPr/>
                </a:tc>
              </a:tr>
              <a:tr h="534917">
                <a:tc>
                  <a:txBody>
                    <a:bodyPr/>
                    <a:lstStyle/>
                    <a:p>
                      <a:r>
                        <a:rPr lang="cs-CZ" dirty="0" smtClean="0"/>
                        <a:t>6. pád     o sobě</a:t>
                      </a:r>
                      <a:endParaRPr lang="cs-CZ" dirty="0"/>
                    </a:p>
                  </a:txBody>
                  <a:tcPr/>
                </a:tc>
              </a:tr>
              <a:tr h="534917">
                <a:tc>
                  <a:txBody>
                    <a:bodyPr/>
                    <a:lstStyle/>
                    <a:p>
                      <a:r>
                        <a:rPr lang="cs-CZ" dirty="0" smtClean="0"/>
                        <a:t>7. pád</a:t>
                      </a:r>
                      <a:r>
                        <a:rPr lang="cs-CZ" baseline="0" dirty="0" smtClean="0"/>
                        <a:t>     se sebou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2560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/>
              <a:t>Zvratná osobní 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b="1" dirty="0" smtClean="0"/>
              <a:t>se/si</a:t>
            </a:r>
          </a:p>
          <a:p>
            <a:pPr lvl="1"/>
            <a:r>
              <a:rPr lang="cs-CZ" dirty="0" smtClean="0"/>
              <a:t>Vzali ______ psa.</a:t>
            </a:r>
          </a:p>
          <a:p>
            <a:pPr lvl="1"/>
            <a:r>
              <a:rPr lang="cs-CZ" dirty="0" smtClean="0"/>
              <a:t>Vzal s sebou psa.</a:t>
            </a:r>
          </a:p>
          <a:p>
            <a:pPr lvl="1"/>
            <a:r>
              <a:rPr lang="cs-CZ" dirty="0" smtClean="0"/>
              <a:t>Zavázal ____ boty.</a:t>
            </a:r>
          </a:p>
          <a:p>
            <a:pPr lvl="1"/>
            <a:r>
              <a:rPr lang="cs-CZ" dirty="0" smtClean="0"/>
              <a:t>Zavázal si boty.</a:t>
            </a:r>
          </a:p>
          <a:p>
            <a:pPr lvl="1"/>
            <a:r>
              <a:rPr lang="cs-CZ" dirty="0" smtClean="0"/>
              <a:t>Podíval ____ na Evu.</a:t>
            </a:r>
          </a:p>
          <a:p>
            <a:pPr lvl="1"/>
            <a:r>
              <a:rPr lang="cs-CZ" dirty="0" smtClean="0"/>
              <a:t>Podíval se na Evu.</a:t>
            </a:r>
          </a:p>
          <a:p>
            <a:pPr lvl="1"/>
            <a:r>
              <a:rPr lang="cs-CZ" dirty="0" smtClean="0"/>
              <a:t>Hodil ______ na postel.</a:t>
            </a:r>
          </a:p>
          <a:p>
            <a:pPr lvl="1"/>
            <a:r>
              <a:rPr lang="cs-CZ" dirty="0" smtClean="0"/>
              <a:t>Hodil sebou na postel.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1734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475</Words>
  <Application>Microsoft Office PowerPoint</Application>
  <PresentationFormat>Předvádění na obrazovce (4:3)</PresentationFormat>
  <Paragraphs>131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Osobní zájmena</vt:lpstr>
      <vt:lpstr>Zájmena</vt:lpstr>
      <vt:lpstr>Osobní zájmena</vt:lpstr>
      <vt:lpstr>Osobní zájmena</vt:lpstr>
      <vt:lpstr>Osobní zájmena</vt:lpstr>
      <vt:lpstr>Osobní zájmena</vt:lpstr>
      <vt:lpstr>Osobní zájmena</vt:lpstr>
      <vt:lpstr>Osobní zájmena</vt:lpstr>
      <vt:lpstr>Zvratná osobní zájmena</vt:lpstr>
      <vt:lpstr>Zvratná osobní zájmena</vt:lpstr>
      <vt:lpstr>Zvratná osobní zájmena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Zájmena</dc:title>
  <dc:creator>0K08</dc:creator>
  <cp:lastModifiedBy>6KWG</cp:lastModifiedBy>
  <cp:revision>19</cp:revision>
  <dcterms:created xsi:type="dcterms:W3CDTF">2012-07-06T13:12:30Z</dcterms:created>
  <dcterms:modified xsi:type="dcterms:W3CDTF">2013-03-04T20:46:08Z</dcterms:modified>
</cp:coreProperties>
</file>