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56" r:id="rId4"/>
    <p:sldId id="258" r:id="rId5"/>
    <p:sldId id="257" r:id="rId6"/>
    <p:sldId id="259" r:id="rId7"/>
    <p:sldId id="263" r:id="rId8"/>
    <p:sldId id="261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475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8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100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613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098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2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807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31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482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912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729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414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31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089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9420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68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479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5562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8341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6158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86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817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0DBC1-18C8-46BA-8C8E-1838687EC37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DD085-88AB-4BBB-A889-51C3CCBA6C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562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0DBC1-18C8-46BA-8C8E-1838687EC3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DD085-88AB-4BBB-A889-51C3CCBA6CC3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452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>
                <a:alpha val="40000"/>
              </a:srgbClr>
            </a:gs>
            <a:gs pos="25000">
              <a:srgbClr val="FF6633">
                <a:alpha val="40000"/>
              </a:srgbClr>
            </a:gs>
            <a:gs pos="50000">
              <a:srgbClr val="FFFF00">
                <a:alpha val="40000"/>
              </a:srgbClr>
            </a:gs>
            <a:gs pos="75000">
              <a:srgbClr val="01A78F">
                <a:alpha val="40000"/>
              </a:srgbClr>
            </a:gs>
            <a:gs pos="100000">
              <a:srgbClr val="3366FF">
                <a:alpha val="40000"/>
              </a:srgb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-9306"/>
            <a:ext cx="5358417" cy="6264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002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Pravopis číslovek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Hana Šenková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89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číslicemi píšeme data, letopočty, výpočty</a:t>
            </a:r>
          </a:p>
          <a:p>
            <a:pPr lvl="1"/>
            <a:r>
              <a:rPr lang="cs-CZ" dirty="0" smtClean="0"/>
              <a:t>1983 devatenáct set osmdesát tři</a:t>
            </a:r>
          </a:p>
          <a:p>
            <a:pPr marL="457200" lvl="1" indent="0">
              <a:buNone/>
            </a:pPr>
            <a:r>
              <a:rPr lang="cs-CZ" dirty="0" smtClean="0"/>
              <a:t>	        tisíc devět set osmdesát tři</a:t>
            </a:r>
          </a:p>
          <a:p>
            <a:pPr marL="457200" lvl="1" indent="0">
              <a:buNone/>
            </a:pPr>
            <a:r>
              <a:rPr lang="cs-CZ" dirty="0"/>
              <a:t>	 </a:t>
            </a:r>
            <a:r>
              <a:rPr lang="cs-CZ" dirty="0" smtClean="0"/>
              <a:t>       tisícího devítistého osmdesátého třetího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        devatenáctistého osmdesátého třetího</a:t>
            </a:r>
          </a:p>
          <a:p>
            <a:pPr lvl="1"/>
            <a:r>
              <a:rPr lang="cs-CZ" dirty="0" smtClean="0"/>
              <a:t>před 2012 – </a:t>
            </a:r>
            <a:r>
              <a:rPr lang="cs-CZ" sz="2800" dirty="0" smtClean="0"/>
              <a:t>dvěma tisíci dvanácti lety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06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číslovky se píší zvlášť</a:t>
            </a:r>
          </a:p>
          <a:p>
            <a:pPr lvl="1"/>
            <a:r>
              <a:rPr lang="cs-CZ" dirty="0" smtClean="0"/>
              <a:t>dvacet tři párátek/párátka</a:t>
            </a:r>
          </a:p>
          <a:p>
            <a:pPr lvl="1"/>
            <a:r>
              <a:rPr lang="cs-CZ" dirty="0" smtClean="0"/>
              <a:t>tři miliony čtyři sta </a:t>
            </a:r>
            <a:r>
              <a:rPr lang="cs-CZ" u="sng" dirty="0" smtClean="0"/>
              <a:t>sedm</a:t>
            </a:r>
            <a:r>
              <a:rPr lang="cs-CZ" dirty="0" smtClean="0"/>
              <a:t>desát šest</a:t>
            </a:r>
          </a:p>
          <a:p>
            <a:pPr lvl="1"/>
            <a:r>
              <a:rPr lang="cs-CZ" dirty="0" smtClean="0"/>
              <a:t>tisíc pět set dvacet </a:t>
            </a:r>
            <a:r>
              <a:rPr lang="cs-CZ" u="sng" dirty="0" smtClean="0"/>
              <a:t>osm</a:t>
            </a:r>
          </a:p>
          <a:p>
            <a:pPr lvl="1"/>
            <a:r>
              <a:rPr lang="cs-CZ" dirty="0" smtClean="0"/>
              <a:t>!! třiadvacet párátek</a:t>
            </a:r>
          </a:p>
          <a:p>
            <a:r>
              <a:rPr lang="cs-CZ" dirty="0" smtClean="0"/>
              <a:t>každou číslovku skloňujeme samostatně</a:t>
            </a:r>
          </a:p>
          <a:p>
            <a:pPr lvl="1"/>
            <a:r>
              <a:rPr lang="cs-CZ" dirty="0" smtClean="0"/>
              <a:t>třem stům dvaceti čtyřem žákům</a:t>
            </a:r>
          </a:p>
          <a:p>
            <a:pPr lvl="1"/>
            <a:r>
              <a:rPr lang="cs-CZ" dirty="0" smtClean="0"/>
              <a:t>se dvěma sty osmdesáti třemi korunami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269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číslicí psaná řadová číslovka se píše s tečkou</a:t>
            </a:r>
          </a:p>
          <a:p>
            <a:pPr lvl="1"/>
            <a:r>
              <a:rPr lang="cs-CZ" dirty="0" smtClean="0"/>
              <a:t>8. strana – osmá strana</a:t>
            </a:r>
          </a:p>
          <a:p>
            <a:pPr lvl="1"/>
            <a:r>
              <a:rPr lang="cs-CZ" dirty="0" smtClean="0"/>
              <a:t>srovnej strana 11 (jedenáct – základní číslovka) 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X 11. strana (jedenáctá)</a:t>
            </a:r>
          </a:p>
          <a:p>
            <a:r>
              <a:rPr lang="cs-CZ" dirty="0" smtClean="0"/>
              <a:t>tečku nepíšeme v zápisu zlomkem</a:t>
            </a:r>
          </a:p>
          <a:p>
            <a:pPr lvl="1"/>
            <a:r>
              <a:rPr lang="cs-CZ" dirty="0" smtClean="0"/>
              <a:t>15/3 patnáctého třetí</a:t>
            </a:r>
          </a:p>
          <a:p>
            <a:pPr marL="457200" lvl="1" indent="0">
              <a:buNone/>
            </a:pPr>
            <a:r>
              <a:rPr lang="cs-CZ" dirty="0" smtClean="0"/>
              <a:t>	X 15. 3. patnáctého třetí</a:t>
            </a:r>
            <a:endParaRPr lang="cs-CZ" sz="2800" dirty="0" smtClean="0"/>
          </a:p>
          <a:p>
            <a:pPr lvl="1"/>
            <a:r>
              <a:rPr lang="cs-CZ" dirty="0" smtClean="0"/>
              <a:t>za letopočtem 2006</a:t>
            </a:r>
          </a:p>
          <a:p>
            <a:r>
              <a:rPr lang="cs-CZ" dirty="0" smtClean="0"/>
              <a:t>jednoduchou číslovku – zpravidla do 99 píšeme slovem</a:t>
            </a:r>
          </a:p>
          <a:p>
            <a:pPr lvl="1"/>
            <a:r>
              <a:rPr lang="cs-CZ" dirty="0" smtClean="0"/>
              <a:t>dali si dva kopečky zmrzliny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52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letopočty různým způsobem a přiřaď historickou událost – roku…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242592" cy="4853136"/>
          </a:xfrm>
        </p:spPr>
        <p:txBody>
          <a:bodyPr/>
          <a:lstStyle/>
          <a:p>
            <a:r>
              <a:rPr lang="cs-CZ" dirty="0" smtClean="0"/>
              <a:t>863</a:t>
            </a:r>
          </a:p>
          <a:p>
            <a:r>
              <a:rPr lang="cs-CZ" dirty="0" smtClean="0"/>
              <a:t>1306</a:t>
            </a:r>
          </a:p>
          <a:p>
            <a:r>
              <a:rPr lang="cs-CZ" dirty="0" smtClean="0"/>
              <a:t>1348</a:t>
            </a:r>
          </a:p>
          <a:p>
            <a:r>
              <a:rPr lang="cs-CZ" dirty="0" smtClean="0"/>
              <a:t>1573</a:t>
            </a:r>
          </a:p>
          <a:p>
            <a:r>
              <a:rPr lang="cs-CZ" dirty="0" smtClean="0"/>
              <a:t>1620</a:t>
            </a:r>
          </a:p>
          <a:p>
            <a:r>
              <a:rPr lang="cs-CZ" dirty="0" smtClean="0"/>
              <a:t>1781</a:t>
            </a:r>
          </a:p>
          <a:p>
            <a:r>
              <a:rPr lang="cs-CZ" dirty="0" smtClean="0"/>
              <a:t>1918</a:t>
            </a:r>
          </a:p>
          <a:p>
            <a:r>
              <a:rPr lang="cs-CZ" dirty="0" smtClean="0"/>
              <a:t>1989</a:t>
            </a:r>
          </a:p>
          <a:p>
            <a:r>
              <a:rPr lang="cs-CZ" dirty="0" smtClean="0"/>
              <a:t>1993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11760" y="1600200"/>
            <a:ext cx="627504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osmistého šedesátého třetího</a:t>
            </a:r>
          </a:p>
          <a:p>
            <a:pPr marL="0" indent="0">
              <a:buNone/>
            </a:pPr>
            <a:r>
              <a:rPr lang="cs-CZ" dirty="0" smtClean="0"/>
              <a:t>třináctistého šestého</a:t>
            </a:r>
          </a:p>
          <a:p>
            <a:pPr marL="0" indent="0">
              <a:buNone/>
            </a:pPr>
            <a:r>
              <a:rPr lang="cs-CZ" dirty="0" smtClean="0"/>
              <a:t>tisícího třístého čtyřicátého osmého</a:t>
            </a:r>
          </a:p>
          <a:p>
            <a:pPr marL="0" indent="0">
              <a:buNone/>
            </a:pPr>
            <a:r>
              <a:rPr lang="cs-CZ" dirty="0" smtClean="0"/>
              <a:t>patnáctistého sedmdesátého třetího</a:t>
            </a:r>
          </a:p>
          <a:p>
            <a:pPr marL="0" indent="0">
              <a:buNone/>
            </a:pPr>
            <a:r>
              <a:rPr lang="cs-CZ" dirty="0" smtClean="0"/>
              <a:t>tisícího šestistého dvacátého</a:t>
            </a:r>
          </a:p>
          <a:p>
            <a:pPr marL="0" indent="0">
              <a:buNone/>
            </a:pPr>
            <a:r>
              <a:rPr lang="cs-CZ" dirty="0" smtClean="0"/>
              <a:t>sedmnáctistého osmdesátého prvního</a:t>
            </a:r>
          </a:p>
          <a:p>
            <a:pPr marL="0" indent="0">
              <a:buNone/>
            </a:pPr>
            <a:r>
              <a:rPr lang="cs-CZ" dirty="0" smtClean="0"/>
              <a:t>tisícího devítistého osmnáctého</a:t>
            </a:r>
          </a:p>
          <a:p>
            <a:pPr marL="0" indent="0">
              <a:buNone/>
            </a:pPr>
            <a:r>
              <a:rPr lang="cs-CZ" dirty="0" smtClean="0"/>
              <a:t>devatenáctistého osmdesátého devátého</a:t>
            </a:r>
          </a:p>
          <a:p>
            <a:pPr marL="0" indent="0">
              <a:buNone/>
            </a:pPr>
            <a:r>
              <a:rPr lang="cs-CZ" dirty="0" smtClean="0"/>
              <a:t>tisícího devítistého devadesátého třetího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39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letopočty různým způsobem a přiřaď historickou událost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242592" cy="4853136"/>
          </a:xfrm>
        </p:spPr>
        <p:txBody>
          <a:bodyPr/>
          <a:lstStyle/>
          <a:p>
            <a:r>
              <a:rPr lang="cs-CZ" dirty="0" smtClean="0"/>
              <a:t>863</a:t>
            </a:r>
          </a:p>
          <a:p>
            <a:r>
              <a:rPr lang="cs-CZ" dirty="0" smtClean="0"/>
              <a:t>1306</a:t>
            </a:r>
          </a:p>
          <a:p>
            <a:r>
              <a:rPr lang="cs-CZ" dirty="0" smtClean="0"/>
              <a:t>1348</a:t>
            </a:r>
          </a:p>
          <a:p>
            <a:r>
              <a:rPr lang="cs-CZ" dirty="0" smtClean="0"/>
              <a:t>1573</a:t>
            </a:r>
          </a:p>
          <a:p>
            <a:r>
              <a:rPr lang="cs-CZ" dirty="0" smtClean="0"/>
              <a:t>1620</a:t>
            </a:r>
          </a:p>
          <a:p>
            <a:r>
              <a:rPr lang="cs-CZ" dirty="0" smtClean="0"/>
              <a:t>1781</a:t>
            </a:r>
          </a:p>
          <a:p>
            <a:r>
              <a:rPr lang="cs-CZ" dirty="0" smtClean="0"/>
              <a:t>1918</a:t>
            </a:r>
          </a:p>
          <a:p>
            <a:r>
              <a:rPr lang="cs-CZ" dirty="0" smtClean="0"/>
              <a:t>1989</a:t>
            </a:r>
          </a:p>
          <a:p>
            <a:r>
              <a:rPr lang="cs-CZ" dirty="0" smtClean="0"/>
              <a:t>1993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7784" y="1600200"/>
            <a:ext cx="6059016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příchod Cyrila a Metoděje</a:t>
            </a:r>
          </a:p>
          <a:p>
            <a:pPr marL="0" indent="0">
              <a:buNone/>
            </a:pPr>
            <a:r>
              <a:rPr lang="cs-CZ" dirty="0" smtClean="0"/>
              <a:t>vražda Václava III.</a:t>
            </a:r>
          </a:p>
          <a:p>
            <a:pPr marL="0" indent="0">
              <a:buNone/>
            </a:pPr>
            <a:r>
              <a:rPr lang="cs-CZ" dirty="0" smtClean="0"/>
              <a:t>založena Karlova univerzita v Praze</a:t>
            </a:r>
          </a:p>
          <a:p>
            <a:pPr marL="0" indent="0">
              <a:buNone/>
            </a:pPr>
            <a:r>
              <a:rPr lang="cs-CZ" dirty="0" smtClean="0"/>
              <a:t>založena Palackého univerzita</a:t>
            </a:r>
          </a:p>
          <a:p>
            <a:pPr marL="0" indent="0">
              <a:buNone/>
            </a:pPr>
            <a:r>
              <a:rPr lang="cs-CZ" dirty="0" smtClean="0"/>
              <a:t>bitva na Bílé hoře</a:t>
            </a:r>
          </a:p>
          <a:p>
            <a:pPr marL="0" indent="0">
              <a:buNone/>
            </a:pPr>
            <a:r>
              <a:rPr lang="cs-CZ" dirty="0" smtClean="0"/>
              <a:t>zrušení nevolnictví</a:t>
            </a:r>
          </a:p>
          <a:p>
            <a:pPr marL="0" indent="0">
              <a:buNone/>
            </a:pPr>
            <a:r>
              <a:rPr lang="cs-CZ" dirty="0" smtClean="0"/>
              <a:t>vznik Československa</a:t>
            </a:r>
          </a:p>
          <a:p>
            <a:pPr marL="0" indent="0">
              <a:buNone/>
            </a:pPr>
            <a:r>
              <a:rPr lang="cs-CZ" dirty="0" smtClean="0"/>
              <a:t>Sametová revoluce</a:t>
            </a:r>
          </a:p>
          <a:p>
            <a:pPr marL="0" indent="0">
              <a:buNone/>
            </a:pPr>
            <a:r>
              <a:rPr lang="cs-CZ" dirty="0" smtClean="0"/>
              <a:t>vznik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76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správné tvary číslovek,  správnou interpunkci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Porazil stolek se (3) _______ </a:t>
            </a:r>
            <a:r>
              <a:rPr lang="cs-CZ" dirty="0" err="1" smtClean="0"/>
              <a:t>noham</a:t>
            </a:r>
            <a:r>
              <a:rPr lang="cs-CZ" dirty="0" smtClean="0"/>
              <a:t>__.</a:t>
            </a:r>
          </a:p>
          <a:p>
            <a:pPr marL="0" indent="0">
              <a:buNone/>
            </a:pPr>
            <a:r>
              <a:rPr lang="cs-CZ" dirty="0" smtClean="0"/>
              <a:t>Porazil stolek se třemi nohami.</a:t>
            </a:r>
          </a:p>
          <a:p>
            <a:pPr marL="0" indent="0">
              <a:buNone/>
            </a:pPr>
            <a:r>
              <a:rPr lang="cs-CZ" dirty="0" smtClean="0"/>
              <a:t>Pes proběhl mezi mým__ (2) _______ </a:t>
            </a:r>
            <a:r>
              <a:rPr lang="cs-CZ" dirty="0" err="1" smtClean="0"/>
              <a:t>noham</a:t>
            </a:r>
            <a:r>
              <a:rPr lang="cs-CZ" dirty="0" smtClean="0"/>
              <a:t>__.</a:t>
            </a:r>
          </a:p>
          <a:p>
            <a:pPr marL="0" indent="0">
              <a:buNone/>
            </a:pPr>
            <a:r>
              <a:rPr lang="cs-CZ" dirty="0" smtClean="0"/>
              <a:t>Pes proběhl mezi mýma dvěma nohama.</a:t>
            </a:r>
          </a:p>
          <a:p>
            <a:pPr marL="0" indent="0">
              <a:buNone/>
            </a:pPr>
            <a:r>
              <a:rPr lang="cs-CZ" dirty="0" smtClean="0"/>
              <a:t>Číslo (12) ______ je dělitelné (2) ______,          (3) ______, (4) ______ a (5) _____.</a:t>
            </a:r>
          </a:p>
          <a:p>
            <a:pPr marL="0" indent="0">
              <a:buNone/>
            </a:pPr>
            <a:r>
              <a:rPr lang="cs-CZ" dirty="0" smtClean="0"/>
              <a:t>Číslo dvanáct je dělitelné dvěma, třemi, čtyřmi a pěti.</a:t>
            </a:r>
          </a:p>
        </p:txBody>
      </p:sp>
    </p:spTree>
    <p:extLst>
      <p:ext uri="{BB962C8B-B14F-4D97-AF65-F5344CB8AC3E}">
        <p14:creationId xmlns:p14="http://schemas.microsoft.com/office/powerpoint/2010/main" val="290966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Doplň správné tvary číslovek,  správnou interpunkci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Vlak jede v (17) _______ hodin (28) ________ minut z (3.) _________ nástupiště.</a:t>
            </a:r>
          </a:p>
          <a:p>
            <a:pPr marL="0" indent="0">
              <a:buNone/>
            </a:pPr>
            <a:r>
              <a:rPr lang="cs-CZ" dirty="0" smtClean="0"/>
              <a:t>Vlak jede v sedmnáct hodin dvacet osm minut  ze třetího nástupiště.</a:t>
            </a:r>
          </a:p>
          <a:p>
            <a:pPr marL="0" indent="0">
              <a:buNone/>
            </a:pPr>
            <a:r>
              <a:rPr lang="cs-CZ" dirty="0" smtClean="0"/>
              <a:t>Karel (Čtvrtý) _____ založil (1.) _____ univerzitu v českých zemích.</a:t>
            </a:r>
          </a:p>
          <a:p>
            <a:pPr marL="0" indent="0">
              <a:buNone/>
            </a:pPr>
            <a:r>
              <a:rPr lang="cs-CZ" dirty="0" smtClean="0"/>
              <a:t>Karel IV. založil první univerzitu v českých zemích.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237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99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Školním mikroskopem můžeme dosáhnout dvěstěkrát zvětšení.</a:t>
            </a:r>
          </a:p>
          <a:p>
            <a:r>
              <a:rPr lang="cs-CZ" u="sng" dirty="0"/>
              <a:t>s</a:t>
            </a:r>
            <a:r>
              <a:rPr lang="cs-CZ" u="sng" dirty="0" smtClean="0"/>
              <a:t>právně</a:t>
            </a:r>
            <a:r>
              <a:rPr lang="cs-CZ" dirty="0" smtClean="0"/>
              <a:t>:                     ….můžeme dosáhnout </a:t>
            </a:r>
            <a:r>
              <a:rPr lang="cs-CZ" u="sng" dirty="0" smtClean="0"/>
              <a:t>dvousetnásobného</a:t>
            </a:r>
            <a:r>
              <a:rPr lang="cs-CZ" dirty="0" smtClean="0"/>
              <a:t> zvětšení</a:t>
            </a:r>
          </a:p>
          <a:p>
            <a:r>
              <a:rPr lang="cs-CZ" dirty="0" smtClean="0"/>
              <a:t>Na tábor si beru tři boty.</a:t>
            </a:r>
          </a:p>
          <a:p>
            <a:r>
              <a:rPr lang="cs-CZ" dirty="0" smtClean="0"/>
              <a:t>Na tábor si beru </a:t>
            </a:r>
            <a:r>
              <a:rPr lang="cs-CZ" u="sng" dirty="0" smtClean="0"/>
              <a:t>troje</a:t>
            </a:r>
            <a:r>
              <a:rPr lang="cs-CZ" dirty="0" smtClean="0"/>
              <a:t> boty.</a:t>
            </a:r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62085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341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Pravopis číslovek</vt:lpstr>
      <vt:lpstr>Prezentace aplikace PowerPoint</vt:lpstr>
      <vt:lpstr>Prezentace aplikace PowerPoint</vt:lpstr>
      <vt:lpstr>Prezentace aplikace PowerPoint</vt:lpstr>
      <vt:lpstr>Přečti letopočty různým způsobem a přiřaď historickou událost – roku…</vt:lpstr>
      <vt:lpstr>Přečti letopočty různým způsobem a přiřaď historickou událost</vt:lpstr>
      <vt:lpstr>Doplň správné tvary číslovek,  správnou interpunkci</vt:lpstr>
      <vt:lpstr>Doplň správné tvary číslovek,  správnou interpunkci</vt:lpstr>
      <vt:lpstr>Vyjádřete správně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 číslovek</dc:title>
  <dc:creator>0K08</dc:creator>
  <cp:lastModifiedBy>6KWG</cp:lastModifiedBy>
  <cp:revision>25</cp:revision>
  <dcterms:created xsi:type="dcterms:W3CDTF">2012-07-07T09:32:26Z</dcterms:created>
  <dcterms:modified xsi:type="dcterms:W3CDTF">2013-03-04T20:49:22Z</dcterms:modified>
</cp:coreProperties>
</file>