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57" r:id="rId5"/>
    <p:sldId id="259" r:id="rId6"/>
    <p:sldId id="264" r:id="rId7"/>
    <p:sldId id="263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4225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0618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305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985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568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968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10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62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185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7049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681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2848C-8619-48C5-B9C6-BAB6BDBE2D89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FCA68-BEDF-4DFB-A798-57BF605295E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786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-459431"/>
            <a:ext cx="5397451" cy="72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303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Přivlastňovací a ukazovací zájmena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Mgr. Hana Šenková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31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zastupují pojmenování věci, zvířete nebo osoby a jejich vlastností</a:t>
            </a:r>
          </a:p>
          <a:p>
            <a:r>
              <a:rPr lang="cs-CZ" dirty="0" smtClean="0"/>
              <a:t>skloňují se</a:t>
            </a:r>
          </a:p>
          <a:p>
            <a:r>
              <a:rPr lang="cs-CZ" dirty="0" smtClean="0"/>
              <a:t>druhy: osobní, přivlastňovací, ukazovací, tázací, vztažná, neurčitá</a:t>
            </a:r>
          </a:p>
        </p:txBody>
      </p:sp>
    </p:spTree>
    <p:extLst>
      <p:ext uri="{BB962C8B-B14F-4D97-AF65-F5344CB8AC3E}">
        <p14:creationId xmlns:p14="http://schemas.microsoft.com/office/powerpoint/2010/main" val="166620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Přivlastňovací zájmena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cs-CZ" dirty="0" smtClean="0"/>
              <a:t>můj, tvůj, svůj</a:t>
            </a:r>
          </a:p>
          <a:p>
            <a:endParaRPr lang="cs-CZ" dirty="0"/>
          </a:p>
        </p:txBody>
      </p:sp>
      <p:graphicFrame>
        <p:nvGraphicFramePr>
          <p:cNvPr id="7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5278035"/>
              </p:ext>
            </p:extLst>
          </p:nvPr>
        </p:nvGraphicFramePr>
        <p:xfrm>
          <a:off x="395536" y="2204864"/>
          <a:ext cx="8229600" cy="4270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jednotné číslo - singulár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mužský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střední rod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/>
                        <a:t>1.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můj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má/moje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mé/moje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2.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mého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mého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3.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mému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mému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4.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mého, můj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mou/mojí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mé/moje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5.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můj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má/moje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mé/moje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6.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mém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mé/mojí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mém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7.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mou/mojí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245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Přivlastňovací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dirty="0" smtClean="0"/>
              <a:t>můj, tvůj, svůj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743940"/>
              </p:ext>
            </p:extLst>
          </p:nvPr>
        </p:nvGraphicFramePr>
        <p:xfrm>
          <a:off x="539552" y="1988840"/>
          <a:ext cx="8136904" cy="454451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34226"/>
                <a:gridCol w="2034226"/>
                <a:gridCol w="2034226"/>
                <a:gridCol w="2034226"/>
              </a:tblGrid>
              <a:tr h="488054">
                <a:tc gridSpan="4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množné číslo - plurál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mužský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střední rod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/>
                        <a:t>1.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mí/moji</a:t>
                      </a:r>
                    </a:p>
                    <a:p>
                      <a:r>
                        <a:rPr lang="cs-CZ" dirty="0" smtClean="0"/>
                        <a:t>mé/moje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 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má/moje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2.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mých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3.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r>
                        <a:rPr lang="cs-CZ" baseline="0" dirty="0" smtClean="0"/>
                        <a:t>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má/moje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5.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moji/moje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mé/moje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má/moje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6.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mých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mých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mých</a:t>
                      </a:r>
                      <a:endParaRPr lang="cs-CZ" dirty="0"/>
                    </a:p>
                  </a:txBody>
                  <a:tcPr/>
                </a:tc>
              </a:tr>
              <a:tr h="488054">
                <a:tc>
                  <a:txBody>
                    <a:bodyPr/>
                    <a:lstStyle/>
                    <a:p>
                      <a:r>
                        <a:rPr lang="cs-CZ" dirty="0" smtClean="0"/>
                        <a:t>7.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mými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073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Přivlastňovací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/>
          <a:lstStyle/>
          <a:p>
            <a:r>
              <a:rPr lang="cs-CZ" b="1" dirty="0" smtClean="0"/>
              <a:t>svůj</a:t>
            </a:r>
            <a:r>
              <a:rPr lang="cs-CZ" dirty="0" smtClean="0"/>
              <a:t> – přivlastňuje původci děje</a:t>
            </a:r>
          </a:p>
          <a:p>
            <a:pPr lvl="1"/>
            <a:r>
              <a:rPr lang="cs-CZ" dirty="0" smtClean="0"/>
              <a:t>Lojza vše viděl ze ___ místa.</a:t>
            </a:r>
          </a:p>
          <a:p>
            <a:pPr lvl="1"/>
            <a:r>
              <a:rPr lang="cs-CZ" dirty="0" smtClean="0"/>
              <a:t>Lojza vše viděl ze svého místa.</a:t>
            </a:r>
          </a:p>
          <a:p>
            <a:pPr lvl="1"/>
            <a:r>
              <a:rPr lang="cs-CZ" dirty="0" smtClean="0"/>
              <a:t>Potkala ____ babičku.</a:t>
            </a:r>
          </a:p>
          <a:p>
            <a:pPr lvl="1"/>
            <a:r>
              <a:rPr lang="cs-CZ" dirty="0" smtClean="0"/>
              <a:t>Potkala svoji/svou babičku.</a:t>
            </a:r>
          </a:p>
          <a:p>
            <a:pPr lvl="1"/>
            <a:r>
              <a:rPr lang="cs-CZ" dirty="0" smtClean="0"/>
              <a:t>Setkal se se ____ přátel_.</a:t>
            </a:r>
          </a:p>
          <a:p>
            <a:pPr lvl="1"/>
            <a:r>
              <a:rPr lang="cs-CZ" dirty="0" smtClean="0"/>
              <a:t>Setkal se se svými přáteli.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!!! </a:t>
            </a:r>
            <a:r>
              <a:rPr lang="cs-CZ" smtClean="0"/>
              <a:t>_____ </a:t>
            </a:r>
            <a:r>
              <a:rPr lang="cs-CZ" dirty="0" err="1" smtClean="0"/>
              <a:t>šikovn</a:t>
            </a:r>
            <a:r>
              <a:rPr lang="cs-CZ" dirty="0" smtClean="0"/>
              <a:t>__ ruka__ vyrobil míč.</a:t>
            </a:r>
          </a:p>
          <a:p>
            <a:pPr lvl="1"/>
            <a:r>
              <a:rPr lang="cs-CZ" dirty="0" smtClean="0"/>
              <a:t>Svýma šikovnýma rukama vyrobil míč.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839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Přivlastňovací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r>
              <a:rPr lang="cs-CZ" b="1" dirty="0" smtClean="0"/>
              <a:t>jeho</a:t>
            </a:r>
            <a:r>
              <a:rPr lang="cs-CZ" dirty="0" smtClean="0"/>
              <a:t> (tetě), </a:t>
            </a:r>
            <a:r>
              <a:rPr lang="cs-CZ" b="1" dirty="0" smtClean="0"/>
              <a:t>jejich</a:t>
            </a:r>
            <a:r>
              <a:rPr lang="cs-CZ" dirty="0" smtClean="0"/>
              <a:t> (strýcům) se neskloňuje</a:t>
            </a:r>
          </a:p>
          <a:p>
            <a:r>
              <a:rPr lang="cs-CZ" b="1" dirty="0" smtClean="0"/>
              <a:t>její</a:t>
            </a:r>
            <a:r>
              <a:rPr lang="cs-CZ" dirty="0" smtClean="0"/>
              <a:t> se skloňuje podle vzoru </a:t>
            </a:r>
            <a:r>
              <a:rPr lang="cs-CZ" b="1" dirty="0" smtClean="0"/>
              <a:t>jarní</a:t>
            </a:r>
          </a:p>
          <a:p>
            <a:pPr lvl="1"/>
            <a:r>
              <a:rPr lang="cs-CZ" dirty="0" smtClean="0"/>
              <a:t>Přišel bez ____ strýce.</a:t>
            </a:r>
          </a:p>
          <a:p>
            <a:pPr lvl="1"/>
            <a:r>
              <a:rPr lang="cs-CZ" dirty="0" smtClean="0"/>
              <a:t>Přišel bez jejího strýce.</a:t>
            </a:r>
          </a:p>
          <a:p>
            <a:pPr lvl="1"/>
            <a:r>
              <a:rPr lang="cs-CZ" dirty="0" smtClean="0"/>
              <a:t>Předal knihu ____ strýci.</a:t>
            </a:r>
          </a:p>
          <a:p>
            <a:pPr lvl="1"/>
            <a:r>
              <a:rPr lang="cs-CZ" dirty="0" smtClean="0"/>
              <a:t>Předal knihu jejímu strýci.</a:t>
            </a:r>
          </a:p>
          <a:p>
            <a:pPr lvl="1"/>
            <a:r>
              <a:rPr lang="cs-CZ" dirty="0" smtClean="0"/>
              <a:t>Přijely ___ tety.</a:t>
            </a:r>
          </a:p>
          <a:p>
            <a:pPr lvl="1"/>
            <a:r>
              <a:rPr lang="cs-CZ" dirty="0" smtClean="0"/>
              <a:t>Přijely její tety.</a:t>
            </a:r>
          </a:p>
          <a:p>
            <a:pPr lvl="1"/>
            <a:r>
              <a:rPr lang="cs-CZ" dirty="0" smtClean="0"/>
              <a:t>Oslava se konala bez ___ sestřenic.</a:t>
            </a:r>
          </a:p>
          <a:p>
            <a:pPr lvl="1"/>
            <a:r>
              <a:rPr lang="cs-CZ" dirty="0" smtClean="0"/>
              <a:t>Oslava se konala bez jejích sestřenic.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6259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Přivlastňovací a ukazovací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 smtClean="0"/>
              <a:t>náš, váš + ten, ta, to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095554"/>
              </p:ext>
            </p:extLst>
          </p:nvPr>
        </p:nvGraphicFramePr>
        <p:xfrm>
          <a:off x="395536" y="1916835"/>
          <a:ext cx="8352928" cy="44846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12168"/>
                <a:gridCol w="2304256"/>
                <a:gridCol w="2376264"/>
                <a:gridCol w="2160240"/>
              </a:tblGrid>
              <a:tr h="492213">
                <a:tc gridSpan="4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jednotné číslo - singulár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mužský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střední</a:t>
                      </a:r>
                      <a:r>
                        <a:rPr lang="cs-CZ" baseline="0" dirty="0" smtClean="0"/>
                        <a:t> rod</a:t>
                      </a:r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baseline="0" dirty="0" smtClean="0"/>
                        <a:t>1.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ten náš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ta</a:t>
                      </a:r>
                      <a:r>
                        <a:rPr lang="cs-CZ" baseline="0" dirty="0" smtClean="0"/>
                        <a:t> naše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 naše</a:t>
                      </a:r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r>
                        <a:rPr lang="cs-CZ" dirty="0" smtClean="0"/>
                        <a:t>2.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toho našeho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té naší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toho našeho</a:t>
                      </a:r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r>
                        <a:rPr lang="cs-CZ" dirty="0" smtClean="0"/>
                        <a:t>3.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tomu našemu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té naší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tomu našemu</a:t>
                      </a:r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r>
                        <a:rPr lang="cs-CZ" dirty="0" smtClean="0"/>
                        <a:t>4.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toho našeho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tu naši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 naše</a:t>
                      </a:r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r>
                        <a:rPr lang="cs-CZ" dirty="0" smtClean="0"/>
                        <a:t>5.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 náš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 naše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 naše</a:t>
                      </a:r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r>
                        <a:rPr lang="cs-CZ" dirty="0" smtClean="0"/>
                        <a:t>6.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tom našem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té naší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tom našem</a:t>
                      </a:r>
                      <a:endParaRPr lang="cs-CZ" dirty="0"/>
                    </a:p>
                  </a:txBody>
                  <a:tcPr/>
                </a:tc>
              </a:tr>
              <a:tr h="499049">
                <a:tc>
                  <a:txBody>
                    <a:bodyPr/>
                    <a:lstStyle/>
                    <a:p>
                      <a:r>
                        <a:rPr lang="cs-CZ" dirty="0" smtClean="0"/>
                        <a:t>7.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tím naším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tou naší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tím naším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31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Přivlastňovací a ukazovací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dirty="0" smtClean="0"/>
              <a:t>naše, vaše + ti, ty, ta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9047006"/>
              </p:ext>
            </p:extLst>
          </p:nvPr>
        </p:nvGraphicFramePr>
        <p:xfrm>
          <a:off x="395536" y="1988840"/>
          <a:ext cx="8208912" cy="432047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2168"/>
                <a:gridCol w="2160240"/>
                <a:gridCol w="2232248"/>
                <a:gridCol w="2304256"/>
              </a:tblGrid>
              <a:tr h="480053">
                <a:tc gridSpan="4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množné číslo - plurál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mužský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ženský 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střední rod</a:t>
                      </a:r>
                      <a:endParaRPr lang="cs-CZ" dirty="0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/>
                        <a:t>1.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ti naši</a:t>
                      </a:r>
                      <a:r>
                        <a:rPr lang="cs-CZ" sz="1600" dirty="0" smtClean="0"/>
                        <a:t>/</a:t>
                      </a:r>
                      <a:r>
                        <a:rPr lang="cs-CZ" dirty="0" smtClean="0"/>
                        <a:t> ty naše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 naše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ta naše</a:t>
                      </a:r>
                      <a:endParaRPr lang="cs-CZ" dirty="0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cs-CZ" dirty="0" smtClean="0"/>
                        <a:t>2.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těch našich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cs-CZ" dirty="0" smtClean="0"/>
                        <a:t>3.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těm našim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cs-CZ" dirty="0" smtClean="0"/>
                        <a:t>4.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ty naše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cs-CZ" dirty="0" smtClean="0"/>
                        <a:t>5.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Calibri"/>
                          <a:cs typeface="Calibri"/>
                        </a:rPr>
                        <a:t>──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cs-CZ" dirty="0" smtClean="0"/>
                        <a:t>6.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těch našich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0053">
                <a:tc>
                  <a:txBody>
                    <a:bodyPr/>
                    <a:lstStyle/>
                    <a:p>
                      <a:r>
                        <a:rPr lang="cs-CZ" dirty="0" smtClean="0"/>
                        <a:t>7. pád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těmi našimi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73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Ukazovací zájmeno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takový</a:t>
            </a:r>
            <a:r>
              <a:rPr lang="cs-CZ" dirty="0" smtClean="0"/>
              <a:t> – skloňování jako mladý</a:t>
            </a:r>
          </a:p>
          <a:p>
            <a:pPr lvl="1"/>
            <a:r>
              <a:rPr lang="cs-CZ" dirty="0" smtClean="0"/>
              <a:t>S </a:t>
            </a:r>
            <a:r>
              <a:rPr lang="cs-CZ" dirty="0" err="1" smtClean="0"/>
              <a:t>takov</a:t>
            </a:r>
            <a:r>
              <a:rPr lang="cs-CZ" u="sng" dirty="0" smtClean="0"/>
              <a:t>__</a:t>
            </a:r>
            <a:r>
              <a:rPr lang="cs-CZ" dirty="0" smtClean="0"/>
              <a:t> </a:t>
            </a:r>
            <a:r>
              <a:rPr lang="cs-CZ" dirty="0" err="1" smtClean="0"/>
              <a:t>šikovn</a:t>
            </a:r>
            <a:r>
              <a:rPr lang="cs-CZ" u="sng" dirty="0" smtClean="0"/>
              <a:t>__</a:t>
            </a:r>
            <a:r>
              <a:rPr lang="cs-CZ" dirty="0" smtClean="0"/>
              <a:t> kluky se dobře spolupracuje.</a:t>
            </a:r>
          </a:p>
          <a:p>
            <a:pPr lvl="1"/>
            <a:r>
              <a:rPr lang="cs-CZ" dirty="0"/>
              <a:t>S takov</a:t>
            </a:r>
            <a:r>
              <a:rPr lang="cs-CZ" u="sng" dirty="0"/>
              <a:t>ými</a:t>
            </a:r>
            <a:r>
              <a:rPr lang="cs-CZ" dirty="0"/>
              <a:t> šikovn</a:t>
            </a:r>
            <a:r>
              <a:rPr lang="cs-CZ" u="sng" dirty="0"/>
              <a:t>ými</a:t>
            </a:r>
            <a:r>
              <a:rPr lang="cs-CZ" dirty="0"/>
              <a:t> kluky se dobře spolupracuje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pozor na pravopis u párových orgánů – ruka, noha, oko, ucho</a:t>
            </a:r>
          </a:p>
          <a:p>
            <a:pPr lvl="1"/>
            <a:r>
              <a:rPr lang="cs-CZ" dirty="0" err="1" smtClean="0"/>
              <a:t>Takov</a:t>
            </a:r>
            <a:r>
              <a:rPr lang="cs-CZ" u="sng" dirty="0" smtClean="0"/>
              <a:t>__</a:t>
            </a:r>
            <a:r>
              <a:rPr lang="cs-CZ" dirty="0" smtClean="0"/>
              <a:t> </a:t>
            </a:r>
            <a:r>
              <a:rPr lang="cs-CZ" dirty="0" err="1" smtClean="0"/>
              <a:t>šikovn</a:t>
            </a:r>
            <a:r>
              <a:rPr lang="cs-CZ" u="sng" dirty="0" smtClean="0"/>
              <a:t>__</a:t>
            </a:r>
            <a:r>
              <a:rPr lang="cs-CZ" dirty="0" smtClean="0"/>
              <a:t> rukama vyrobí i nemožné.</a:t>
            </a:r>
          </a:p>
          <a:p>
            <a:pPr lvl="1"/>
            <a:r>
              <a:rPr lang="cs-CZ" dirty="0"/>
              <a:t>Takov</a:t>
            </a:r>
            <a:r>
              <a:rPr lang="cs-CZ" u="sng" dirty="0"/>
              <a:t>ýma</a:t>
            </a:r>
            <a:r>
              <a:rPr lang="cs-CZ" dirty="0"/>
              <a:t> šikovn</a:t>
            </a:r>
            <a:r>
              <a:rPr lang="cs-CZ" u="sng" dirty="0"/>
              <a:t>ýma</a:t>
            </a:r>
            <a:r>
              <a:rPr lang="cs-CZ" dirty="0"/>
              <a:t> rukama vyrobí i nemožné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133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485</Words>
  <Application>Microsoft Office PowerPoint</Application>
  <PresentationFormat>Předvádění na obrazovce (4:3)</PresentationFormat>
  <Paragraphs>159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Přivlastňovací a ukazovací zájmena</vt:lpstr>
      <vt:lpstr>Zájmena</vt:lpstr>
      <vt:lpstr>Přivlastňovací zájmena</vt:lpstr>
      <vt:lpstr>Přivlastňovací zájmena</vt:lpstr>
      <vt:lpstr>Přivlastňovací zájmena</vt:lpstr>
      <vt:lpstr>Přivlastňovací zájmena</vt:lpstr>
      <vt:lpstr>Přivlastňovací a ukazovací zájmena</vt:lpstr>
      <vt:lpstr>Přivlastňovací a ukazovací zájmena</vt:lpstr>
      <vt:lpstr>Ukazovací zájmeno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Přivlastňovací zájmena</dc:title>
  <dc:creator>0K08</dc:creator>
  <cp:lastModifiedBy>6KWG</cp:lastModifiedBy>
  <cp:revision>25</cp:revision>
  <dcterms:created xsi:type="dcterms:W3CDTF">2012-07-06T14:09:29Z</dcterms:created>
  <dcterms:modified xsi:type="dcterms:W3CDTF">2013-03-04T20:55:56Z</dcterms:modified>
</cp:coreProperties>
</file>