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56" r:id="rId3"/>
    <p:sldId id="269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12209-2E9D-4B12-8B4F-765A9BCB9EE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F85C49-E2F6-4937-B907-1E5B5D1E96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94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F85C49-E2F6-4937-B907-1E5B5D1E963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537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432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987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88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94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987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281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483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894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09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08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1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5BC51-61E2-4B8B-B260-E8904EC2BC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2B5C-ED00-4910-9967-167D2B1024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078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6632"/>
            <a:ext cx="5397451" cy="6149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218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Skloňování zájmen 1. a 2. osoby</a:t>
            </a:r>
            <a:br>
              <a:rPr lang="cs-CZ" sz="3600" dirty="0" smtClean="0"/>
            </a:br>
            <a:r>
              <a:rPr lang="cs-CZ" sz="3600" dirty="0" smtClean="0"/>
              <a:t>JÁ – TY – MY – VY + zvratná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Doplň správné tvary zájmen</a:t>
            </a:r>
          </a:p>
          <a:p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e správných pádech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26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PRAVOPIS  MĚ  -  MNĚ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914400" lvl="2" indent="0">
              <a:buNone/>
            </a:pP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lvl="2"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MĚ		2. +  4. pád</a:t>
            </a:r>
          </a:p>
          <a:p>
            <a:pPr marL="914400" lvl="2" indent="0">
              <a:buNone/>
            </a:pPr>
            <a:r>
              <a:rPr lang="cs-CZ" sz="36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bez koho čeho,  vidím koho co</a:t>
            </a:r>
          </a:p>
          <a:p>
            <a:pPr lvl="2">
              <a:buFont typeface="Wingdings" pitchFamily="2" charset="2"/>
              <a:buChar char="ü"/>
            </a:pPr>
            <a:r>
              <a:rPr lang="cs-CZ" sz="3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MNĚ		3. +  6. pád </a:t>
            </a:r>
          </a:p>
          <a:p>
            <a:pPr marL="914400" lvl="2" indent="0">
              <a:buNone/>
            </a:pPr>
            <a:r>
              <a:rPr lang="cs-CZ" sz="3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k</a:t>
            </a:r>
            <a:r>
              <a:rPr lang="cs-CZ" sz="36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omu čemu,  o kom čem</a:t>
            </a:r>
            <a:endParaRPr lang="cs-CZ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07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TY - JÁ </a:t>
            </a:r>
            <a:endParaRPr lang="cs-CZ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u="sng" dirty="0" smtClean="0">
                <a:cs typeface="Arial" pitchFamily="34" charset="0"/>
              </a:rPr>
              <a:t>pád			KDO CO</a:t>
            </a:r>
          </a:p>
          <a:p>
            <a:pPr marL="0" indent="0">
              <a:buNone/>
            </a:pPr>
            <a:r>
              <a:rPr lang="cs-CZ" dirty="0" smtClean="0"/>
              <a:t>	TY				JÁ</a:t>
            </a:r>
          </a:p>
          <a:p>
            <a:pPr marL="0" indent="0">
              <a:buNone/>
            </a:pPr>
            <a:r>
              <a:rPr lang="cs-CZ" dirty="0" smtClean="0"/>
              <a:t>namaloval jsi to …………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  ty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smtClean="0"/>
              <a:t>namaloval jsem to ………..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       </a:t>
            </a:r>
            <a:r>
              <a:rPr lang="cs-CZ" b="1" dirty="0" smtClean="0"/>
              <a:t>já</a:t>
            </a:r>
            <a:r>
              <a:rPr lang="cs-CZ" dirty="0" smtClean="0"/>
              <a:t>	</a:t>
            </a:r>
          </a:p>
          <a:p>
            <a:pPr>
              <a:buFont typeface="Wingdings" pitchFamily="2" charset="2"/>
              <a:buChar char="§"/>
            </a:pPr>
            <a:endParaRPr lang="cs-CZ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184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- JÁ -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457200" lvl="1" indent="0">
              <a:buNone/>
            </a:pPr>
            <a:r>
              <a:rPr lang="cs-CZ" dirty="0" smtClean="0"/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u="sng" dirty="0" smtClean="0">
                <a:cs typeface="Arial" pitchFamily="34" charset="0"/>
              </a:rPr>
              <a:t>pád		KOHO ČEHO</a:t>
            </a:r>
          </a:p>
          <a:p>
            <a:pPr marL="457200" lvl="1" indent="0">
              <a:buNone/>
            </a:pPr>
            <a:r>
              <a:rPr lang="cs-CZ" dirty="0" smtClean="0">
                <a:cs typeface="Arial" pitchFamily="34" charset="0"/>
              </a:rPr>
              <a:t>	TY			JÁ</a:t>
            </a:r>
          </a:p>
          <a:p>
            <a:pPr marL="457200" lvl="1" indent="0">
              <a:buNone/>
            </a:pPr>
            <a:endParaRPr lang="cs-CZ" dirty="0"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dirty="0">
                <a:cs typeface="Arial" pitchFamily="34" charset="0"/>
              </a:rPr>
              <a:t>n</a:t>
            </a:r>
            <a:r>
              <a:rPr lang="cs-CZ" dirty="0" smtClean="0">
                <a:cs typeface="Arial" pitchFamily="34" charset="0"/>
              </a:rPr>
              <a:t>ezříkám se  ………	nezříkej se  ………….</a:t>
            </a:r>
          </a:p>
          <a:p>
            <a:pPr marL="457200" lvl="1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	       </a:t>
            </a:r>
            <a:r>
              <a:rPr lang="cs-CZ" b="1" dirty="0" smtClean="0">
                <a:cs typeface="Arial" pitchFamily="34" charset="0"/>
              </a:rPr>
              <a:t>tě				mě</a:t>
            </a:r>
          </a:p>
          <a:p>
            <a:pPr marL="457200" lvl="1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			posadím tě vedle ………….</a:t>
            </a:r>
          </a:p>
          <a:p>
            <a:pPr marL="457200" lvl="1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						</a:t>
            </a:r>
            <a:r>
              <a:rPr lang="cs-CZ" b="1" dirty="0" smtClean="0">
                <a:cs typeface="Arial" pitchFamily="34" charset="0"/>
              </a:rPr>
              <a:t>sebe</a:t>
            </a:r>
            <a:r>
              <a:rPr lang="cs-CZ" dirty="0" smtClean="0">
                <a:cs typeface="Arial" pitchFamily="34" charset="0"/>
              </a:rPr>
              <a:t>	</a:t>
            </a:r>
          </a:p>
          <a:p>
            <a:pPr marL="457200" lvl="1" indent="0">
              <a:buNone/>
            </a:pPr>
            <a:endParaRPr lang="cs-CZ" dirty="0">
              <a:cs typeface="Arial" pitchFamily="34" charset="0"/>
            </a:endParaRP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0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-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2. pád			KOHO ČEHO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/>
              <a:t>	N</a:t>
            </a:r>
            <a:r>
              <a:rPr lang="cs-CZ" dirty="0" smtClean="0"/>
              <a:t>epůjdu tam bez ………….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</a:t>
            </a:r>
            <a:r>
              <a:rPr lang="cs-CZ" b="1" dirty="0" smtClean="0"/>
              <a:t>tebe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/>
              <a:t>N</a:t>
            </a:r>
            <a:r>
              <a:rPr lang="cs-CZ" dirty="0" smtClean="0"/>
              <a:t>echoď tam beze  …………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		   </a:t>
            </a:r>
            <a:r>
              <a:rPr lang="cs-CZ" b="1" dirty="0" smtClean="0"/>
              <a:t>mě, mne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50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  TY – JÁ –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3. pád			KOMU ČEMU</a:t>
            </a:r>
          </a:p>
          <a:p>
            <a:pPr marL="0" indent="0">
              <a:buNone/>
            </a:pPr>
            <a:r>
              <a:rPr lang="cs-CZ" dirty="0" smtClean="0"/>
              <a:t>Přijdu k …………. 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</a:t>
            </a:r>
            <a:r>
              <a:rPr lang="cs-CZ" b="1" dirty="0" smtClean="0"/>
              <a:t>tobě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/>
              <a:t>P</a:t>
            </a:r>
            <a:r>
              <a:rPr lang="cs-CZ" dirty="0" smtClean="0"/>
              <a:t>řijdeš ke  ………….. 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</a:t>
            </a:r>
            <a:r>
              <a:rPr lang="cs-CZ" b="1" dirty="0" smtClean="0"/>
              <a:t>mně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Vezmu si to k …………….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    </a:t>
            </a:r>
            <a:r>
              <a:rPr lang="cs-CZ" b="1" dirty="0" smtClean="0"/>
              <a:t>sobě</a:t>
            </a: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47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– JÁ –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3. pád                              KOMU ČEMU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Napíšu ………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</a:t>
            </a:r>
            <a:r>
              <a:rPr lang="cs-CZ" b="1" dirty="0" smtClean="0"/>
              <a:t>ti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 smtClean="0"/>
              <a:t>Napíšeš …………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  </a:t>
            </a:r>
            <a:r>
              <a:rPr lang="cs-CZ" b="1" dirty="0" smtClean="0"/>
              <a:t>mi</a:t>
            </a:r>
          </a:p>
          <a:p>
            <a:pPr marL="0" indent="0">
              <a:buNone/>
            </a:pPr>
            <a:r>
              <a:rPr lang="cs-CZ" b="1" dirty="0" smtClean="0"/>
              <a:t>			</a:t>
            </a:r>
            <a:r>
              <a:rPr lang="cs-CZ" dirty="0" smtClean="0"/>
              <a:t>Poznamenám …………..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b="1" dirty="0" smtClean="0"/>
              <a:t>si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62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– JÁ –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4. pád			KOHO CO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Vidím ……….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b="1" dirty="0" smtClean="0"/>
              <a:t>tě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 smtClean="0"/>
              <a:t>Vidíš ………... 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</a:t>
            </a:r>
            <a:r>
              <a:rPr lang="cs-CZ" b="1" dirty="0" smtClean="0"/>
              <a:t>mě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Vidím ……..  </a:t>
            </a:r>
            <a:r>
              <a:rPr lang="cs-CZ" dirty="0"/>
              <a:t>v</a:t>
            </a:r>
            <a:r>
              <a:rPr lang="cs-CZ" dirty="0" smtClean="0"/>
              <a:t> zrcadle.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</a:t>
            </a:r>
            <a:r>
              <a:rPr lang="cs-CZ" b="1" dirty="0" smtClean="0"/>
              <a:t>se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1113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– </a:t>
            </a:r>
            <a:r>
              <a:rPr lang="cs-CZ" sz="3600" dirty="0"/>
              <a:t>J</a:t>
            </a:r>
            <a:r>
              <a:rPr lang="cs-CZ" sz="3600" dirty="0" smtClean="0"/>
              <a:t>Á –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4. pád			KOHO CO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Dívám se na ……………..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</a:t>
            </a:r>
            <a:r>
              <a:rPr lang="cs-CZ" b="1" dirty="0" smtClean="0"/>
              <a:t>tebe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Podívej se na …..……..,  …………..  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       </a:t>
            </a:r>
            <a:r>
              <a:rPr lang="cs-CZ" b="1" dirty="0" smtClean="0"/>
              <a:t>mě          mne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Podívej se na …………….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       </a:t>
            </a:r>
            <a:r>
              <a:rPr lang="cs-CZ" b="1" dirty="0" smtClean="0"/>
              <a:t>sebe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4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– JÁ –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6. pád			KOM ČEM</a:t>
            </a:r>
          </a:p>
          <a:p>
            <a:pPr marL="0" indent="0">
              <a:buNone/>
            </a:pPr>
            <a:r>
              <a:rPr lang="cs-CZ" dirty="0" smtClean="0"/>
              <a:t>Hovořím o ……………..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r>
              <a:rPr lang="cs-CZ" b="1" dirty="0" smtClean="0"/>
              <a:t>tobě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 smtClean="0"/>
              <a:t>Nehovoř  o ………………. .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    mně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dirty="0" smtClean="0"/>
              <a:t>Nemluv stále o ………… .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	          sobě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6054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TY – JÁ  -  zvratné se, si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7. pád			KÝM ČÍM</a:t>
            </a:r>
          </a:p>
          <a:p>
            <a:pPr marL="0" indent="0">
              <a:buNone/>
            </a:pPr>
            <a:r>
              <a:rPr lang="cs-CZ" dirty="0" smtClean="0"/>
              <a:t>Jdu  s ……………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b="1" dirty="0" smtClean="0"/>
              <a:t> tebou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Pojď se  …………….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 </a:t>
            </a:r>
            <a:r>
              <a:rPr lang="cs-CZ" b="1" dirty="0" smtClean="0"/>
              <a:t>mnou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dirty="0" smtClean="0"/>
              <a:t>Jsi se ………….. spokojen?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</a:t>
            </a:r>
            <a:r>
              <a:rPr lang="cs-CZ" b="1" dirty="0" smtClean="0"/>
              <a:t>sebou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589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Pamatuj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Zvratné zájmeno </a:t>
            </a:r>
            <a:r>
              <a:rPr lang="cs-CZ" b="1" u="sng" dirty="0" smtClean="0"/>
              <a:t>se</a:t>
            </a:r>
            <a:r>
              <a:rPr lang="cs-CZ" dirty="0" smtClean="0"/>
              <a:t>  nemá 1. pád,</a:t>
            </a:r>
          </a:p>
          <a:p>
            <a:pPr marL="0" indent="0">
              <a:buNone/>
            </a:pPr>
            <a:r>
              <a:rPr lang="cs-CZ" dirty="0" smtClean="0"/>
              <a:t>                                   nemůže být podmětem.</a:t>
            </a:r>
          </a:p>
          <a:p>
            <a:r>
              <a:rPr lang="cs-CZ" dirty="0" smtClean="0"/>
              <a:t>Vyjadřuje něco, co se vztahuje k 1. nebo 2. osobě (mluvčímu či posluchači).</a:t>
            </a:r>
          </a:p>
          <a:p>
            <a:r>
              <a:rPr lang="cs-CZ" dirty="0" smtClean="0"/>
              <a:t>Neoznačuje osobu mluvčího </a:t>
            </a:r>
            <a:r>
              <a:rPr lang="cs-CZ" smtClean="0"/>
              <a:t>či posluchače, </a:t>
            </a:r>
            <a:r>
              <a:rPr lang="cs-CZ" dirty="0" smtClean="0"/>
              <a:t>jako to činí zájmena </a:t>
            </a:r>
            <a:r>
              <a:rPr lang="cs-CZ" i="1" dirty="0" smtClean="0"/>
              <a:t>já</a:t>
            </a:r>
            <a:r>
              <a:rPr lang="cs-CZ" dirty="0" smtClean="0"/>
              <a:t> a </a:t>
            </a:r>
            <a:r>
              <a:rPr lang="cs-CZ" i="1" dirty="0" smtClean="0"/>
              <a:t>ty.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9152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Zvratná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Jsou ta, která nemají bez spojení se zvratnými zájmeny </a:t>
            </a:r>
            <a:r>
              <a:rPr lang="cs-CZ" i="1" dirty="0" smtClean="0"/>
              <a:t>se, si</a:t>
            </a:r>
            <a:r>
              <a:rPr lang="cs-CZ" dirty="0" smtClean="0"/>
              <a:t>  úplný význam – vzájemně se potřebují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v</a:t>
            </a:r>
            <a:r>
              <a:rPr lang="cs-CZ" dirty="0" smtClean="0"/>
              <a:t>ezměte si poučení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z</a:t>
            </a:r>
            <a:r>
              <a:rPr lang="cs-CZ" dirty="0" smtClean="0"/>
              <a:t>avaž si tkaničku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ohlédněte </a:t>
            </a:r>
            <a:r>
              <a:rPr lang="cs-CZ" dirty="0" smtClean="0"/>
              <a:t>se přes rameno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r</a:t>
            </a:r>
            <a:r>
              <a:rPr lang="cs-CZ" dirty="0" smtClean="0"/>
              <a:t>ozhněvala se jen jednou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d</a:t>
            </a:r>
            <a:r>
              <a:rPr lang="cs-CZ" dirty="0" smtClean="0"/>
              <a:t>ěti se vzdělávaly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16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Zvratná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PIŠ SPRÁVNĚ:</a:t>
            </a:r>
          </a:p>
          <a:p>
            <a:pPr marL="0" indent="0">
              <a:buNone/>
            </a:pPr>
            <a:endParaRPr lang="cs-CZ" dirty="0" smtClean="0"/>
          </a:p>
          <a:p>
            <a:pPr lvl="6">
              <a:buFont typeface="Courier New" pitchFamily="49" charset="0"/>
              <a:buChar char="o"/>
            </a:pPr>
            <a:r>
              <a:rPr lang="cs-CZ" sz="3200" dirty="0" smtClean="0"/>
              <a:t>  Hodil …………….. do postele.</a:t>
            </a:r>
          </a:p>
          <a:p>
            <a:pPr marL="2743200" lvl="6" indent="0">
              <a:buNone/>
            </a:pPr>
            <a:r>
              <a:rPr lang="cs-CZ" sz="3200" smtClean="0"/>
              <a:t>	        </a:t>
            </a:r>
            <a:r>
              <a:rPr lang="cs-CZ" sz="3200" b="1" smtClean="0"/>
              <a:t>sebou</a:t>
            </a:r>
            <a:endParaRPr lang="cs-CZ" sz="3200" dirty="0" smtClean="0"/>
          </a:p>
          <a:p>
            <a:pPr lvl="6">
              <a:buFont typeface="Courier New" pitchFamily="49" charset="0"/>
              <a:buChar char="o"/>
            </a:pPr>
            <a:r>
              <a:rPr lang="cs-CZ" sz="3200" dirty="0"/>
              <a:t> </a:t>
            </a:r>
            <a:r>
              <a:rPr lang="cs-CZ" sz="3200" dirty="0" smtClean="0"/>
              <a:t> Vezmi ……………. i brášku.</a:t>
            </a:r>
          </a:p>
          <a:p>
            <a:pPr marL="2743200" lvl="6" indent="0">
              <a:buNone/>
            </a:pPr>
            <a:r>
              <a:rPr lang="cs-CZ" sz="3200" dirty="0" smtClean="0"/>
              <a:t>	        </a:t>
            </a:r>
            <a:r>
              <a:rPr lang="cs-CZ" sz="3200" b="1" dirty="0" smtClean="0"/>
              <a:t>s sebou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699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181</Words>
  <Application>Microsoft Office PowerPoint</Application>
  <PresentationFormat>Předvádění na obrazovce (4:3)</PresentationFormat>
  <Paragraphs>99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Skloňování zájmen 1. a 2. osoby JÁ – TY – MY – VY + zvratná </vt:lpstr>
      <vt:lpstr>PRAVOPIS  MĚ  -  MNĚ</vt:lpstr>
      <vt:lpstr>TY - JÁ </vt:lpstr>
      <vt:lpstr>TY - JÁ - zvratné se, si</vt:lpstr>
      <vt:lpstr>TY - JÁ</vt:lpstr>
      <vt:lpstr>  TY – JÁ – zvratné se, si</vt:lpstr>
      <vt:lpstr>TY – JÁ – zvratné se, si</vt:lpstr>
      <vt:lpstr>TY – JÁ – zvratné se, si</vt:lpstr>
      <vt:lpstr>TY – JÁ – zvratné se, si</vt:lpstr>
      <vt:lpstr>TY – JÁ – zvratné se, si</vt:lpstr>
      <vt:lpstr>TY – JÁ  -  zvratné se, si</vt:lpstr>
      <vt:lpstr>Pamatuj !</vt:lpstr>
      <vt:lpstr>Zvratná slovesa</vt:lpstr>
      <vt:lpstr>Zvratná slovesa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zájmen 1. a 2. osoby JÁ – TY – MY - VY</dc:title>
  <dc:creator>0K08</dc:creator>
  <cp:lastModifiedBy>6KWG</cp:lastModifiedBy>
  <cp:revision>29</cp:revision>
  <dcterms:created xsi:type="dcterms:W3CDTF">2012-05-07T14:36:15Z</dcterms:created>
  <dcterms:modified xsi:type="dcterms:W3CDTF">2013-03-04T21:02:27Z</dcterms:modified>
</cp:coreProperties>
</file>