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273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180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434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5364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491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3112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071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113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011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8662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5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40000"/>
                <a:lumOff val="6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07E95-9649-4D6A-BEF1-B16D89C0CF2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A44D0-93CC-4EAD-B0F2-79D206820E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22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6036"/>
            <a:ext cx="5650260" cy="6428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234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Skloňování číslovek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Mgr. Hana Šenková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9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Podle podstatných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cs-CZ" dirty="0" smtClean="0"/>
              <a:t>podle zakončení 1. pádu jednotného čísla</a:t>
            </a:r>
          </a:p>
          <a:p>
            <a:pPr lvl="1"/>
            <a:r>
              <a:rPr lang="cs-CZ" dirty="0" smtClean="0"/>
              <a:t>hrad – milion, tucet</a:t>
            </a:r>
          </a:p>
          <a:p>
            <a:pPr lvl="1"/>
            <a:r>
              <a:rPr lang="cs-CZ" dirty="0" smtClean="0"/>
              <a:t>stroj – tisíc</a:t>
            </a:r>
          </a:p>
          <a:p>
            <a:pPr lvl="1"/>
            <a:r>
              <a:rPr lang="cs-CZ" dirty="0" smtClean="0"/>
              <a:t>žena – polovina, tisícina, miliarda</a:t>
            </a:r>
          </a:p>
          <a:p>
            <a:pPr lvl="1"/>
            <a:r>
              <a:rPr lang="cs-CZ" dirty="0" smtClean="0"/>
              <a:t>město – sto (2. </a:t>
            </a:r>
            <a:r>
              <a:rPr lang="cs-CZ" dirty="0" err="1" smtClean="0"/>
              <a:t>pl</a:t>
            </a:r>
            <a:r>
              <a:rPr lang="cs-CZ" dirty="0" smtClean="0"/>
              <a:t>. set, dvě stě), málo (i nesklonné)</a:t>
            </a:r>
          </a:p>
          <a:p>
            <a:pPr marL="457200" lvl="1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372319"/>
              </p:ext>
            </p:extLst>
          </p:nvPr>
        </p:nvGraphicFramePr>
        <p:xfrm>
          <a:off x="2123728" y="4005064"/>
          <a:ext cx="5256585" cy="272012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52195"/>
                <a:gridCol w="1752195"/>
                <a:gridCol w="1752195"/>
              </a:tblGrid>
              <a:tr h="38858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tři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čtyři</a:t>
                      </a:r>
                      <a:endParaRPr lang="cs-CZ" dirty="0"/>
                    </a:p>
                  </a:txBody>
                  <a:tcPr/>
                </a:tc>
              </a:tr>
              <a:tr h="38858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/>
                        <a:t>1.</a:t>
                      </a:r>
                      <a:r>
                        <a:rPr lang="cs-CZ" baseline="0" dirty="0" smtClean="0"/>
                        <a:t> p</a:t>
                      </a:r>
                      <a:r>
                        <a:rPr lang="cs-CZ" dirty="0" smtClean="0"/>
                        <a:t>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tři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čtyři</a:t>
                      </a:r>
                      <a:endParaRPr lang="cs-CZ" dirty="0"/>
                    </a:p>
                  </a:txBody>
                  <a:tcPr/>
                </a:tc>
              </a:tr>
              <a:tr h="388589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r>
                        <a:rPr lang="cs-CZ" smtClean="0"/>
                        <a:t>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bez tří/třech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bez čtyř</a:t>
                      </a:r>
                      <a:endParaRPr lang="cs-CZ" dirty="0"/>
                    </a:p>
                  </a:txBody>
                  <a:tcPr/>
                </a:tc>
              </a:tr>
              <a:tr h="388589">
                <a:tc>
                  <a:txBody>
                    <a:bodyPr/>
                    <a:lstStyle/>
                    <a:p>
                      <a:r>
                        <a:rPr lang="cs-CZ" dirty="0" smtClean="0"/>
                        <a:t>3.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ke třem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ke čtyřem</a:t>
                      </a:r>
                      <a:endParaRPr lang="cs-CZ" dirty="0"/>
                    </a:p>
                  </a:txBody>
                  <a:tcPr/>
                </a:tc>
              </a:tr>
              <a:tr h="388589">
                <a:tc>
                  <a:txBody>
                    <a:bodyPr/>
                    <a:lstStyle/>
                    <a:p>
                      <a:r>
                        <a:rPr lang="cs-CZ" dirty="0" smtClean="0"/>
                        <a:t>4.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tři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čtyři</a:t>
                      </a:r>
                      <a:endParaRPr lang="cs-CZ" dirty="0"/>
                    </a:p>
                  </a:txBody>
                  <a:tcPr/>
                </a:tc>
              </a:tr>
              <a:tr h="388589">
                <a:tc>
                  <a:txBody>
                    <a:bodyPr/>
                    <a:lstStyle/>
                    <a:p>
                      <a:r>
                        <a:rPr lang="cs-CZ" dirty="0" smtClean="0"/>
                        <a:t>6.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třech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čtyřech</a:t>
                      </a:r>
                      <a:endParaRPr lang="cs-CZ" dirty="0"/>
                    </a:p>
                  </a:txBody>
                  <a:tcPr/>
                </a:tc>
              </a:tr>
              <a:tr h="388589">
                <a:tc>
                  <a:txBody>
                    <a:bodyPr/>
                    <a:lstStyle/>
                    <a:p>
                      <a:r>
                        <a:rPr lang="cs-CZ" dirty="0" smtClean="0"/>
                        <a:t>7.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 třemi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 čtyřmi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427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přídavných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všechny řadové, druhové a </a:t>
            </a:r>
            <a:r>
              <a:rPr lang="cs-CZ" smtClean="0"/>
              <a:t>některé násobné</a:t>
            </a:r>
          </a:p>
          <a:p>
            <a:pPr marL="0" indent="0">
              <a:buNone/>
            </a:pPr>
            <a:endParaRPr lang="cs-CZ" dirty="0" smtClean="0"/>
          </a:p>
          <a:p>
            <a:pPr lvl="1"/>
            <a:r>
              <a:rPr lang="cs-CZ" dirty="0" smtClean="0"/>
              <a:t>mladý – druhý, čtvrtý, pátý, trojnásobný</a:t>
            </a:r>
          </a:p>
          <a:p>
            <a:pPr lvl="1"/>
            <a:r>
              <a:rPr lang="cs-CZ" dirty="0" smtClean="0"/>
              <a:t>jarní – první, třetí, dvojí, trojí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601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Dvoje/oboje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skloňuj dvoje/oboje klíče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dvoje/oboje klíče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dvojích/obojích klíčů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dvojím/obojím klíčům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dvoje/oboje klíče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jako 1. pád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o dvojích/obojích klíčích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s dvojími/obojími klíči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25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Troje/čtvery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skloňuj troje/čtvery boty, pravítka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troje/čtvery boty, čtvera pravítka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trojích/čtverých bot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trojím/čtverým botám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troje/čtvery boty, čtvera pravítka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jako 1. pád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o trojích/čtverých botách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trojími/čtverými botami</a:t>
            </a:r>
          </a:p>
        </p:txBody>
      </p:sp>
    </p:spTree>
    <p:extLst>
      <p:ext uri="{BB962C8B-B14F-4D97-AF65-F5344CB8AC3E}">
        <p14:creationId xmlns:p14="http://schemas.microsoft.com/office/powerpoint/2010/main" val="828580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zájmena ten – </a:t>
            </a:r>
            <a:r>
              <a:rPr lang="cs-CZ" dirty="0" err="1" smtClean="0"/>
              <a:t>sg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skloňuj jeden dům, jedna chata, jedno obydlí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jeden, jedna, jedno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jednoho, jedné, jednoho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jednomu, jedné, jednomu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</a:t>
            </a:r>
            <a:r>
              <a:rPr lang="cs-CZ" u="sng" dirty="0" smtClean="0"/>
              <a:t>jeden/jednoho kluka</a:t>
            </a:r>
            <a:r>
              <a:rPr lang="cs-CZ" dirty="0" smtClean="0"/>
              <a:t>, jednu, jedno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jako 1. pád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o jednom, o jedné, o jednom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jedním, jednou, jedním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906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zájmena ten – </a:t>
            </a:r>
            <a:r>
              <a:rPr lang="cs-CZ" dirty="0" err="1" smtClean="0"/>
              <a:t>pl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skloňuj jedni kluci, jedny holky, jedna batolata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</a:t>
            </a:r>
            <a:r>
              <a:rPr lang="cs-CZ" u="sng" dirty="0" smtClean="0"/>
              <a:t>jedni/jedny klíče</a:t>
            </a:r>
            <a:r>
              <a:rPr lang="cs-CZ" dirty="0" smtClean="0"/>
              <a:t>, jedny, jedna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jedněch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jedněm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jedny, jedny, jedna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 	jako 1. pád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o jedněch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/>
              <a:t>pád	jedněmi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413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Dva, dvě/oba, obě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zvláštní skloňování – duálové </a:t>
            </a:r>
          </a:p>
          <a:p>
            <a:pPr marL="0" indent="0">
              <a:buNone/>
            </a:pPr>
            <a:endParaRPr lang="cs-CZ" dirty="0" smtClean="0"/>
          </a:p>
          <a:p>
            <a:pPr marL="457200" lvl="1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667904"/>
              </p:ext>
            </p:extLst>
          </p:nvPr>
        </p:nvGraphicFramePr>
        <p:xfrm>
          <a:off x="755576" y="2417293"/>
          <a:ext cx="7680176" cy="382001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20044"/>
                <a:gridCol w="1920044"/>
                <a:gridCol w="1920044"/>
                <a:gridCol w="1920044"/>
              </a:tblGrid>
              <a:tr h="54571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mužský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ženský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střední</a:t>
                      </a:r>
                      <a:r>
                        <a:rPr lang="cs-CZ" baseline="0" dirty="0" smtClean="0"/>
                        <a:t> rod</a:t>
                      </a:r>
                      <a:endParaRPr lang="cs-CZ" dirty="0"/>
                    </a:p>
                  </a:txBody>
                  <a:tcPr/>
                </a:tc>
              </a:tr>
              <a:tr h="54571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/>
                        <a:t>1.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dva/oba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dvě/obě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dvě/obě</a:t>
                      </a:r>
                      <a:endParaRPr lang="cs-CZ" dirty="0"/>
                    </a:p>
                  </a:txBody>
                  <a:tcPr/>
                </a:tc>
              </a:tr>
              <a:tr h="545717">
                <a:tc>
                  <a:txBody>
                    <a:bodyPr/>
                    <a:lstStyle/>
                    <a:p>
                      <a:r>
                        <a:rPr lang="cs-CZ" dirty="0" smtClean="0"/>
                        <a:t>2.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dv</a:t>
                      </a:r>
                      <a:r>
                        <a:rPr lang="cs-CZ" b="1" dirty="0" smtClean="0"/>
                        <a:t>ou</a:t>
                      </a:r>
                      <a:r>
                        <a:rPr lang="cs-CZ" dirty="0" smtClean="0"/>
                        <a:t>/ob</a:t>
                      </a:r>
                      <a:r>
                        <a:rPr lang="cs-CZ" b="1" dirty="0" smtClean="0"/>
                        <a:t>ou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5717">
                <a:tc>
                  <a:txBody>
                    <a:bodyPr/>
                    <a:lstStyle/>
                    <a:p>
                      <a:r>
                        <a:rPr lang="cs-CZ" dirty="0" smtClean="0"/>
                        <a:t>3.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dvěm</a:t>
                      </a:r>
                      <a:r>
                        <a:rPr lang="cs-CZ" b="1" dirty="0" smtClean="0"/>
                        <a:t>a</a:t>
                      </a:r>
                      <a:r>
                        <a:rPr lang="cs-CZ" dirty="0" smtClean="0"/>
                        <a:t>/oběm</a:t>
                      </a:r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5717">
                <a:tc>
                  <a:txBody>
                    <a:bodyPr/>
                    <a:lstStyle/>
                    <a:p>
                      <a:r>
                        <a:rPr lang="cs-CZ" dirty="0" smtClean="0"/>
                        <a:t>4.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dva/oba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dvě/obě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dvě/obě</a:t>
                      </a:r>
                      <a:endParaRPr lang="cs-CZ" dirty="0"/>
                    </a:p>
                  </a:txBody>
                  <a:tcPr/>
                </a:tc>
              </a:tr>
              <a:tr h="545717">
                <a:tc>
                  <a:txBody>
                    <a:bodyPr/>
                    <a:lstStyle/>
                    <a:p>
                      <a:r>
                        <a:rPr lang="cs-CZ" dirty="0" smtClean="0"/>
                        <a:t>6.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dv</a:t>
                      </a:r>
                      <a:r>
                        <a:rPr lang="cs-CZ" b="1" dirty="0" smtClean="0"/>
                        <a:t>ou</a:t>
                      </a:r>
                      <a:r>
                        <a:rPr lang="cs-CZ" dirty="0" smtClean="0"/>
                        <a:t>/ob</a:t>
                      </a:r>
                      <a:r>
                        <a:rPr lang="cs-CZ" b="1" dirty="0" smtClean="0"/>
                        <a:t>ou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5717">
                <a:tc>
                  <a:txBody>
                    <a:bodyPr/>
                    <a:lstStyle/>
                    <a:p>
                      <a:r>
                        <a:rPr lang="cs-CZ" dirty="0" smtClean="0"/>
                        <a:t>7.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dvěm</a:t>
                      </a:r>
                      <a:r>
                        <a:rPr lang="cs-CZ" b="1" dirty="0" smtClean="0"/>
                        <a:t>a</a:t>
                      </a:r>
                      <a:r>
                        <a:rPr lang="cs-CZ" dirty="0" smtClean="0"/>
                        <a:t>/oběm</a:t>
                      </a:r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579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Pět – devadesát devět</a:t>
            </a:r>
            <a:br>
              <a:rPr lang="cs-CZ" dirty="0" smtClean="0"/>
            </a:br>
            <a:r>
              <a:rPr lang="cs-CZ" dirty="0" smtClean="0"/>
              <a:t>několik, mnoho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7881008"/>
              </p:ext>
            </p:extLst>
          </p:nvPr>
        </p:nvGraphicFramePr>
        <p:xfrm>
          <a:off x="683568" y="2420888"/>
          <a:ext cx="7704856" cy="2729094"/>
        </p:xfrm>
        <a:graphic>
          <a:graphicData uri="http://schemas.openxmlformats.org/drawingml/2006/table">
            <a:tbl>
              <a:tblPr bandRow="1">
                <a:tableStyleId>{93296810-A885-4BE3-A3E7-6D5BEEA58F35}</a:tableStyleId>
              </a:tblPr>
              <a:tblGrid>
                <a:gridCol w="2059714"/>
                <a:gridCol w="2822571"/>
                <a:gridCol w="2822571"/>
              </a:tblGrid>
              <a:tr h="45484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/>
                        <a:t>1.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několik</a:t>
                      </a:r>
                      <a:endParaRPr lang="cs-CZ" dirty="0"/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r>
                        <a:rPr lang="cs-CZ" dirty="0" smtClean="0"/>
                        <a:t>2.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pět</a:t>
                      </a:r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několik</a:t>
                      </a:r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r>
                        <a:rPr lang="cs-CZ" dirty="0" smtClean="0"/>
                        <a:t>3.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pět</a:t>
                      </a:r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několik</a:t>
                      </a:r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r>
                        <a:rPr lang="cs-CZ" dirty="0" smtClean="0"/>
                        <a:t>4.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několik</a:t>
                      </a:r>
                      <a:endParaRPr lang="cs-CZ" dirty="0"/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r>
                        <a:rPr lang="cs-CZ" dirty="0" smtClean="0"/>
                        <a:t>6.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pět</a:t>
                      </a:r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několik</a:t>
                      </a:r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r>
                        <a:rPr lang="cs-CZ" dirty="0" smtClean="0"/>
                        <a:t>7.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pět</a:t>
                      </a:r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několik</a:t>
                      </a:r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649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241</Words>
  <Application>Microsoft Office PowerPoint</Application>
  <PresentationFormat>Předvádění na obrazovce (4:3)</PresentationFormat>
  <Paragraphs>109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Skloňování číslovek</vt:lpstr>
      <vt:lpstr>Podle podstatných jmen</vt:lpstr>
      <vt:lpstr>Podle přídavných jmen</vt:lpstr>
      <vt:lpstr>Dvoje/oboje</vt:lpstr>
      <vt:lpstr>Troje/čtvery</vt:lpstr>
      <vt:lpstr>Podle zájmena ten – sg. </vt:lpstr>
      <vt:lpstr>Podle zájmena ten – pl. </vt:lpstr>
      <vt:lpstr>Dva, dvě/oba, obě</vt:lpstr>
      <vt:lpstr>Pět – devadesát devět několik, mnoho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číslovek</dc:title>
  <dc:creator>0K08</dc:creator>
  <cp:lastModifiedBy>6KWG</cp:lastModifiedBy>
  <cp:revision>22</cp:revision>
  <dcterms:created xsi:type="dcterms:W3CDTF">2012-07-07T07:50:23Z</dcterms:created>
  <dcterms:modified xsi:type="dcterms:W3CDTF">2013-03-04T21:14:01Z</dcterms:modified>
</cp:coreProperties>
</file>