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338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01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438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231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412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063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86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216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913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335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9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9A051-3654-48BB-81CC-00E40072CDE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03C870-FE0A-4547-A0C4-1BCE677762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52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VY_42_INOVACE_24_Vlastnosti </a:t>
            </a:r>
            <a:r>
              <a:rPr lang="cs-CZ" sz="3200" b="1" smtClean="0"/>
              <a:t>trojúhelníků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8753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Trojúhelník má 3 vrcholy – A,B,C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4807527" y="2171676"/>
            <a:ext cx="4240604" cy="3568352"/>
            <a:chOff x="4807527" y="2171676"/>
            <a:chExt cx="4240604" cy="3568352"/>
          </a:xfrm>
        </p:grpSpPr>
        <p:sp>
          <p:nvSpPr>
            <p:cNvPr id="9" name="Rovnoramenný trojúhelník 8"/>
            <p:cNvSpPr/>
            <p:nvPr/>
          </p:nvSpPr>
          <p:spPr>
            <a:xfrm>
              <a:off x="5148064" y="2492896"/>
              <a:ext cx="3744416" cy="3240360"/>
            </a:xfrm>
            <a:prstGeom prst="triangle">
              <a:avLst>
                <a:gd name="adj" fmla="val 24804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940152" y="2171676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8738431" y="5352440"/>
              <a:ext cx="30970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807527" y="5370696"/>
              <a:ext cx="34053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A</a:t>
              </a:r>
              <a:endParaRPr lang="cs-CZ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5125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179512" y="1844824"/>
            <a:ext cx="4320480" cy="438333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Trojúhelník má 3 vrcholy – A,B,C</a:t>
            </a:r>
          </a:p>
          <a:p>
            <a:r>
              <a:rPr lang="cs-CZ" sz="2000" dirty="0" smtClean="0"/>
              <a:t>Strany trojúhelníka se jmenují podle protilehlého vrcholu – </a:t>
            </a:r>
            <a:r>
              <a:rPr lang="cs-CZ" sz="2000" dirty="0" err="1" smtClean="0"/>
              <a:t>a,b,c</a:t>
            </a:r>
            <a:endParaRPr lang="cs-CZ" sz="2000" dirty="0" smtClean="0"/>
          </a:p>
        </p:txBody>
      </p:sp>
      <p:grpSp>
        <p:nvGrpSpPr>
          <p:cNvPr id="7" name="Skupina 6"/>
          <p:cNvGrpSpPr/>
          <p:nvPr/>
        </p:nvGrpSpPr>
        <p:grpSpPr>
          <a:xfrm>
            <a:off x="4807527" y="2171676"/>
            <a:ext cx="4240604" cy="4074928"/>
            <a:chOff x="4807527" y="2171676"/>
            <a:chExt cx="4240604" cy="4074928"/>
          </a:xfrm>
        </p:grpSpPr>
        <p:grpSp>
          <p:nvGrpSpPr>
            <p:cNvPr id="19" name="Skupina 18"/>
            <p:cNvGrpSpPr/>
            <p:nvPr/>
          </p:nvGrpSpPr>
          <p:grpSpPr>
            <a:xfrm>
              <a:off x="4807527" y="2171676"/>
              <a:ext cx="4240604" cy="3568352"/>
              <a:chOff x="4807527" y="2171676"/>
              <a:chExt cx="4240604" cy="3568352"/>
            </a:xfrm>
          </p:grpSpPr>
          <p:sp>
            <p:nvSpPr>
              <p:cNvPr id="9" name="Rovnoramenný trojúhelník 8"/>
              <p:cNvSpPr/>
              <p:nvPr/>
            </p:nvSpPr>
            <p:spPr>
              <a:xfrm>
                <a:off x="5148064" y="2492896"/>
                <a:ext cx="3744416" cy="3240360"/>
              </a:xfrm>
              <a:prstGeom prst="triangle">
                <a:avLst>
                  <a:gd name="adj" fmla="val 24804"/>
                </a:avLst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5940152" y="2171676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8738431" y="5352440"/>
                <a:ext cx="30970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4807527" y="5370696"/>
                <a:ext cx="340537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/>
                  <a:t>A</a:t>
                </a:r>
                <a:endParaRPr lang="cs-CZ" dirty="0" smtClean="0"/>
              </a:p>
            </p:txBody>
          </p:sp>
        </p:grpSp>
        <p:sp>
          <p:nvSpPr>
            <p:cNvPr id="2" name="TextovéPole 1"/>
            <p:cNvSpPr txBox="1"/>
            <p:nvPr/>
          </p:nvSpPr>
          <p:spPr>
            <a:xfrm>
              <a:off x="5220072" y="378904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596335" y="3604374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660232" y="5877272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6534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Trojúhelník má 3 vrcholy – A,B,C</a:t>
                </a:r>
              </a:p>
              <a:p>
                <a:r>
                  <a:rPr lang="cs-CZ" sz="2000" dirty="0" smtClean="0"/>
                  <a:t>Strany trojúhelníka se jmenují podle protilehlého vrcholu – </a:t>
                </a:r>
                <a:r>
                  <a:rPr lang="cs-CZ" sz="2000" dirty="0" err="1" smtClean="0"/>
                  <a:t>a,b,c</a:t>
                </a:r>
                <a:endParaRPr lang="cs-CZ" sz="2000" dirty="0" smtClean="0"/>
              </a:p>
              <a:p>
                <a:r>
                  <a:rPr lang="cs-CZ" sz="2000" dirty="0" smtClean="0"/>
                  <a:t>Výška trojúhelníka je kolmá vzdálenost strany a protilehlého vrcholu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endParaRPr lang="cs-CZ" sz="2000" dirty="0" smtClean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  <a:blipFill rotWithShape="1">
                <a:blip r:embed="rId2"/>
                <a:stretch>
                  <a:fillRect l="-1128" t="-695" r="-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>
            <a:off x="4807527" y="2171676"/>
            <a:ext cx="4240604" cy="4074928"/>
            <a:chOff x="4807527" y="2171676"/>
            <a:chExt cx="4240604" cy="4074928"/>
          </a:xfrm>
        </p:grpSpPr>
        <p:grpSp>
          <p:nvGrpSpPr>
            <p:cNvPr id="7" name="Skupina 6"/>
            <p:cNvGrpSpPr/>
            <p:nvPr/>
          </p:nvGrpSpPr>
          <p:grpSpPr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19" name="Skupina 18"/>
              <p:cNvGrpSpPr/>
              <p:nvPr/>
            </p:nvGrpSpPr>
            <p:grpSpPr>
              <a:xfrm>
                <a:off x="4807527" y="2171676"/>
                <a:ext cx="4240604" cy="3568352"/>
                <a:chOff x="4807527" y="2171676"/>
                <a:chExt cx="4240604" cy="3568352"/>
              </a:xfrm>
            </p:grpSpPr>
            <p:sp>
              <p:nvSpPr>
                <p:cNvPr id="9" name="Rovnoramenný trojúhelník 8"/>
                <p:cNvSpPr/>
                <p:nvPr/>
              </p:nvSpPr>
              <p:spPr>
                <a:xfrm>
                  <a:off x="5148064" y="2492896"/>
                  <a:ext cx="3744416" cy="3240360"/>
                </a:xfrm>
                <a:prstGeom prst="triangle">
                  <a:avLst>
                    <a:gd name="adj" fmla="val 24804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5940152" y="2171676"/>
                  <a:ext cx="308098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17" name="Obdélník 16"/>
                <p:cNvSpPr/>
                <p:nvPr/>
              </p:nvSpPr>
              <p:spPr>
                <a:xfrm>
                  <a:off x="8738431" y="5352440"/>
                  <a:ext cx="309700" cy="369332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18" name="Obdélník 17"/>
                <p:cNvSpPr/>
                <p:nvPr/>
              </p:nvSpPr>
              <p:spPr>
                <a:xfrm>
                  <a:off x="4807527" y="5370696"/>
                  <a:ext cx="340537" cy="369332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dirty="0"/>
                    <a:t>A</a:t>
                  </a:r>
                  <a:endParaRPr lang="cs-CZ" dirty="0" smtClean="0"/>
                </a:p>
              </p:txBody>
            </p:sp>
          </p:grpSp>
          <p:sp>
            <p:nvSpPr>
              <p:cNvPr id="2" name="TextovéPole 1"/>
              <p:cNvSpPr txBox="1"/>
              <p:nvPr/>
            </p:nvSpPr>
            <p:spPr>
              <a:xfrm>
                <a:off x="5220072" y="3789040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>
                <a:off x="7596335" y="3604374"/>
                <a:ext cx="2952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6660232" y="5877272"/>
                <a:ext cx="2824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6018970" y="2499668"/>
              <a:ext cx="449097" cy="3240360"/>
              <a:chOff x="6018970" y="2499668"/>
              <a:chExt cx="449097" cy="3240360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6018970" y="3604374"/>
                    <a:ext cx="449097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v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c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018970" y="3604374"/>
                    <a:ext cx="449097" cy="3693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13" name="Přímá spojnice 12"/>
              <p:cNvCxnSpPr/>
              <p:nvPr/>
            </p:nvCxnSpPr>
            <p:spPr>
              <a:xfrm>
                <a:off x="6092402" y="2499668"/>
                <a:ext cx="0" cy="324036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30189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Trojúhelník má 3 vrcholy – A,B,C</a:t>
                </a:r>
              </a:p>
              <a:p>
                <a:r>
                  <a:rPr lang="cs-CZ" sz="2000" dirty="0" smtClean="0"/>
                  <a:t>Strany trojúhelníka se jmenují podle protilehlého vrcholu – </a:t>
                </a:r>
                <a:r>
                  <a:rPr lang="cs-CZ" sz="2000" dirty="0" err="1" smtClean="0"/>
                  <a:t>a,b,c</a:t>
                </a:r>
                <a:endParaRPr lang="cs-CZ" sz="2000" dirty="0" smtClean="0"/>
              </a:p>
              <a:p>
                <a:r>
                  <a:rPr lang="cs-CZ" sz="2000" dirty="0" smtClean="0"/>
                  <a:t>Výška trojúhelníka je kolmá vzdálenost strany a protilehlého vrcholu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:r>
                  <a:rPr lang="cs-CZ" sz="1800" b="0" i="0" dirty="0" smtClean="0">
                    <a:latin typeface="Cambria Math"/>
                  </a:rPr>
                  <a:t>Spojnice vrcholu a středu protilehlé strany je těžnice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1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a</m:t>
                        </m:r>
                      </m:sub>
                    </m:sSub>
                  </m:oMath>
                </a14:m>
                <a:endParaRPr lang="cs-CZ" sz="1800" dirty="0" smtClean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  <a:blipFill rotWithShape="1">
                <a:blip r:embed="rId2"/>
                <a:stretch>
                  <a:fillRect l="-1128" t="-695" r="-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1" name="Skupina 30"/>
          <p:cNvGrpSpPr/>
          <p:nvPr/>
        </p:nvGrpSpPr>
        <p:grpSpPr>
          <a:xfrm>
            <a:off x="4807527" y="2171676"/>
            <a:ext cx="4240604" cy="4074928"/>
            <a:chOff x="4807527" y="2171676"/>
            <a:chExt cx="4240604" cy="4074928"/>
          </a:xfrm>
        </p:grpSpPr>
        <p:grpSp>
          <p:nvGrpSpPr>
            <p:cNvPr id="20" name="Skupina 19"/>
            <p:cNvGrpSpPr/>
            <p:nvPr/>
          </p:nvGrpSpPr>
          <p:grpSpPr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19" name="Skupina 18"/>
                <p:cNvGrpSpPr/>
                <p:nvPr/>
              </p:nvGrpSpPr>
              <p:grpSpPr>
                <a:xfrm>
                  <a:off x="4807527" y="2171676"/>
                  <a:ext cx="4240604" cy="3568352"/>
                  <a:chOff x="4807527" y="2171676"/>
                  <a:chExt cx="4240604" cy="3568352"/>
                </a:xfrm>
              </p:grpSpPr>
              <p:sp>
                <p:nvSpPr>
                  <p:cNvPr id="9" name="Rovnoramenný trojúhelník 8"/>
                  <p:cNvSpPr/>
                  <p:nvPr/>
                </p:nvSpPr>
                <p:spPr>
                  <a:xfrm>
                    <a:off x="5148064" y="2492896"/>
                    <a:ext cx="3744416" cy="3240360"/>
                  </a:xfrm>
                  <a:prstGeom prst="triangle">
                    <a:avLst>
                      <a:gd name="adj" fmla="val 24804"/>
                    </a:avLst>
                  </a:pr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5940152" y="2171676"/>
                    <a:ext cx="308098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C</a:t>
                    </a:r>
                    <a:endParaRPr lang="cs-CZ" dirty="0"/>
                  </a:p>
                </p:txBody>
              </p:sp>
              <p:sp>
                <p:nvSpPr>
                  <p:cNvPr id="17" name="Obdélník 16"/>
                  <p:cNvSpPr/>
                  <p:nvPr/>
                </p:nvSpPr>
                <p:spPr>
                  <a:xfrm>
                    <a:off x="8738431" y="5352440"/>
                    <a:ext cx="309700" cy="369332"/>
                  </a:xfrm>
                  <a:prstGeom prst="rect">
                    <a:avLst/>
                  </a:prstGeom>
                </p:spPr>
                <p:txBody>
                  <a:bodyPr wrap="none">
                    <a:spAutoFit/>
                  </a:bodyPr>
                  <a:lstStyle/>
                  <a:p>
                    <a:r>
                      <a:rPr lang="cs-CZ" dirty="0" smtClean="0"/>
                      <a:t>B</a:t>
                    </a:r>
                    <a:endParaRPr lang="cs-CZ" dirty="0"/>
                  </a:p>
                </p:txBody>
              </p:sp>
              <p:sp>
                <p:nvSpPr>
                  <p:cNvPr id="18" name="Obdélník 17"/>
                  <p:cNvSpPr/>
                  <p:nvPr/>
                </p:nvSpPr>
                <p:spPr>
                  <a:xfrm>
                    <a:off x="4807527" y="5370696"/>
                    <a:ext cx="340537" cy="369332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r>
                      <a:rPr lang="cs-CZ" dirty="0"/>
                      <a:t>A</a:t>
                    </a:r>
                    <a:endParaRPr lang="cs-CZ" dirty="0" smtClean="0"/>
                  </a:p>
                </p:txBody>
              </p:sp>
            </p:grpSp>
            <p:sp>
              <p:nvSpPr>
                <p:cNvPr id="2" name="TextovéPole 1"/>
                <p:cNvSpPr txBox="1"/>
                <p:nvPr/>
              </p:nvSpPr>
              <p:spPr>
                <a:xfrm>
                  <a:off x="5220072" y="3789040"/>
                  <a:ext cx="30649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3" name="TextovéPole 2"/>
                <p:cNvSpPr txBox="1"/>
                <p:nvPr/>
              </p:nvSpPr>
              <p:spPr>
                <a:xfrm>
                  <a:off x="7596335" y="3604374"/>
                  <a:ext cx="29527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6660232" y="5877272"/>
                  <a:ext cx="28245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</p:grpSp>
          <p:grpSp>
            <p:nvGrpSpPr>
              <p:cNvPr id="16" name="Skupina 15"/>
              <p:cNvGrpSpPr/>
              <p:nvPr/>
            </p:nvGrpSpPr>
            <p:grpSpPr>
              <a:xfrm>
                <a:off x="6018970" y="2499668"/>
                <a:ext cx="449097" cy="3240360"/>
                <a:chOff x="6018970" y="2499668"/>
                <a:chExt cx="449097" cy="3240360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1" name="TextovéPole 10"/>
                    <p:cNvSpPr txBox="1"/>
                    <p:nvPr/>
                  </p:nvSpPr>
                  <p:spPr>
                    <a:xfrm>
                      <a:off x="6018970" y="3604374"/>
                      <a:ext cx="449097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sSub>
                              <m:sSub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b="0" i="0" smtClean="0">
                                    <a:latin typeface="Cambria Math"/>
                                  </a:rPr>
                                  <m:t>v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cs-CZ" b="0" i="0" smtClean="0">
                                    <a:latin typeface="Cambria Math"/>
                                  </a:rPr>
                                  <m:t>c</m:t>
                                </m:r>
                              </m:sub>
                            </m:sSub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11" name="TextovéPole 10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6018970" y="3604374"/>
                      <a:ext cx="449097" cy="369332"/>
                    </a:xfrm>
                    <a:prstGeom prst="rect">
                      <a:avLst/>
                    </a:prstGeom>
                    <a:blipFill rotWithShape="1">
                      <a:blip r:embed="rId3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cxnSp>
              <p:nvCxnSpPr>
                <p:cNvPr id="13" name="Přímá spojnice 12"/>
                <p:cNvCxnSpPr/>
                <p:nvPr/>
              </p:nvCxnSpPr>
              <p:spPr>
                <a:xfrm>
                  <a:off x="6092402" y="2499668"/>
                  <a:ext cx="0" cy="3240360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6325208" y="4900162"/>
                  <a:ext cx="30530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t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a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25208" y="4900162"/>
                  <a:ext cx="305309" cy="369332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2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5" name="Přímá spojnice 14"/>
            <p:cNvCxnSpPr>
              <a:stCxn id="9" idx="5"/>
              <a:endCxn id="9" idx="2"/>
            </p:cNvCxnSpPr>
            <p:nvPr/>
          </p:nvCxnSpPr>
          <p:spPr>
            <a:xfrm flipH="1">
              <a:off x="5148064" y="4113076"/>
              <a:ext cx="2336590" cy="162018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5427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Trojúhelník má 3 vrcholy – A,B,C</a:t>
                </a:r>
              </a:p>
              <a:p>
                <a:r>
                  <a:rPr lang="cs-CZ" sz="2000" dirty="0" smtClean="0"/>
                  <a:t>Strany trojúhelníka se jmenují podle protilehlého vrcholu – </a:t>
                </a:r>
                <a:r>
                  <a:rPr lang="cs-CZ" sz="2000" dirty="0" err="1" smtClean="0"/>
                  <a:t>a,b,c</a:t>
                </a:r>
                <a:endParaRPr lang="cs-CZ" sz="2000" dirty="0" smtClean="0"/>
              </a:p>
              <a:p>
                <a:r>
                  <a:rPr lang="cs-CZ" sz="2000" dirty="0" smtClean="0"/>
                  <a:t>Výška trojúhelníka je kolmá vzdálenost strany a protilehlého vrcholu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:r>
                  <a:rPr lang="cs-CZ" sz="1800" b="0" i="0" dirty="0" smtClean="0">
                    <a:latin typeface="Cambria Math"/>
                  </a:rPr>
                  <a:t>Spojnice vrcholu a středu protilehlé strany je těžnice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1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a</m:t>
                        </m:r>
                      </m:sub>
                    </m:sSub>
                  </m:oMath>
                </a14:m>
                <a:endParaRPr lang="cs-CZ" sz="1800" dirty="0" smtClean="0"/>
              </a:p>
              <a:p>
                <a:r>
                  <a:rPr lang="cs-CZ" sz="1800" dirty="0" smtClean="0"/>
                  <a:t>Průsečíkem všech těžnic je těžiště T, které dělí těžnice v poměru 1:2</a:t>
                </a: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  <a:blipFill rotWithShape="1">
                <a:blip r:embed="rId2"/>
                <a:stretch>
                  <a:fillRect l="-1128" t="-695" r="-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2" name="Skupina 31"/>
          <p:cNvGrpSpPr/>
          <p:nvPr/>
        </p:nvGrpSpPr>
        <p:grpSpPr>
          <a:xfrm>
            <a:off x="4807527" y="2171676"/>
            <a:ext cx="4240604" cy="4074928"/>
            <a:chOff x="4807527" y="2171676"/>
            <a:chExt cx="4240604" cy="4074928"/>
          </a:xfrm>
        </p:grpSpPr>
        <p:grpSp>
          <p:nvGrpSpPr>
            <p:cNvPr id="31" name="Skupina 30"/>
            <p:cNvGrpSpPr/>
            <p:nvPr/>
          </p:nvGrpSpPr>
          <p:grpSpPr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7" name="Skupina 6"/>
                <p:cNvGrpSpPr/>
                <p:nvPr/>
              </p:nvGrpSpPr>
              <p:grpSpPr>
                <a:xfrm>
                  <a:off x="4807527" y="2171676"/>
                  <a:ext cx="4240604" cy="4074928"/>
                  <a:chOff x="4807527" y="2171676"/>
                  <a:chExt cx="4240604" cy="4074928"/>
                </a:xfrm>
              </p:grpSpPr>
              <p:grpSp>
                <p:nvGrpSpPr>
                  <p:cNvPr id="19" name="Skupina 18"/>
                  <p:cNvGrpSpPr/>
                  <p:nvPr/>
                </p:nvGrpSpPr>
                <p:grpSpPr>
                  <a:xfrm>
                    <a:off x="4807527" y="2171676"/>
                    <a:ext cx="4240604" cy="3568352"/>
                    <a:chOff x="4807527" y="2171676"/>
                    <a:chExt cx="4240604" cy="3568352"/>
                  </a:xfrm>
                </p:grpSpPr>
                <p:sp>
                  <p:nvSpPr>
                    <p:cNvPr id="9" name="Rovnoramenný trojúhelník 8"/>
                    <p:cNvSpPr/>
                    <p:nvPr/>
                  </p:nvSpPr>
                  <p:spPr>
                    <a:xfrm>
                      <a:off x="5148064" y="2492896"/>
                      <a:ext cx="3744416" cy="3240360"/>
                    </a:xfrm>
                    <a:prstGeom prst="triangle">
                      <a:avLst>
                        <a:gd name="adj" fmla="val 24804"/>
                      </a:avLst>
                    </a:pr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0" name="TextovéPole 9"/>
                    <p:cNvSpPr txBox="1"/>
                    <p:nvPr/>
                  </p:nvSpPr>
                  <p:spPr>
                    <a:xfrm>
                      <a:off x="5940152" y="2171676"/>
                      <a:ext cx="30809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p:txBody>
                </p:sp>
                <p:sp>
                  <p:nvSpPr>
                    <p:cNvPr id="17" name="Obdélník 16"/>
                    <p:cNvSpPr/>
                    <p:nvPr/>
                  </p:nvSpPr>
                  <p:spPr>
                    <a:xfrm>
                      <a:off x="8738431" y="5352440"/>
                      <a:ext cx="309700" cy="369332"/>
                    </a:xfrm>
                    <a:prstGeom prst="rect">
                      <a:avLst/>
                    </a:prstGeom>
                  </p:spPr>
                  <p:txBody>
                    <a:bodyPr wrap="none">
                      <a:spAutoFit/>
                    </a:bodyPr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p:txBody>
                </p:sp>
                <p:sp>
                  <p:nvSpPr>
                    <p:cNvPr id="18" name="Obdélník 17"/>
                    <p:cNvSpPr/>
                    <p:nvPr/>
                  </p:nvSpPr>
                  <p:spPr>
                    <a:xfrm>
                      <a:off x="4807527" y="5370696"/>
                      <a:ext cx="340537" cy="369332"/>
                    </a:xfrm>
                    <a:prstGeom prst="rect">
                      <a:avLst/>
                    </a:prstGeom>
                  </p:spPr>
                  <p:txBody>
                    <a:bodyPr wrap="square">
                      <a:spAutoFit/>
                    </a:bodyPr>
                    <a:lstStyle/>
                    <a:p>
                      <a:r>
                        <a:rPr lang="cs-CZ" dirty="0"/>
                        <a:t>A</a:t>
                      </a:r>
                      <a:endParaRPr lang="cs-CZ" dirty="0" smtClean="0"/>
                    </a:p>
                  </p:txBody>
                </p:sp>
              </p:grpSp>
              <p:sp>
                <p:nvSpPr>
                  <p:cNvPr id="2" name="TextovéPole 1"/>
                  <p:cNvSpPr txBox="1"/>
                  <p:nvPr/>
                </p:nvSpPr>
                <p:spPr>
                  <a:xfrm>
                    <a:off x="5220072" y="3789040"/>
                    <a:ext cx="30649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b</a:t>
                    </a:r>
                    <a:endParaRPr lang="cs-CZ" dirty="0"/>
                  </a:p>
                </p:txBody>
              </p:sp>
              <p:sp>
                <p:nvSpPr>
                  <p:cNvPr id="3" name="TextovéPole 2"/>
                  <p:cNvSpPr txBox="1"/>
                  <p:nvPr/>
                </p:nvSpPr>
                <p:spPr>
                  <a:xfrm>
                    <a:off x="7596335" y="3604374"/>
                    <a:ext cx="295274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endParaRPr lang="cs-CZ" dirty="0"/>
                  </a:p>
                </p:txBody>
              </p:sp>
              <p:sp>
                <p:nvSpPr>
                  <p:cNvPr id="5" name="TextovéPole 4"/>
                  <p:cNvSpPr txBox="1"/>
                  <p:nvPr/>
                </p:nvSpPr>
                <p:spPr>
                  <a:xfrm>
                    <a:off x="6660232" y="5877272"/>
                    <a:ext cx="282450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c</a:t>
                    </a:r>
                    <a:endParaRPr lang="cs-CZ" dirty="0"/>
                  </a:p>
                </p:txBody>
              </p:sp>
            </p:grpSp>
            <p:grpSp>
              <p:nvGrpSpPr>
                <p:cNvPr id="16" name="Skupina 15"/>
                <p:cNvGrpSpPr/>
                <p:nvPr/>
              </p:nvGrpSpPr>
              <p:grpSpPr>
                <a:xfrm>
                  <a:off x="6018970" y="2499668"/>
                  <a:ext cx="449097" cy="3240360"/>
                  <a:chOff x="6018970" y="2499668"/>
                  <a:chExt cx="449097" cy="3240360"/>
                </a:xfrm>
              </p:grpSpPr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1" name="TextovéPole 10"/>
                      <p:cNvSpPr txBox="1"/>
                      <p:nvPr/>
                    </p:nvSpPr>
                    <p:spPr>
                      <a:xfrm>
                        <a:off x="6018970" y="3604374"/>
                        <a:ext cx="449097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</a:rPr>
                                    <m:t>v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</a:rPr>
                                    <m:t>c</m:t>
                                  </m:r>
                                </m:sub>
                              </m:sSub>
                            </m:oMath>
                          </m:oMathPara>
                        </a14:m>
                        <a:endParaRPr lang="cs-CZ" dirty="0"/>
                      </a:p>
                    </p:txBody>
                  </p:sp>
                </mc:Choice>
                <mc:Fallback xmlns="">
                  <p:sp>
                    <p:nvSpPr>
                      <p:cNvPr id="11" name="TextovéPole 10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6018970" y="3604374"/>
                        <a:ext cx="449097" cy="369332"/>
                      </a:xfrm>
                      <a:prstGeom prst="rect">
                        <a:avLst/>
                      </a:prstGeom>
                      <a:blipFill rotWithShape="1">
                        <a:blip r:embed="rId3"/>
                        <a:stretch>
                          <a:fillRect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13" name="Přímá spojnice 12"/>
                  <p:cNvCxnSpPr/>
                  <p:nvPr/>
                </p:nvCxnSpPr>
                <p:spPr>
                  <a:xfrm>
                    <a:off x="6092402" y="2499668"/>
                    <a:ext cx="0" cy="3240360"/>
                  </a:xfrm>
                  <a:prstGeom prst="line">
                    <a:avLst/>
                  </a:prstGeom>
                  <a:ln>
                    <a:prstDash val="sys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6347117" y="4913611"/>
                    <a:ext cx="34482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t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>
                                  <a:latin typeface="Cambria Math"/>
                                </a:rPr>
                                <m:t>a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47117" y="4913611"/>
                    <a:ext cx="344820" cy="3693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15" name="Přímá spojnice 14"/>
              <p:cNvCxnSpPr>
                <a:stCxn id="9" idx="5"/>
                <a:endCxn id="9" idx="2"/>
              </p:cNvCxnSpPr>
              <p:nvPr/>
            </p:nvCxnSpPr>
            <p:spPr>
              <a:xfrm flipH="1">
                <a:off x="5148064" y="4113076"/>
                <a:ext cx="2336590" cy="162018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Přímá spojnice 20"/>
            <p:cNvCxnSpPr>
              <a:stCxn id="9" idx="1"/>
              <a:endCxn id="9" idx="4"/>
            </p:cNvCxnSpPr>
            <p:nvPr/>
          </p:nvCxnSpPr>
          <p:spPr>
            <a:xfrm>
              <a:off x="5612446" y="4113076"/>
              <a:ext cx="3280034" cy="162018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7743972" y="5236949"/>
                  <a:ext cx="44057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t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b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4" name="TextovéPole 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743972" y="5236949"/>
                  <a:ext cx="440570" cy="36933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6" name="Přímá spojnice 25"/>
            <p:cNvCxnSpPr>
              <a:stCxn id="9" idx="0"/>
            </p:cNvCxnSpPr>
            <p:nvPr/>
          </p:nvCxnSpPr>
          <p:spPr>
            <a:xfrm>
              <a:off x="6076829" y="2492896"/>
              <a:ext cx="943443" cy="32403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9" name="TextovéPole 28"/>
                <p:cNvSpPr txBox="1"/>
                <p:nvPr/>
              </p:nvSpPr>
              <p:spPr>
                <a:xfrm>
                  <a:off x="6561498" y="3973706"/>
                  <a:ext cx="425373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t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c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9" name="TextovéPole 2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61498" y="3973706"/>
                  <a:ext cx="425373" cy="369332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0" name="TextovéPole 29"/>
            <p:cNvSpPr txBox="1"/>
            <p:nvPr/>
          </p:nvSpPr>
          <p:spPr>
            <a:xfrm>
              <a:off x="6751323" y="4468470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47041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Konstrukce trojúhelníků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9208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Nejprve si zopakujeme, co již o trojúhelníku </a:t>
            </a:r>
            <a:r>
              <a:rPr lang="cs-CZ" dirty="0" smtClean="0"/>
              <a:t>víme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Trojúhelník má 3 vrcholy – A,B,C</a:t>
                </a:r>
              </a:p>
              <a:p>
                <a:r>
                  <a:rPr lang="cs-CZ" sz="2000" dirty="0" smtClean="0"/>
                  <a:t>Strany trojúhelníka se jmenují podle protilehlého vrcholu – </a:t>
                </a:r>
                <a:r>
                  <a:rPr lang="cs-CZ" sz="2000" dirty="0" err="1" smtClean="0"/>
                  <a:t>a,b,c</a:t>
                </a:r>
                <a:endParaRPr lang="cs-CZ" sz="2000" dirty="0" smtClean="0"/>
              </a:p>
              <a:p>
                <a:r>
                  <a:rPr lang="cs-CZ" sz="2000" dirty="0" smtClean="0"/>
                  <a:t>Výška trojúhelníka je kolmá vzdálenost strany a protilehlého vrcholu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:r>
                  <a:rPr lang="cs-CZ" sz="1800" b="0" i="0" dirty="0" smtClean="0">
                    <a:latin typeface="Cambria Math"/>
                  </a:rPr>
                  <a:t>Spojnice vrcholu a středu protilehlé strany je těžnice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1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1800" b="0" i="0" smtClean="0">
                            <a:latin typeface="Cambria Math"/>
                          </a:rPr>
                          <m:t>a</m:t>
                        </m:r>
                      </m:sub>
                    </m:sSub>
                  </m:oMath>
                </a14:m>
                <a:endParaRPr lang="cs-CZ" sz="1800" dirty="0" smtClean="0"/>
              </a:p>
              <a:p>
                <a:r>
                  <a:rPr lang="cs-CZ" sz="1800" dirty="0" smtClean="0"/>
                  <a:t>Průsečíkem všech těžnic je těžiště T, které dělí těžnice v poměru 1:2</a:t>
                </a:r>
              </a:p>
              <a:p>
                <a:r>
                  <a:rPr lang="cs-CZ" sz="1800" dirty="0" smtClean="0"/>
                  <a:t>Součet úhlů v trojúhelníku je 180°</a:t>
                </a:r>
                <a:r>
                  <a:rPr lang="cs-CZ" sz="1800" dirty="0"/>
                  <a:t> </a:t>
                </a:r>
                <a:r>
                  <a:rPr lang="el-GR" sz="1800" dirty="0" smtClean="0"/>
                  <a:t>α</a:t>
                </a:r>
                <a:r>
                  <a:rPr lang="cs-CZ" sz="1800" dirty="0" smtClean="0"/>
                  <a:t>+</a:t>
                </a:r>
                <a:r>
                  <a:rPr lang="el-GR" sz="1800" dirty="0" smtClean="0"/>
                  <a:t>β</a:t>
                </a:r>
                <a:r>
                  <a:rPr lang="cs-CZ" sz="1800" dirty="0" smtClean="0"/>
                  <a:t>+</a:t>
                </a:r>
                <a:r>
                  <a:rPr lang="el-GR" sz="1800" dirty="0" smtClean="0"/>
                  <a:t>ϒ</a:t>
                </a:r>
                <a:r>
                  <a:rPr lang="cs-CZ" sz="1800" dirty="0" smtClean="0"/>
                  <a:t>= 180°</a:t>
                </a: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179512" y="1844824"/>
                <a:ext cx="4320480" cy="4383336"/>
              </a:xfrm>
              <a:blipFill rotWithShape="1">
                <a:blip r:embed="rId2"/>
                <a:stretch>
                  <a:fillRect l="-1128" t="-695" r="-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4" name="Skupina 23"/>
          <p:cNvGrpSpPr/>
          <p:nvPr/>
        </p:nvGrpSpPr>
        <p:grpSpPr>
          <a:xfrm>
            <a:off x="4807527" y="2171676"/>
            <a:ext cx="4240604" cy="4074928"/>
            <a:chOff x="4807527" y="2171676"/>
            <a:chExt cx="4240604" cy="4074928"/>
          </a:xfrm>
        </p:grpSpPr>
        <p:sp>
          <p:nvSpPr>
            <p:cNvPr id="14" name="TextovéPole 13"/>
            <p:cNvSpPr txBox="1"/>
            <p:nvPr/>
          </p:nvSpPr>
          <p:spPr>
            <a:xfrm>
              <a:off x="5220072" y="5282943"/>
              <a:ext cx="3161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/>
                <a:t>α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430333" y="5389136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/>
                <a:t>β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33356" y="2735575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/>
                <a:t>ϒ</a:t>
              </a:r>
              <a:endParaRPr lang="cs-CZ" dirty="0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4807527" y="2171676"/>
              <a:ext cx="4240604" cy="4074928"/>
              <a:chOff x="4807527" y="2171676"/>
              <a:chExt cx="4240604" cy="4074928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4807527" y="2171676"/>
                <a:ext cx="4240604" cy="4074928"/>
                <a:chOff x="4807527" y="2171676"/>
                <a:chExt cx="4240604" cy="4074928"/>
              </a:xfrm>
            </p:grpSpPr>
            <p:grpSp>
              <p:nvGrpSpPr>
                <p:cNvPr id="33" name="Skupina 32"/>
                <p:cNvGrpSpPr/>
                <p:nvPr/>
              </p:nvGrpSpPr>
              <p:grpSpPr>
                <a:xfrm>
                  <a:off x="4807527" y="2171676"/>
                  <a:ext cx="4240604" cy="4074928"/>
                  <a:chOff x="4807527" y="2171676"/>
                  <a:chExt cx="4240604" cy="4074928"/>
                </a:xfrm>
              </p:grpSpPr>
              <p:grpSp>
                <p:nvGrpSpPr>
                  <p:cNvPr id="36" name="Skupina 35"/>
                  <p:cNvGrpSpPr/>
                  <p:nvPr/>
                </p:nvGrpSpPr>
                <p:grpSpPr>
                  <a:xfrm>
                    <a:off x="4807527" y="2171676"/>
                    <a:ext cx="4240604" cy="4074928"/>
                    <a:chOff x="4807527" y="2171676"/>
                    <a:chExt cx="4240604" cy="4074928"/>
                  </a:xfrm>
                </p:grpSpPr>
                <p:grpSp>
                  <p:nvGrpSpPr>
                    <p:cNvPr id="40" name="Skupina 39"/>
                    <p:cNvGrpSpPr/>
                    <p:nvPr/>
                  </p:nvGrpSpPr>
                  <p:grpSpPr>
                    <a:xfrm>
                      <a:off x="4807527" y="2171676"/>
                      <a:ext cx="4240604" cy="3568352"/>
                      <a:chOff x="4807527" y="2171676"/>
                      <a:chExt cx="4240604" cy="3568352"/>
                    </a:xfrm>
                  </p:grpSpPr>
                  <p:sp>
                    <p:nvSpPr>
                      <p:cNvPr id="44" name="Rovnoramenný trojúhelník 43"/>
                      <p:cNvSpPr/>
                      <p:nvPr/>
                    </p:nvSpPr>
                    <p:spPr>
                      <a:xfrm>
                        <a:off x="5148064" y="2492896"/>
                        <a:ext cx="3744416" cy="3240360"/>
                      </a:xfrm>
                      <a:prstGeom prst="triangle">
                        <a:avLst>
                          <a:gd name="adj" fmla="val 24804"/>
                        </a:avLst>
                      </a:prstGeom>
                      <a:noFill/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45" name="TextovéPole 44"/>
                      <p:cNvSpPr txBox="1"/>
                      <p:nvPr/>
                    </p:nvSpPr>
                    <p:spPr>
                      <a:xfrm>
                        <a:off x="5940152" y="2171676"/>
                        <a:ext cx="30809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non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C</a:t>
                        </a:r>
                        <a:endParaRPr lang="cs-CZ" dirty="0"/>
                      </a:p>
                    </p:txBody>
                  </p:sp>
                  <p:sp>
                    <p:nvSpPr>
                      <p:cNvPr id="46" name="Obdélník 45"/>
                      <p:cNvSpPr/>
                      <p:nvPr/>
                    </p:nvSpPr>
                    <p:spPr>
                      <a:xfrm>
                        <a:off x="8738431" y="5352440"/>
                        <a:ext cx="309700" cy="369332"/>
                      </a:xfrm>
                      <a:prstGeom prst="rect">
                        <a:avLst/>
                      </a:prstGeom>
                    </p:spPr>
                    <p:txBody>
                      <a:bodyPr wrap="none">
                        <a:spAutoFit/>
                      </a:bodyPr>
                      <a:lstStyle/>
                      <a:p>
                        <a:r>
                          <a:rPr lang="cs-CZ" dirty="0" smtClean="0"/>
                          <a:t>B</a:t>
                        </a:r>
                        <a:endParaRPr lang="cs-CZ" dirty="0"/>
                      </a:p>
                    </p:txBody>
                  </p:sp>
                  <p:sp>
                    <p:nvSpPr>
                      <p:cNvPr id="47" name="Obdélník 46"/>
                      <p:cNvSpPr/>
                      <p:nvPr/>
                    </p:nvSpPr>
                    <p:spPr>
                      <a:xfrm>
                        <a:off x="4807527" y="5370696"/>
                        <a:ext cx="340537" cy="369332"/>
                      </a:xfrm>
                      <a:prstGeom prst="rect">
                        <a:avLst/>
                      </a:prstGeom>
                    </p:spPr>
                    <p:txBody>
                      <a:bodyPr wrap="square">
                        <a:spAutoFit/>
                      </a:bodyPr>
                      <a:lstStyle/>
                      <a:p>
                        <a:r>
                          <a:rPr lang="cs-CZ" dirty="0"/>
                          <a:t>A</a:t>
                        </a:r>
                        <a:endParaRPr lang="cs-CZ" dirty="0" smtClean="0"/>
                      </a:p>
                    </p:txBody>
                  </p:sp>
                </p:grpSp>
                <p:sp>
                  <p:nvSpPr>
                    <p:cNvPr id="41" name="TextovéPole 40"/>
                    <p:cNvSpPr txBox="1"/>
                    <p:nvPr/>
                  </p:nvSpPr>
                  <p:spPr>
                    <a:xfrm>
                      <a:off x="5220072" y="3789040"/>
                      <a:ext cx="306494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p:txBody>
                </p:sp>
                <p:sp>
                  <p:nvSpPr>
                    <p:cNvPr id="42" name="TextovéPole 41"/>
                    <p:cNvSpPr txBox="1"/>
                    <p:nvPr/>
                  </p:nvSpPr>
                  <p:spPr>
                    <a:xfrm>
                      <a:off x="7596335" y="3604374"/>
                      <a:ext cx="295274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p:txBody>
                </p:sp>
                <p:sp>
                  <p:nvSpPr>
                    <p:cNvPr id="43" name="TextovéPole 42"/>
                    <p:cNvSpPr txBox="1"/>
                    <p:nvPr/>
                  </p:nvSpPr>
                  <p:spPr>
                    <a:xfrm>
                      <a:off x="6660232" y="5877272"/>
                      <a:ext cx="28245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p:txBody>
                </p:sp>
              </p:grpSp>
              <p:grpSp>
                <p:nvGrpSpPr>
                  <p:cNvPr id="37" name="Skupina 36"/>
                  <p:cNvGrpSpPr/>
                  <p:nvPr/>
                </p:nvGrpSpPr>
                <p:grpSpPr>
                  <a:xfrm>
                    <a:off x="6018970" y="2499668"/>
                    <a:ext cx="449097" cy="3240360"/>
                    <a:chOff x="6018970" y="2499668"/>
                    <a:chExt cx="449097" cy="3240360"/>
                  </a:xfrm>
                </p:grpSpPr>
                <mc:AlternateContent xmlns:mc="http://schemas.openxmlformats.org/markup-compatibility/2006" xmlns:a14="http://schemas.microsoft.com/office/drawing/2010/main">
                  <mc:Choice Requires="a14">
                    <p:sp>
                      <p:nvSpPr>
                        <p:cNvPr id="38" name="TextovéPole 37"/>
                        <p:cNvSpPr txBox="1"/>
                        <p:nvPr/>
                      </p:nvSpPr>
                      <p:spPr>
                        <a:xfrm>
                          <a:off x="6018970" y="3604374"/>
                          <a:ext cx="449097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none" rtlCol="0">
                          <a:spAutoFit/>
                        </a:bodyPr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cs-CZ" b="0" i="0" smtClean="0">
                                        <a:latin typeface="Cambria Math"/>
                                      </a:rPr>
                                      <m:t>v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cs-CZ" b="0" i="0" smtClean="0">
                                        <a:latin typeface="Cambria Math"/>
                                      </a:rPr>
                                      <m:t>c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p:txBody>
                    </p:sp>
                  </mc:Choice>
                  <mc:Fallback xmlns="">
                    <p:sp>
                      <p:nvSpPr>
                        <p:cNvPr id="38" name="TextovéPole 37"/>
                        <p:cNvSpPr txBox="1">
                          <a:spLocks noRot="1" noChangeAspect="1" noMove="1" noResize="1" noEditPoints="1" noAdjustHandles="1" noChangeArrowheads="1" noChangeShapeType="1" noTextEdit="1"/>
                        </p:cNvSpPr>
                        <p:nvPr/>
                      </p:nvSpPr>
                      <p:spPr>
                        <a:xfrm>
                          <a:off x="6018970" y="3604374"/>
                          <a:ext cx="449097" cy="369332"/>
                        </a:xfrm>
                        <a:prstGeom prst="rect">
                          <a:avLst/>
                        </a:prstGeom>
                        <a:blipFill rotWithShape="1">
                          <a:blip r:embed="rId3"/>
                          <a:stretch>
                            <a:fillRect/>
                          </a:stretch>
                        </a:blipFill>
                      </p:spPr>
                      <p:txBody>
                        <a:bodyPr/>
                        <a:lstStyle/>
                        <a:p>
                          <a:r>
                            <a:rPr lang="cs-CZ">
                              <a:noFill/>
                            </a:rPr>
                            <a:t> </a:t>
                          </a:r>
                        </a:p>
                      </p:txBody>
                    </p:sp>
                  </mc:Fallback>
                </mc:AlternateContent>
                <p:cxnSp>
                  <p:nvCxnSpPr>
                    <p:cNvPr id="39" name="Přímá spojnice 38"/>
                    <p:cNvCxnSpPr/>
                    <p:nvPr/>
                  </p:nvCxnSpPr>
                  <p:spPr>
                    <a:xfrm>
                      <a:off x="6092402" y="2499668"/>
                      <a:ext cx="0" cy="3240360"/>
                    </a:xfrm>
                    <a:prstGeom prst="line">
                      <a:avLst/>
                    </a:prstGeom>
                    <a:ln>
                      <a:prstDash val="sysDash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34" name="TextovéPole 33"/>
                    <p:cNvSpPr txBox="1"/>
                    <p:nvPr/>
                  </p:nvSpPr>
                  <p:spPr>
                    <a:xfrm>
                      <a:off x="6347117" y="4913611"/>
                      <a:ext cx="34482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sSub>
                              <m:sSub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>
                                    <a:latin typeface="Cambria Math"/>
                                  </a:rPr>
                                  <m:t>t</m:t>
                                </m:r>
                              </m:e>
                              <m:sub>
                                <m:r>
                                  <m:rPr>
                                    <m:sty m:val="p"/>
                                  </m:rPr>
                                  <a:rPr lang="cs-CZ">
                                    <a:latin typeface="Cambria Math"/>
                                  </a:rPr>
                                  <m:t>a</m:t>
                                </m:r>
                              </m:sub>
                            </m:sSub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34" name="TextovéPole 33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6347117" y="4913611"/>
                      <a:ext cx="344820" cy="369332"/>
                    </a:xfrm>
                    <a:prstGeom prst="rect">
                      <a:avLst/>
                    </a:prstGeom>
                    <a:blipFill rotWithShape="1">
                      <a:blip r:embed="rId4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cxnSp>
              <p:nvCxnSpPr>
                <p:cNvPr id="35" name="Přímá spojnice 34"/>
                <p:cNvCxnSpPr>
                  <a:stCxn id="44" idx="5"/>
                  <a:endCxn id="44" idx="2"/>
                </p:cNvCxnSpPr>
                <p:nvPr/>
              </p:nvCxnSpPr>
              <p:spPr>
                <a:xfrm flipH="1">
                  <a:off x="5148064" y="4113076"/>
                  <a:ext cx="2336590" cy="1620180"/>
                </a:xfrm>
                <a:prstGeom prst="line">
                  <a:avLst/>
                </a:prstGeom>
                <a:ln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7" name="Přímá spojnice 26"/>
              <p:cNvCxnSpPr>
                <a:stCxn id="44" idx="1"/>
                <a:endCxn id="44" idx="4"/>
              </p:cNvCxnSpPr>
              <p:nvPr/>
            </p:nvCxnSpPr>
            <p:spPr>
              <a:xfrm>
                <a:off x="5612446" y="4113076"/>
                <a:ext cx="3280034" cy="1620180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8" name="TextovéPole 27"/>
                  <p:cNvSpPr txBox="1"/>
                  <p:nvPr/>
                </p:nvSpPr>
                <p:spPr>
                  <a:xfrm>
                    <a:off x="7743972" y="5236949"/>
                    <a:ext cx="440570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t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b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8" name="TextovéPole 2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743972" y="5236949"/>
                    <a:ext cx="440570" cy="369332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29" name="Přímá spojnice 28"/>
              <p:cNvCxnSpPr>
                <a:stCxn id="44" idx="0"/>
              </p:cNvCxnSpPr>
              <p:nvPr/>
            </p:nvCxnSpPr>
            <p:spPr>
              <a:xfrm>
                <a:off x="6076829" y="2492896"/>
                <a:ext cx="943443" cy="324036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6561498" y="3973706"/>
                    <a:ext cx="425373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t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c</m:t>
                              </m:r>
                            </m:sub>
                          </m:sSub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561498" y="3973706"/>
                    <a:ext cx="425373" cy="369332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2" name="TextovéPole 31"/>
              <p:cNvSpPr txBox="1"/>
              <p:nvPr/>
            </p:nvSpPr>
            <p:spPr>
              <a:xfrm>
                <a:off x="6751323" y="4468470"/>
                <a:ext cx="296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T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500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394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VY_42_INOVACE_24_Vlastnosti trojúhelníků</vt:lpstr>
      <vt:lpstr>Konstrukce trojúhelníků</vt:lpstr>
      <vt:lpstr>Konstrukce trojúhelníků</vt:lpstr>
      <vt:lpstr>Konstrukce trojúhelníků</vt:lpstr>
      <vt:lpstr>Konstrukce trojúhelníků</vt:lpstr>
      <vt:lpstr>Konstrukce trojúhelníků</vt:lpstr>
      <vt:lpstr>Konstrukce trojúhelníků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12</cp:revision>
  <dcterms:created xsi:type="dcterms:W3CDTF">2011-05-28T19:02:07Z</dcterms:created>
  <dcterms:modified xsi:type="dcterms:W3CDTF">2012-03-12T10:05:32Z</dcterms:modified>
</cp:coreProperties>
</file>