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60" r:id="rId3"/>
    <p:sldId id="261" r:id="rId4"/>
    <p:sldId id="256" r:id="rId5"/>
    <p:sldId id="259" r:id="rId6"/>
    <p:sldId id="258" r:id="rId7"/>
    <p:sldId id="257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8D43EF8-BAC7-4002-85E8-43D7EC0E145D}" type="presOf" srcId="{100B6B2E-82E6-4C11-B19B-F2DB3A0EA64F}" destId="{DBA8199F-D892-4A8E-A352-2B7844050E09}" srcOrd="1" destOrd="0" presId="urn:microsoft.com/office/officeart/2005/8/layout/target3"/>
    <dgm:cxn modelId="{E43674A8-221A-4E1A-AE0C-8EDD2FCBA3C2}" type="presOf" srcId="{27FE2D31-D344-4B63-A89A-A89AB0D9F3E3}" destId="{FE47432B-CA46-450C-8D8F-66C300A95B52}" srcOrd="0" destOrd="0" presId="urn:microsoft.com/office/officeart/2005/8/layout/target3"/>
    <dgm:cxn modelId="{22C53283-65D7-4D1D-AEE6-643C2C67AAA7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A9C9FC94-B6D5-4427-BDD4-4F1D23100343}" type="presOf" srcId="{914700B9-77B5-440A-A438-DE98B6D4894D}" destId="{BD9AF279-D483-48F2-BBBD-45F8E8923512}" srcOrd="1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E4A5F5B4-9B7D-424D-8273-88A22C2E0DB5}" type="presOf" srcId="{1D8420EA-BFA0-403B-80F5-647FA396CC45}" destId="{F7B3C0B7-F0F7-4F49-B02C-3630F8C5FAE5}" srcOrd="0" destOrd="0" presId="urn:microsoft.com/office/officeart/2005/8/layout/target3"/>
    <dgm:cxn modelId="{F69BCC4C-4028-43FD-B707-4143BC70F910}" type="presOf" srcId="{100B6B2E-82E6-4C11-B19B-F2DB3A0EA64F}" destId="{645AA564-2E9E-4954-AD87-AE01782CEC59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E2688EB4-9F86-41AA-B1B9-E5AFCE5EE06E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8E1F64B9-3740-4182-B6FD-48A3EDD0EB64}" type="presOf" srcId="{914700B9-77B5-440A-A438-DE98B6D4894D}" destId="{E73F1C26-6DCD-4001-88B9-355E01E2BCE7}" srcOrd="0" destOrd="0" presId="urn:microsoft.com/office/officeart/2005/8/layout/target3"/>
    <dgm:cxn modelId="{B6D96AEF-6D37-46C4-B9B3-22B6F20AAC6D}" type="presOf" srcId="{1D8420EA-BFA0-403B-80F5-647FA396CC45}" destId="{8467D0EB-87A2-4285-8ACA-0398EFBF29BC}" srcOrd="1" destOrd="0" presId="urn:microsoft.com/office/officeart/2005/8/layout/target3"/>
    <dgm:cxn modelId="{EAB57BD9-FE79-4605-BBFE-A08D14E0EDA6}" type="presParOf" srcId="{FE47432B-CA46-450C-8D8F-66C300A95B52}" destId="{B522209E-30D0-49D6-A340-2D383A11C668}" srcOrd="0" destOrd="0" presId="urn:microsoft.com/office/officeart/2005/8/layout/target3"/>
    <dgm:cxn modelId="{32417BE6-1C6D-46B1-87AF-64D79D6688C1}" type="presParOf" srcId="{FE47432B-CA46-450C-8D8F-66C300A95B52}" destId="{ED5A8377-51D5-4DC5-B0E7-680166966720}" srcOrd="1" destOrd="0" presId="urn:microsoft.com/office/officeart/2005/8/layout/target3"/>
    <dgm:cxn modelId="{95312726-2A20-4DF1-83A4-B2FCDB2ADC14}" type="presParOf" srcId="{FE47432B-CA46-450C-8D8F-66C300A95B52}" destId="{F69CC921-512E-49F4-824C-A648EC5F27A5}" srcOrd="2" destOrd="0" presId="urn:microsoft.com/office/officeart/2005/8/layout/target3"/>
    <dgm:cxn modelId="{E6A7E339-F5F7-49C1-8905-54090EDFCDC3}" type="presParOf" srcId="{FE47432B-CA46-450C-8D8F-66C300A95B52}" destId="{61C9CE18-EDA6-4EDF-BA1C-09779D38FBBF}" srcOrd="3" destOrd="0" presId="urn:microsoft.com/office/officeart/2005/8/layout/target3"/>
    <dgm:cxn modelId="{9C184C23-D396-4174-A48F-369F89578E33}" type="presParOf" srcId="{FE47432B-CA46-450C-8D8F-66C300A95B52}" destId="{D60DEAAB-7AFE-435A-ACF6-18851E4B0426}" srcOrd="4" destOrd="0" presId="urn:microsoft.com/office/officeart/2005/8/layout/target3"/>
    <dgm:cxn modelId="{77CAC89E-060E-4AC5-9DBE-D2DA293BCA0E}" type="presParOf" srcId="{FE47432B-CA46-450C-8D8F-66C300A95B52}" destId="{F7B3C0B7-F0F7-4F49-B02C-3630F8C5FAE5}" srcOrd="5" destOrd="0" presId="urn:microsoft.com/office/officeart/2005/8/layout/target3"/>
    <dgm:cxn modelId="{EBBBF70E-4A71-4A5F-B610-F59F7BF17C8C}" type="presParOf" srcId="{FE47432B-CA46-450C-8D8F-66C300A95B52}" destId="{C9DA9446-E2D3-4F6A-8960-3CADFBF870B8}" srcOrd="6" destOrd="0" presId="urn:microsoft.com/office/officeart/2005/8/layout/target3"/>
    <dgm:cxn modelId="{8B5EA577-8069-45CC-B433-868F74BDBB3F}" type="presParOf" srcId="{FE47432B-CA46-450C-8D8F-66C300A95B52}" destId="{9726EC6F-D322-4CD3-B489-1BE3DF7CE70B}" srcOrd="7" destOrd="0" presId="urn:microsoft.com/office/officeart/2005/8/layout/target3"/>
    <dgm:cxn modelId="{B2A2943E-1973-41A1-9ACC-0A49F1D8700C}" type="presParOf" srcId="{FE47432B-CA46-450C-8D8F-66C300A95B52}" destId="{645AA564-2E9E-4954-AD87-AE01782CEC59}" srcOrd="8" destOrd="0" presId="urn:microsoft.com/office/officeart/2005/8/layout/target3"/>
    <dgm:cxn modelId="{E46C11CE-B4D7-4EF6-9367-9C193A1EC12B}" type="presParOf" srcId="{FE47432B-CA46-450C-8D8F-66C300A95B52}" destId="{8538CAC4-6A86-42B8-B5AF-2FF155DB9D02}" srcOrd="9" destOrd="0" presId="urn:microsoft.com/office/officeart/2005/8/layout/target3"/>
    <dgm:cxn modelId="{A014A202-262A-4861-9888-1265D1A78E53}" type="presParOf" srcId="{FE47432B-CA46-450C-8D8F-66C300A95B52}" destId="{26FD6024-A07F-46D0-8BC0-B5E595C5673D}" srcOrd="10" destOrd="0" presId="urn:microsoft.com/office/officeart/2005/8/layout/target3"/>
    <dgm:cxn modelId="{E1EB13DE-42DD-491F-9695-2A8C051F03C5}" type="presParOf" srcId="{FE47432B-CA46-450C-8D8F-66C300A95B52}" destId="{E73F1C26-6DCD-4001-88B9-355E01E2BCE7}" srcOrd="11" destOrd="0" presId="urn:microsoft.com/office/officeart/2005/8/layout/target3"/>
    <dgm:cxn modelId="{204E6091-4262-42A6-8DEB-F5E83571A134}" type="presParOf" srcId="{FE47432B-CA46-450C-8D8F-66C300A95B52}" destId="{8E23E229-92FC-49D1-B5FE-0303176B8A4E}" srcOrd="12" destOrd="0" presId="urn:microsoft.com/office/officeart/2005/8/layout/target3"/>
    <dgm:cxn modelId="{E8848334-B4CD-43E7-8C00-EF42859CB81C}" type="presParOf" srcId="{FE47432B-CA46-450C-8D8F-66C300A95B52}" destId="{8467D0EB-87A2-4285-8ACA-0398EFBF29BC}" srcOrd="13" destOrd="0" presId="urn:microsoft.com/office/officeart/2005/8/layout/target3"/>
    <dgm:cxn modelId="{3F347275-A140-4A23-9774-876D5F3BD206}" type="presParOf" srcId="{FE47432B-CA46-450C-8D8F-66C300A95B52}" destId="{DBA8199F-D892-4A8E-A352-2B7844050E09}" srcOrd="14" destOrd="0" presId="urn:microsoft.com/office/officeart/2005/8/layout/target3"/>
    <dgm:cxn modelId="{7AFD0EA6-D00F-4A64-8D66-A37E8BF5E36B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31260-2722-4A5C-A272-646EA761450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50ECF-F6EB-4FDA-A72C-09A4C5FEC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31260-2722-4A5C-A272-646EA761450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50ECF-F6EB-4FDA-A72C-09A4C5FEC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31260-2722-4A5C-A272-646EA761450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50ECF-F6EB-4FDA-A72C-09A4C5FEC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31260-2722-4A5C-A272-646EA761450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50ECF-F6EB-4FDA-A72C-09A4C5FEC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31260-2722-4A5C-A272-646EA761450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50ECF-F6EB-4FDA-A72C-09A4C5FEC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31260-2722-4A5C-A272-646EA761450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50ECF-F6EB-4FDA-A72C-09A4C5FEC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31260-2722-4A5C-A272-646EA761450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50ECF-F6EB-4FDA-A72C-09A4C5FEC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31260-2722-4A5C-A272-646EA761450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50ECF-F6EB-4FDA-A72C-09A4C5FEC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31260-2722-4A5C-A272-646EA761450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7A450ECF-F6EB-4FDA-A72C-09A4C5FEC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31260-2722-4A5C-A272-646EA761450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50ECF-F6EB-4FDA-A72C-09A4C5FEC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31260-2722-4A5C-A272-646EA761450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A450ECF-F6EB-4FDA-A72C-09A4C5FEC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98633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57896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763468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0423240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3962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9712737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2797040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591965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110057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53393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827023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2F31260-2722-4A5C-A272-646EA7614500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A450ECF-F6EB-4FDA-A72C-09A4C5FECCD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3460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64361447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43406931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VY_32_INOVACE_07_S02-Čj-3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Vyjmenovaná slova </a:t>
                      </a:r>
                      <a:r>
                        <a:rPr lang="cs-CZ" sz="1400" b="1" smtClean="0">
                          <a:latin typeface="Times New Roman" pitchFamily="18" charset="0"/>
                          <a:cs typeface="Times New Roman" pitchFamily="18" charset="0"/>
                        </a:rPr>
                        <a:t>po B (2)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96463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25806964"/>
              </p:ext>
            </p:extLst>
          </p:nvPr>
        </p:nvGraphicFramePr>
        <p:xfrm>
          <a:off x="539552" y="3573016"/>
          <a:ext cx="8280920" cy="30849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405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hra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Učebnice,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 procvičování vyjmenovaných slov po B formou hry.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vyhledávají vyjmenovaná slova v textu, třídí slovní spojení podle doplněné hlásky </a:t>
                      </a:r>
                      <a:r>
                        <a:rPr lang="cs-CZ" sz="1400" kern="1200" dirty="0" err="1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i,í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/</a:t>
                      </a:r>
                      <a:r>
                        <a:rPr lang="cs-CZ" sz="1400" kern="1200" dirty="0" err="1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yý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po B,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odůvodňují svá rozhodnutí. Spojují slova příbuzná s vyjmenovanými, cvičení je možné využít i jako soutěž družstev.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92256841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vyjmenovaných slov po B formou hry.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aktivně procvičuje doplňování </a:t>
                      </a:r>
                      <a:r>
                        <a:rPr lang="cs-CZ" sz="14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i,í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/</a:t>
                      </a:r>
                      <a:r>
                        <a:rPr lang="cs-CZ" sz="1400" b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y,ý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 obojetné souhlásce B.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55305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VYJMENOVANÁ SLOVA PO </a:t>
            </a:r>
            <a:r>
              <a:rPr lang="cs-CZ" b="1" u="sng" dirty="0" smtClean="0"/>
              <a:t>B</a:t>
            </a:r>
            <a:endParaRPr lang="cs-CZ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627784" y="3356992"/>
            <a:ext cx="5105400" cy="1219200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3200" dirty="0" smtClean="0">
                <a:solidFill>
                  <a:srgbClr val="002060"/>
                </a:solidFill>
              </a:rPr>
              <a:t>PROCVIČOVÁNÍ I,Í/</a:t>
            </a:r>
            <a:r>
              <a:rPr lang="cs-CZ" sz="3200" dirty="0" err="1" smtClean="0">
                <a:solidFill>
                  <a:srgbClr val="002060"/>
                </a:solidFill>
              </a:rPr>
              <a:t>y,ý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1003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23528" y="212692"/>
            <a:ext cx="8496944" cy="4572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 větách najdi  vyjmenovaná slova v jiném tvaru a ta potom napiš na volné řádky.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323528" y="980728"/>
            <a:ext cx="8496944" cy="4392488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0403" y="1161035"/>
            <a:ext cx="8800807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V novém domě se dobře bydlí. </a:t>
            </a:r>
            <a:r>
              <a:rPr lang="cs-CZ" sz="2400" dirty="0" err="1" smtClean="0">
                <a:solidFill>
                  <a:schemeClr val="bg1"/>
                </a:solidFill>
              </a:rPr>
              <a:t>Kejklíří</a:t>
            </a:r>
            <a:r>
              <a:rPr lang="cs-CZ" sz="2400" dirty="0" smtClean="0">
                <a:solidFill>
                  <a:schemeClr val="bg1"/>
                </a:solidFill>
              </a:rPr>
              <a:t> byli odvážní a velmi veselí.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Nezapomeň nakrmit kobylu. Na náměstí se sešli obyvatelé a </a:t>
            </a:r>
            <a:r>
              <a:rPr lang="cs-CZ" sz="2400" dirty="0" err="1" smtClean="0">
                <a:solidFill>
                  <a:schemeClr val="bg1"/>
                </a:solidFill>
              </a:rPr>
              <a:t>zpí</a:t>
            </a:r>
            <a:r>
              <a:rPr lang="cs-CZ" sz="2400" dirty="0" smtClean="0">
                <a:solidFill>
                  <a:schemeClr val="bg1"/>
                </a:solidFill>
              </a:rPr>
              <a:t> –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vali</a:t>
            </a:r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koledy. Alík zalezl do svého nového příbytku – do boudy. 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Musíte ty čerstvé byliny usušit, aby jste si udělali zdravý čaj. Do 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Přibyslavi přijela pouť. Na vánoce lidé dodržují různé obyčeje. 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Koupíme si do bytu novou sedací soupravu. Podestelte dobytku </a:t>
            </a:r>
          </a:p>
          <a:p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suchou slámu. Odvezli jsme nalakovat staré kusy nábytku. Ivanka</a:t>
            </a:r>
          </a:p>
          <a:p>
            <a:r>
              <a:rPr lang="cs-CZ" sz="2400" dirty="0" smtClean="0">
                <a:solidFill>
                  <a:schemeClr val="bg1"/>
                </a:solidFill>
              </a:rPr>
              <a:t> Bystrá je žákyně třetí třídy. Nedráždi býka červeným hadrem. 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 _________________________________________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 _________________________________________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46548" y="5877272"/>
            <a:ext cx="847392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bydlit, být, kobyla, obyvatel, příbytek, bylina, Přibyslav, obyčej, byt, dobytek, nábytek, bystrý, býk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3563887" y="1161035"/>
            <a:ext cx="792088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076371" y="1520788"/>
            <a:ext cx="991573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516216" y="1520788"/>
            <a:ext cx="1404156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388910" y="1925216"/>
            <a:ext cx="1199314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649870" y="2243305"/>
            <a:ext cx="914017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60403" y="2632419"/>
            <a:ext cx="1403285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7092280" y="2672915"/>
            <a:ext cx="1152128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2195736" y="2992016"/>
            <a:ext cx="792088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308304" y="2992016"/>
            <a:ext cx="1224136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6588224" y="3356992"/>
            <a:ext cx="1152128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60403" y="3693159"/>
            <a:ext cx="963503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004048" y="3693159"/>
            <a:ext cx="792088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196479" y="1161035"/>
            <a:ext cx="599657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57165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800" decel="1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800" decel="100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800" decel="100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800" decel="100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800" decel="100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800" decel="100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800" decel="100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800" decel="100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800" decel="100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800" decel="100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800" decel="100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800" decel="100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8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Krychle 5"/>
          <p:cNvSpPr/>
          <p:nvPr/>
        </p:nvSpPr>
        <p:spPr>
          <a:xfrm>
            <a:off x="521830" y="2852936"/>
            <a:ext cx="3744416" cy="3600400"/>
          </a:xfrm>
          <a:prstGeom prst="cube">
            <a:avLst/>
          </a:prstGeom>
          <a:solidFill>
            <a:schemeClr val="tx1"/>
          </a:solidFill>
          <a:ln w="38100">
            <a:solidFill>
              <a:srgbClr val="00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4932040" y="2852936"/>
            <a:ext cx="3744416" cy="3600400"/>
          </a:xfrm>
          <a:prstGeom prst="cube">
            <a:avLst/>
          </a:prstGeom>
          <a:solidFill>
            <a:schemeClr val="tx1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957860" y="2852936"/>
            <a:ext cx="872355" cy="923330"/>
          </a:xfrm>
          <a:prstGeom prst="rect">
            <a:avLst/>
          </a:prstGeom>
          <a:solidFill>
            <a:srgbClr val="00FF0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sz="5400" dirty="0" smtClean="0">
                <a:solidFill>
                  <a:schemeClr val="bg1"/>
                </a:solidFill>
              </a:rPr>
              <a:t>i ,í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435976" y="2878403"/>
            <a:ext cx="1030218" cy="92333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/>
              <a:t> </a:t>
            </a:r>
            <a:r>
              <a:rPr lang="cs-CZ" sz="5400" dirty="0" err="1" smtClean="0">
                <a:solidFill>
                  <a:schemeClr val="bg1"/>
                </a:solidFill>
              </a:rPr>
              <a:t>y,ý</a:t>
            </a:r>
            <a:endParaRPr lang="cs-CZ" sz="5400" dirty="0">
              <a:solidFill>
                <a:schemeClr val="bg1"/>
              </a:solidFill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3593351" y="620688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b_č</a:t>
            </a:r>
            <a:endParaRPr lang="cs-CZ" sz="2400" dirty="0"/>
          </a:p>
        </p:txBody>
      </p:sp>
      <p:sp>
        <p:nvSpPr>
          <p:cNvPr id="11" name="Zkosené hrany 10"/>
          <p:cNvSpPr/>
          <p:nvPr/>
        </p:nvSpPr>
        <p:spPr>
          <a:xfrm>
            <a:off x="3593351" y="620688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/>
              <a:t>b_strý</a:t>
            </a:r>
            <a:endParaRPr lang="cs-CZ" sz="2400" dirty="0"/>
          </a:p>
        </p:txBody>
      </p:sp>
      <p:sp>
        <p:nvSpPr>
          <p:cNvPr id="12" name="Zkosené hrany 11"/>
          <p:cNvSpPr/>
          <p:nvPr/>
        </p:nvSpPr>
        <p:spPr>
          <a:xfrm>
            <a:off x="3593351" y="620688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 </a:t>
            </a:r>
            <a:r>
              <a:rPr lang="cs-CZ" sz="2400" dirty="0" err="1" smtClean="0"/>
              <a:t>b_t</a:t>
            </a:r>
            <a:r>
              <a:rPr lang="cs-CZ" sz="2400" dirty="0" smtClean="0"/>
              <a:t> doma</a:t>
            </a:r>
            <a:endParaRPr lang="cs-CZ" sz="2400" dirty="0"/>
          </a:p>
        </p:txBody>
      </p:sp>
      <p:sp>
        <p:nvSpPr>
          <p:cNvPr id="13" name="Zkosené hrany 12"/>
          <p:cNvSpPr/>
          <p:nvPr/>
        </p:nvSpPr>
        <p:spPr>
          <a:xfrm>
            <a:off x="3593351" y="615008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400" dirty="0" err="1" smtClean="0"/>
              <a:t>b_lá</a:t>
            </a:r>
            <a:r>
              <a:rPr lang="cs-CZ" sz="2400" dirty="0" smtClean="0"/>
              <a:t> barva</a:t>
            </a:r>
            <a:endParaRPr lang="cs-CZ" sz="2400" dirty="0"/>
          </a:p>
        </p:txBody>
      </p:sp>
      <p:sp>
        <p:nvSpPr>
          <p:cNvPr id="14" name="Zkosené hrany 13"/>
          <p:cNvSpPr/>
          <p:nvPr/>
        </p:nvSpPr>
        <p:spPr>
          <a:xfrm>
            <a:off x="3593351" y="620688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400" dirty="0" err="1" smtClean="0"/>
              <a:t>b_lina</a:t>
            </a:r>
            <a:endParaRPr lang="cs-CZ" sz="2400" dirty="0"/>
          </a:p>
        </p:txBody>
      </p:sp>
      <p:sp>
        <p:nvSpPr>
          <p:cNvPr id="15" name="Zkosené hrany 14"/>
          <p:cNvSpPr/>
          <p:nvPr/>
        </p:nvSpPr>
        <p:spPr>
          <a:xfrm>
            <a:off x="3593351" y="614782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400" dirty="0" err="1" smtClean="0"/>
              <a:t>bab_čka</a:t>
            </a:r>
            <a:endParaRPr lang="cs-CZ" sz="2400" dirty="0"/>
          </a:p>
        </p:txBody>
      </p:sp>
      <p:sp>
        <p:nvSpPr>
          <p:cNvPr id="16" name="Zkosené hrany 15"/>
          <p:cNvSpPr/>
          <p:nvPr/>
        </p:nvSpPr>
        <p:spPr>
          <a:xfrm>
            <a:off x="3593351" y="615008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 </a:t>
            </a:r>
            <a:r>
              <a:rPr lang="cs-CZ" sz="2400" dirty="0" err="1" smtClean="0"/>
              <a:t>vyb_rat</a:t>
            </a:r>
            <a:r>
              <a:rPr lang="cs-CZ" sz="2400" dirty="0" smtClean="0"/>
              <a:t> si</a:t>
            </a:r>
            <a:endParaRPr lang="cs-CZ" sz="2400" dirty="0"/>
          </a:p>
        </p:txBody>
      </p:sp>
      <p:sp>
        <p:nvSpPr>
          <p:cNvPr id="17" name="Zkosené hrany 16"/>
          <p:cNvSpPr/>
          <p:nvPr/>
        </p:nvSpPr>
        <p:spPr>
          <a:xfrm>
            <a:off x="3592494" y="614782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 </a:t>
            </a:r>
            <a:r>
              <a:rPr lang="cs-CZ" sz="2400" dirty="0" smtClean="0"/>
              <a:t>vaječný </a:t>
            </a:r>
            <a:r>
              <a:rPr lang="cs-CZ" sz="2400" dirty="0" err="1" smtClean="0"/>
              <a:t>b_lek</a:t>
            </a:r>
            <a:endParaRPr lang="cs-CZ" sz="2400" dirty="0"/>
          </a:p>
        </p:txBody>
      </p:sp>
      <p:sp>
        <p:nvSpPr>
          <p:cNvPr id="21" name="Zkosené hrany 20"/>
          <p:cNvSpPr/>
          <p:nvPr/>
        </p:nvSpPr>
        <p:spPr>
          <a:xfrm>
            <a:off x="3592494" y="620688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</a:t>
            </a:r>
            <a:r>
              <a:rPr lang="cs-CZ" sz="2400" dirty="0" err="1" smtClean="0"/>
              <a:t>dob_tek</a:t>
            </a:r>
            <a:endParaRPr lang="cs-CZ" sz="2400" dirty="0"/>
          </a:p>
        </p:txBody>
      </p:sp>
      <p:sp>
        <p:nvSpPr>
          <p:cNvPr id="22" name="Zkosené hrany 21"/>
          <p:cNvSpPr/>
          <p:nvPr/>
        </p:nvSpPr>
        <p:spPr>
          <a:xfrm>
            <a:off x="3592494" y="620688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</a:t>
            </a:r>
            <a:r>
              <a:rPr lang="cs-CZ" sz="2400" dirty="0" err="1" smtClean="0"/>
              <a:t>b_dlit</a:t>
            </a:r>
            <a:endParaRPr lang="cs-CZ" sz="2400" dirty="0"/>
          </a:p>
        </p:txBody>
      </p:sp>
      <p:sp>
        <p:nvSpPr>
          <p:cNvPr id="23" name="Zkosené hrany 22"/>
          <p:cNvSpPr/>
          <p:nvPr/>
        </p:nvSpPr>
        <p:spPr>
          <a:xfrm>
            <a:off x="3592494" y="614556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400" dirty="0" err="1" smtClean="0"/>
              <a:t>hřb_tov</a:t>
            </a:r>
            <a:endParaRPr lang="cs-CZ" sz="2400" dirty="0"/>
          </a:p>
        </p:txBody>
      </p:sp>
      <p:sp>
        <p:nvSpPr>
          <p:cNvPr id="24" name="Zkosené hrany 23"/>
          <p:cNvSpPr/>
          <p:nvPr/>
        </p:nvSpPr>
        <p:spPr>
          <a:xfrm>
            <a:off x="3593351" y="620688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</a:t>
            </a:r>
            <a:r>
              <a:rPr lang="cs-CZ" sz="2400" dirty="0" err="1" smtClean="0"/>
              <a:t>náb_tek</a:t>
            </a:r>
            <a:endParaRPr lang="cs-CZ" sz="2400" dirty="0"/>
          </a:p>
        </p:txBody>
      </p:sp>
      <p:sp>
        <p:nvSpPr>
          <p:cNvPr id="25" name="Zkosené hrany 24"/>
          <p:cNvSpPr/>
          <p:nvPr/>
        </p:nvSpPr>
        <p:spPr>
          <a:xfrm>
            <a:off x="3593351" y="620688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</a:t>
            </a:r>
            <a:r>
              <a:rPr lang="cs-CZ" sz="2400" dirty="0" err="1" smtClean="0"/>
              <a:t>b_k</a:t>
            </a:r>
            <a:endParaRPr lang="cs-CZ" sz="2400" dirty="0"/>
          </a:p>
        </p:txBody>
      </p:sp>
      <p:sp>
        <p:nvSpPr>
          <p:cNvPr id="26" name="Zkosené hrany 25"/>
          <p:cNvSpPr/>
          <p:nvPr/>
        </p:nvSpPr>
        <p:spPr>
          <a:xfrm>
            <a:off x="3592494" y="620688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</a:t>
            </a:r>
            <a:r>
              <a:rPr lang="cs-CZ" sz="2400" dirty="0" err="1" smtClean="0"/>
              <a:t>kob_la</a:t>
            </a:r>
            <a:endParaRPr lang="cs-CZ" sz="2400" dirty="0"/>
          </a:p>
        </p:txBody>
      </p:sp>
      <p:sp>
        <p:nvSpPr>
          <p:cNvPr id="27" name="Zkosené hrany 26"/>
          <p:cNvSpPr/>
          <p:nvPr/>
        </p:nvSpPr>
        <p:spPr>
          <a:xfrm>
            <a:off x="3592494" y="614556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400" dirty="0" err="1" smtClean="0"/>
              <a:t>sb_rat</a:t>
            </a:r>
            <a:endParaRPr lang="cs-CZ" sz="2400" dirty="0"/>
          </a:p>
        </p:txBody>
      </p:sp>
      <p:sp>
        <p:nvSpPr>
          <p:cNvPr id="29" name="Zkosené hrany 28"/>
          <p:cNvSpPr/>
          <p:nvPr/>
        </p:nvSpPr>
        <p:spPr>
          <a:xfrm>
            <a:off x="3592494" y="614556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</a:t>
            </a:r>
            <a:r>
              <a:rPr lang="cs-CZ" sz="2400" dirty="0" err="1" smtClean="0"/>
              <a:t>Přib_slav</a:t>
            </a:r>
            <a:endParaRPr lang="cs-CZ" sz="2400" dirty="0"/>
          </a:p>
        </p:txBody>
      </p:sp>
      <p:sp>
        <p:nvSpPr>
          <p:cNvPr id="30" name="Zkosené hrany 29"/>
          <p:cNvSpPr/>
          <p:nvPr/>
        </p:nvSpPr>
        <p:spPr>
          <a:xfrm>
            <a:off x="3592494" y="614556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400" dirty="0" err="1" smtClean="0"/>
              <a:t>zlob_č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1" name="Zkosené hrany 30"/>
          <p:cNvSpPr/>
          <p:nvPr/>
        </p:nvSpPr>
        <p:spPr>
          <a:xfrm>
            <a:off x="3592494" y="620688"/>
            <a:ext cx="2160240" cy="864096"/>
          </a:xfrm>
          <a:prstGeom prst="bevel">
            <a:avLst/>
          </a:prstGeom>
          <a:solidFill>
            <a:srgbClr val="002060"/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  uklizený </a:t>
            </a:r>
            <a:r>
              <a:rPr lang="cs-CZ" sz="2400" dirty="0" err="1" smtClean="0"/>
              <a:t>b_t</a:t>
            </a:r>
            <a:endParaRPr lang="cs-CZ" sz="24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855274" y="2348880"/>
            <a:ext cx="2568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VYJMENOVANÁ SLOVA</a:t>
            </a:r>
            <a:endParaRPr lang="cs-CZ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925476" y="2348880"/>
            <a:ext cx="34585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NEJSOU SLOVA VYJMENOVANÁ</a:t>
            </a:r>
            <a:endParaRPr lang="cs-CZ" b="1" dirty="0"/>
          </a:p>
        </p:txBody>
      </p:sp>
      <p:pic>
        <p:nvPicPr>
          <p:cNvPr id="1026" name="Picture 2" descr="C:\Users\ucitel\AppData\Local\Microsoft\Windows\Temporary Internet Files\Content.IE5\0AI6O03E\MC900440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51085" y="306388"/>
            <a:ext cx="1604962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38277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1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animClr clrSpc="rgb" dir="cw">
                                      <p:cBhvr>
                                        <p:cTn id="7" dur="1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8" dur="1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-4.79769E-6 L -0.33854 0.70266 " pathEditMode="relative" rAng="0" ptsTypes="AA">
                                      <p:cBhvr>
                                        <p:cTn id="1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27" y="351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79769E-6 L 0.28021 0.68185 " pathEditMode="relative" rAng="0" ptsTypes="AA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010" y="340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79769E-6 L 0.13854 0.68185 " pathEditMode="relative" rAng="0" ptsTypes="AA">
                                      <p:cBhvr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27" y="340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1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animClr clrSpc="rgb" dir="cw">
                                      <p:cBhvr>
                                        <p:cTn id="37" dur="1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38" dur="1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5.78035E-8 L -0.22378 0.70358 " pathEditMode="relative" rAng="0" ptsTypes="AA">
                                      <p:cBhvr>
                                        <p:cTn id="4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98" y="35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33 -4.79769E-6 L 0.2691 0.59723 " pathEditMode="relative" rAng="0" ptsTypes="AA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611" y="2985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6" dur="1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animClr clrSpc="rgb" dir="cw">
                                      <p:cBhvr>
                                        <p:cTn id="57" dur="1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58" dur="1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9" dur="1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5.78035E-8 L -0.22378 0.60925 " pathEditMode="relative" rAng="0" ptsTypes="AA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198" y="304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6" dur="1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animClr clrSpc="rgb" dir="cw">
                                      <p:cBhvr>
                                        <p:cTn id="67" dur="1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68" dur="1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9" dur="1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5.78035E-8 L -0.34184 0.60925 " pathEditMode="relative" rAng="0" ptsTypes="AA">
                                      <p:cBhvr>
                                        <p:cTn id="7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101" y="304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6" dur="1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animClr clrSpc="rgb" dir="cw">
                                      <p:cBhvr>
                                        <p:cTn id="77" dur="1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78" dur="1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9" dur="1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5.78035E-8 L -0.34167 0.49387 " pathEditMode="relative" rAng="0" ptsTypes="AA">
                                      <p:cBhvr>
                                        <p:cTn id="8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83" y="246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8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79769E-6 L 0.13073 0.58729 " pathEditMode="relative" rAng="0" ptsTypes="AA">
                                      <p:cBhvr>
                                        <p:cTn id="9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528" y="293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9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79769E-6 L 0.12291 0.47191 " pathEditMode="relative" rAng="0" ptsTypes="AA">
                                      <p:cBhvr>
                                        <p:cTn id="10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146" y="235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6" dur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animClr clrSpc="rgb" dir="cw">
                                      <p:cBhvr>
                                        <p:cTn id="107" dur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108" dur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9" dur="1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5.78035E-8 L -0.21563 0.48347 " pathEditMode="relative" rAng="0" ptsTypes="AA">
                                      <p:cBhvr>
                                        <p:cTn id="11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781" y="24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1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79769E-6 L 0.2566 0.47191 " pathEditMode="relative" rAng="0" ptsTypes="AA">
                                      <p:cBhvr>
                                        <p:cTn id="12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830" y="235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27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4.79769E-6 L 0.20938 0.68185 " pathEditMode="relative" rAng="0" ptsTypes="AA">
                                      <p:cBhvr>
                                        <p:cTn id="1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469" y="340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6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79769E-6 L 0.19375 0.57688 " pathEditMode="relative" rAng="0" ptsTypes="AA">
                                      <p:cBhvr>
                                        <p:cTn id="14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9687" y="288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6" dur="1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animClr clrSpc="rgb" dir="cw">
                                      <p:cBhvr>
                                        <p:cTn id="147" dur="1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148" dur="1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1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5.78035E-8 L -0.28663 0.70358 " pathEditMode="relative" rAng="0" ptsTypes="AA">
                                      <p:cBhvr>
                                        <p:cTn id="15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40" y="351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5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5.78035E-8 L 0.17812 0.48347 " pathEditMode="relative" rAng="0" ptsTypes="AA">
                                      <p:cBhvr>
                                        <p:cTn id="16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906" y="241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6" dur="1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animClr clrSpc="rgb" dir="cw">
                                      <p:cBhvr>
                                        <p:cTn id="167" dur="1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9900"/>
                                      </p:to>
                                    </p:animClr>
                                    <p:set>
                                      <p:cBhvr>
                                        <p:cTn id="168" dur="1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1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5.78035E-8 L -0.28663 0.59884 " pathEditMode="relative" rAng="0" ptsTypes="AA">
                                      <p:cBhvr>
                                        <p:cTn id="171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40" y="299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9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7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7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35" presetClass="path" presetSubtype="0" accel="50000" decel="500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4.79769E-6 L 0.20173 0.60833 " pathEditMode="relative" rAng="0" ptsTypes="AA">
                                      <p:cBhvr>
                                        <p:cTn id="181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087" y="304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kosené hrany 2"/>
          <p:cNvSpPr/>
          <p:nvPr/>
        </p:nvSpPr>
        <p:spPr>
          <a:xfrm>
            <a:off x="504864" y="620688"/>
            <a:ext cx="1906512" cy="720080"/>
          </a:xfrm>
          <a:prstGeom prst="bevel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být</a:t>
            </a:r>
            <a:endParaRPr lang="cs-CZ" sz="2400" dirty="0"/>
          </a:p>
        </p:txBody>
      </p:sp>
      <p:sp>
        <p:nvSpPr>
          <p:cNvPr id="4" name="Zkosené hrany 3"/>
          <p:cNvSpPr/>
          <p:nvPr/>
        </p:nvSpPr>
        <p:spPr>
          <a:xfrm>
            <a:off x="471443" y="1655943"/>
            <a:ext cx="1906512" cy="720080"/>
          </a:xfrm>
          <a:prstGeom prst="bevel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bydlit</a:t>
            </a:r>
            <a:endParaRPr lang="cs-CZ" sz="2400" dirty="0"/>
          </a:p>
        </p:txBody>
      </p:sp>
      <p:sp>
        <p:nvSpPr>
          <p:cNvPr id="5" name="Zkosené hrany 4"/>
          <p:cNvSpPr/>
          <p:nvPr/>
        </p:nvSpPr>
        <p:spPr>
          <a:xfrm>
            <a:off x="486786" y="2705944"/>
            <a:ext cx="1906512" cy="720080"/>
          </a:xfrm>
          <a:prstGeom prst="bevel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obyvatel</a:t>
            </a:r>
            <a:endParaRPr lang="cs-CZ" sz="2400" dirty="0"/>
          </a:p>
        </p:txBody>
      </p:sp>
      <p:sp>
        <p:nvSpPr>
          <p:cNvPr id="6" name="Zkosené hrany 5"/>
          <p:cNvSpPr/>
          <p:nvPr/>
        </p:nvSpPr>
        <p:spPr>
          <a:xfrm>
            <a:off x="497905" y="3645024"/>
            <a:ext cx="1906512" cy="720080"/>
          </a:xfrm>
          <a:prstGeom prst="bevel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byt</a:t>
            </a:r>
            <a:endParaRPr lang="cs-CZ" sz="2400" dirty="0"/>
          </a:p>
        </p:txBody>
      </p:sp>
      <p:sp>
        <p:nvSpPr>
          <p:cNvPr id="7" name="Zkosené hrany 6"/>
          <p:cNvSpPr/>
          <p:nvPr/>
        </p:nvSpPr>
        <p:spPr>
          <a:xfrm>
            <a:off x="504864" y="4581128"/>
            <a:ext cx="1906512" cy="720080"/>
          </a:xfrm>
          <a:prstGeom prst="bevel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příbytek</a:t>
            </a:r>
            <a:endParaRPr lang="cs-CZ" sz="2400" dirty="0"/>
          </a:p>
        </p:txBody>
      </p:sp>
      <p:sp>
        <p:nvSpPr>
          <p:cNvPr id="8" name="Zkosené hrany 7"/>
          <p:cNvSpPr/>
          <p:nvPr/>
        </p:nvSpPr>
        <p:spPr>
          <a:xfrm>
            <a:off x="504864" y="5517232"/>
            <a:ext cx="1906512" cy="720080"/>
          </a:xfrm>
          <a:prstGeom prst="bevel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nábytek</a:t>
            </a:r>
            <a:endParaRPr lang="cs-CZ" sz="2400" dirty="0"/>
          </a:p>
        </p:txBody>
      </p:sp>
      <p:sp>
        <p:nvSpPr>
          <p:cNvPr id="9" name="Zkosené hrany 8"/>
          <p:cNvSpPr/>
          <p:nvPr/>
        </p:nvSpPr>
        <p:spPr>
          <a:xfrm>
            <a:off x="6732240" y="5877272"/>
            <a:ext cx="1906512" cy="720080"/>
          </a:xfrm>
          <a:prstGeom prst="bevel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Přibyslav</a:t>
            </a:r>
            <a:endParaRPr lang="cs-CZ" sz="2400" dirty="0"/>
          </a:p>
        </p:txBody>
      </p:sp>
      <p:sp>
        <p:nvSpPr>
          <p:cNvPr id="10" name="Zkosené hrany 9"/>
          <p:cNvSpPr/>
          <p:nvPr/>
        </p:nvSpPr>
        <p:spPr>
          <a:xfrm>
            <a:off x="6732240" y="4941168"/>
            <a:ext cx="1906512" cy="720080"/>
          </a:xfrm>
          <a:prstGeom prst="bevel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býk</a:t>
            </a:r>
            <a:endParaRPr lang="cs-CZ" sz="2400" dirty="0"/>
          </a:p>
        </p:txBody>
      </p:sp>
      <p:sp>
        <p:nvSpPr>
          <p:cNvPr id="11" name="Zkosené hrany 10"/>
          <p:cNvSpPr/>
          <p:nvPr/>
        </p:nvSpPr>
        <p:spPr>
          <a:xfrm>
            <a:off x="6732240" y="4005064"/>
            <a:ext cx="1906512" cy="720080"/>
          </a:xfrm>
          <a:prstGeom prst="bevel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kobyla</a:t>
            </a:r>
            <a:endParaRPr lang="cs-CZ" sz="2400" dirty="0"/>
          </a:p>
        </p:txBody>
      </p:sp>
      <p:sp>
        <p:nvSpPr>
          <p:cNvPr id="12" name="Zkosené hrany 11"/>
          <p:cNvSpPr/>
          <p:nvPr/>
        </p:nvSpPr>
        <p:spPr>
          <a:xfrm>
            <a:off x="6732240" y="3072408"/>
            <a:ext cx="1906512" cy="720080"/>
          </a:xfrm>
          <a:prstGeom prst="bevel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bylina</a:t>
            </a:r>
            <a:endParaRPr lang="cs-CZ" sz="2400" dirty="0"/>
          </a:p>
        </p:txBody>
      </p:sp>
      <p:sp>
        <p:nvSpPr>
          <p:cNvPr id="13" name="Zkosené hrany 12"/>
          <p:cNvSpPr/>
          <p:nvPr/>
        </p:nvSpPr>
        <p:spPr>
          <a:xfrm>
            <a:off x="6732240" y="2199928"/>
            <a:ext cx="1906512" cy="720080"/>
          </a:xfrm>
          <a:prstGeom prst="bevel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bystrý</a:t>
            </a:r>
            <a:endParaRPr lang="cs-CZ" sz="2400" dirty="0"/>
          </a:p>
        </p:txBody>
      </p:sp>
      <p:sp>
        <p:nvSpPr>
          <p:cNvPr id="14" name="Zkosené hrany 13"/>
          <p:cNvSpPr/>
          <p:nvPr/>
        </p:nvSpPr>
        <p:spPr>
          <a:xfrm>
            <a:off x="6732240" y="1295903"/>
            <a:ext cx="1906512" cy="720080"/>
          </a:xfrm>
          <a:prstGeom prst="bevel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obyčej</a:t>
            </a:r>
            <a:endParaRPr lang="cs-CZ" sz="2400" dirty="0"/>
          </a:p>
        </p:txBody>
      </p:sp>
      <p:sp>
        <p:nvSpPr>
          <p:cNvPr id="15" name="Zkosené hrany 14"/>
          <p:cNvSpPr/>
          <p:nvPr/>
        </p:nvSpPr>
        <p:spPr>
          <a:xfrm>
            <a:off x="6732240" y="413048"/>
            <a:ext cx="1906512" cy="720080"/>
          </a:xfrm>
          <a:prstGeom prst="bevel">
            <a:avLst/>
          </a:prstGeom>
          <a:solidFill>
            <a:schemeClr val="accent1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dobytek</a:t>
            </a:r>
            <a:endParaRPr lang="cs-CZ" sz="2400" dirty="0"/>
          </a:p>
        </p:txBody>
      </p:sp>
      <p:sp>
        <p:nvSpPr>
          <p:cNvPr id="16" name="Plechovka 15"/>
          <p:cNvSpPr/>
          <p:nvPr/>
        </p:nvSpPr>
        <p:spPr>
          <a:xfrm>
            <a:off x="3275856" y="5301208"/>
            <a:ext cx="2592288" cy="1323822"/>
          </a:xfrm>
          <a:prstGeom prst="can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>
                <a:solidFill>
                  <a:srgbClr val="C00000"/>
                </a:solidFill>
              </a:rPr>
              <a:t> </a:t>
            </a:r>
            <a:r>
              <a:rPr lang="cs-CZ" sz="6000" dirty="0" err="1" smtClean="0">
                <a:solidFill>
                  <a:srgbClr val="FF0000"/>
                </a:solidFill>
              </a:rPr>
              <a:t>i,í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7504" y="94719"/>
            <a:ext cx="612180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Roztřiď slova na slova příbuzná a slova , kde doplníme </a:t>
            </a:r>
            <a:r>
              <a:rPr lang="cs-CZ" sz="2000" dirty="0" err="1" smtClean="0"/>
              <a:t>i,í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95" name="Zaoblený obdélník 94"/>
          <p:cNvSpPr/>
          <p:nvPr/>
        </p:nvSpPr>
        <p:spPr>
          <a:xfrm>
            <a:off x="2849724" y="2126441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nab</a:t>
            </a:r>
            <a:r>
              <a:rPr lang="cs-CZ" sz="2000" dirty="0" smtClean="0">
                <a:solidFill>
                  <a:schemeClr val="bg1"/>
                </a:solidFill>
              </a:rPr>
              <a:t>-t hřeby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6" name="Zaoblený obdélník 95"/>
          <p:cNvSpPr/>
          <p:nvPr/>
        </p:nvSpPr>
        <p:spPr>
          <a:xfrm>
            <a:off x="2849724" y="2551613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nab</a:t>
            </a:r>
            <a:r>
              <a:rPr lang="cs-CZ" sz="2000" dirty="0" smtClean="0">
                <a:solidFill>
                  <a:schemeClr val="bg1"/>
                </a:solidFill>
              </a:rPr>
              <a:t>-lit dům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7" name="Zaoblený obdélník 96"/>
          <p:cNvSpPr/>
          <p:nvPr/>
        </p:nvSpPr>
        <p:spPr>
          <a:xfrm>
            <a:off x="4744616" y="2551613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Přib-slavané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8" name="Zaoblený obdélník 97"/>
          <p:cNvSpPr/>
          <p:nvPr/>
        </p:nvSpPr>
        <p:spPr>
          <a:xfrm>
            <a:off x="4744616" y="2884122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náb-tkář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9" name="Zaoblený obdélník 98"/>
          <p:cNvSpPr/>
          <p:nvPr/>
        </p:nvSpPr>
        <p:spPr>
          <a:xfrm>
            <a:off x="2849724" y="2884122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 </a:t>
            </a:r>
            <a:r>
              <a:rPr lang="cs-CZ" sz="2000" dirty="0" err="1" smtClean="0">
                <a:solidFill>
                  <a:schemeClr val="bg1"/>
                </a:solidFill>
              </a:rPr>
              <a:t>ub-lo</a:t>
            </a:r>
            <a:r>
              <a:rPr lang="cs-CZ" sz="2000" dirty="0" smtClean="0">
                <a:solidFill>
                  <a:schemeClr val="bg1"/>
                </a:solidFill>
              </a:rPr>
              <a:t> mléko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0" name="Zaoblený obdélník 99"/>
          <p:cNvSpPr/>
          <p:nvPr/>
        </p:nvSpPr>
        <p:spPr>
          <a:xfrm>
            <a:off x="4744616" y="3301233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b-</a:t>
            </a:r>
            <a:r>
              <a:rPr lang="cs-CZ" sz="2000" dirty="0" err="1" smtClean="0">
                <a:solidFill>
                  <a:schemeClr val="bg1"/>
                </a:solidFill>
              </a:rPr>
              <a:t>linářka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1" name="Zaoblený obdélník 100"/>
          <p:cNvSpPr/>
          <p:nvPr/>
        </p:nvSpPr>
        <p:spPr>
          <a:xfrm>
            <a:off x="2849724" y="3301233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b-</a:t>
            </a:r>
            <a:r>
              <a:rPr lang="cs-CZ" sz="2000" dirty="0" err="1" smtClean="0">
                <a:solidFill>
                  <a:schemeClr val="bg1"/>
                </a:solidFill>
              </a:rPr>
              <a:t>ček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2" name="Zaoblený obdélník 101"/>
          <p:cNvSpPr/>
          <p:nvPr/>
        </p:nvSpPr>
        <p:spPr>
          <a:xfrm>
            <a:off x="4744616" y="3651811"/>
            <a:ext cx="1699592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 err="1" smtClean="0">
                <a:solidFill>
                  <a:schemeClr val="bg1"/>
                </a:solidFill>
              </a:rPr>
              <a:t>podb</a:t>
            </a:r>
            <a:r>
              <a:rPr lang="cs-CZ" sz="2000" dirty="0" smtClean="0">
                <a:solidFill>
                  <a:schemeClr val="bg1"/>
                </a:solidFill>
              </a:rPr>
              <a:t>-t stříšku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3" name="Zaoblený obdélník 102"/>
          <p:cNvSpPr/>
          <p:nvPr/>
        </p:nvSpPr>
        <p:spPr>
          <a:xfrm>
            <a:off x="2849724" y="1655943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b-</a:t>
            </a:r>
            <a:r>
              <a:rPr lang="cs-CZ" sz="2000" dirty="0" err="1" smtClean="0">
                <a:solidFill>
                  <a:schemeClr val="bg1"/>
                </a:solidFill>
              </a:rPr>
              <a:t>střina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4" name="Zaoblený obdélník 103"/>
          <p:cNvSpPr/>
          <p:nvPr/>
        </p:nvSpPr>
        <p:spPr>
          <a:xfrm>
            <a:off x="4744616" y="1655943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přib</a:t>
            </a:r>
            <a:r>
              <a:rPr lang="cs-CZ" sz="2000" dirty="0" smtClean="0">
                <a:solidFill>
                  <a:schemeClr val="bg1"/>
                </a:solidFill>
              </a:rPr>
              <a:t>-t obraz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5" name="Zaoblený obdélník 104"/>
          <p:cNvSpPr/>
          <p:nvPr/>
        </p:nvSpPr>
        <p:spPr>
          <a:xfrm>
            <a:off x="4744616" y="4011829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příb</a:t>
            </a:r>
            <a:r>
              <a:rPr lang="cs-CZ" sz="2000" dirty="0" smtClean="0">
                <a:solidFill>
                  <a:schemeClr val="bg1"/>
                </a:solidFill>
              </a:rPr>
              <a:t>-teček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6" name="Zaoblený obdélník 105"/>
          <p:cNvSpPr/>
          <p:nvPr/>
        </p:nvSpPr>
        <p:spPr>
          <a:xfrm>
            <a:off x="4744616" y="4394268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neb-dlíme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7" name="Zaoblený obdélník 106"/>
          <p:cNvSpPr/>
          <p:nvPr/>
        </p:nvSpPr>
        <p:spPr>
          <a:xfrm>
            <a:off x="2849724" y="3651811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dob-t pušku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8" name="Zaoblený obdélník 107"/>
          <p:cNvSpPr/>
          <p:nvPr/>
        </p:nvSpPr>
        <p:spPr>
          <a:xfrm>
            <a:off x="2849724" y="4011829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err="1" smtClean="0">
                <a:solidFill>
                  <a:schemeClr val="bg1"/>
                </a:solidFill>
              </a:rPr>
              <a:t>sb-rat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9" name="Zaoblený obdélník 108"/>
          <p:cNvSpPr/>
          <p:nvPr/>
        </p:nvSpPr>
        <p:spPr>
          <a:xfrm>
            <a:off x="2849724" y="4413811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dob-</a:t>
            </a:r>
            <a:r>
              <a:rPr lang="cs-CZ" sz="2000" dirty="0" err="1" smtClean="0">
                <a:solidFill>
                  <a:schemeClr val="bg1"/>
                </a:solidFill>
              </a:rPr>
              <a:t>tkářská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0" name="Zaoblený obdélník 109"/>
          <p:cNvSpPr/>
          <p:nvPr/>
        </p:nvSpPr>
        <p:spPr>
          <a:xfrm>
            <a:off x="4744616" y="1220841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luční kob-</a:t>
            </a:r>
            <a:r>
              <a:rPr lang="cs-CZ" sz="2000" dirty="0" err="1" smtClean="0">
                <a:solidFill>
                  <a:schemeClr val="bg1"/>
                </a:solidFill>
              </a:rPr>
              <a:t>lka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1" name="Zaoblený obdélník 110"/>
          <p:cNvSpPr/>
          <p:nvPr/>
        </p:nvSpPr>
        <p:spPr>
          <a:xfrm>
            <a:off x="4744616" y="4816377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b-</a:t>
            </a:r>
            <a:r>
              <a:rPr lang="cs-CZ" sz="2000" dirty="0" err="1" smtClean="0">
                <a:solidFill>
                  <a:schemeClr val="bg1"/>
                </a:solidFill>
              </a:rPr>
              <a:t>lek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2" name="Zaoblený obdélník 111"/>
          <p:cNvSpPr/>
          <p:nvPr/>
        </p:nvSpPr>
        <p:spPr>
          <a:xfrm>
            <a:off x="2849724" y="4816377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b-teček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3" name="Zaoblený obdélník 112"/>
          <p:cNvSpPr/>
          <p:nvPr/>
        </p:nvSpPr>
        <p:spPr>
          <a:xfrm>
            <a:off x="2849724" y="1171112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bab-</a:t>
            </a:r>
            <a:r>
              <a:rPr lang="cs-CZ" sz="2000" dirty="0" err="1" smtClean="0">
                <a:solidFill>
                  <a:schemeClr val="bg1"/>
                </a:solidFill>
              </a:rPr>
              <a:t>čka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4" name="Zaoblený obdélník 113"/>
          <p:cNvSpPr/>
          <p:nvPr/>
        </p:nvSpPr>
        <p:spPr>
          <a:xfrm>
            <a:off x="4744616" y="781154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ob-</a:t>
            </a:r>
            <a:r>
              <a:rPr lang="cs-CZ" sz="2000" dirty="0" err="1" smtClean="0">
                <a:solidFill>
                  <a:schemeClr val="bg1"/>
                </a:solidFill>
              </a:rPr>
              <a:t>čejný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5" name="Zaoblený obdélník 114"/>
          <p:cNvSpPr/>
          <p:nvPr/>
        </p:nvSpPr>
        <p:spPr>
          <a:xfrm>
            <a:off x="2849724" y="768005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 ob-</a:t>
            </a:r>
            <a:r>
              <a:rPr lang="cs-CZ" sz="2000" dirty="0" err="1" smtClean="0">
                <a:solidFill>
                  <a:schemeClr val="bg1"/>
                </a:solidFill>
              </a:rPr>
              <a:t>vatelstvo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6" name="Zaoblený obdélník 115"/>
          <p:cNvSpPr/>
          <p:nvPr/>
        </p:nvSpPr>
        <p:spPr>
          <a:xfrm>
            <a:off x="4744616" y="2126441"/>
            <a:ext cx="1656184" cy="249582"/>
          </a:xfrm>
          <a:prstGeom prst="round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b-</a:t>
            </a:r>
            <a:r>
              <a:rPr lang="cs-CZ" sz="2000" dirty="0" err="1" smtClean="0">
                <a:solidFill>
                  <a:schemeClr val="bg1"/>
                </a:solidFill>
              </a:rPr>
              <a:t>čík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47016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7.40741E-7 L 0.04271 0.4868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35" y="243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22222E-6 L 0.10573 0.45625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9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78" y="22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22222E-6 L 0.22917 0.56111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58" y="280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59259E-6 L -0.45591 0.46041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95" y="2300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59259E-6 L -0.24062 -0.25371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31" y="-1268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96296E-6 L 0.22917 0.04236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58" y="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96296E-6 L 0.43646 0.31551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23" y="1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44444E-6 L -0.10938 0.23287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469" y="116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7.40741E-7 L 0.43646 0.15648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23" y="782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0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7.40741E-7 L -0.1724 0.59745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28" y="29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0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7.40741E-7 L -0.45591 0.15949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95" y="7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7037E-6 L -0.45591 -0.32686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795" y="-1634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4.44444E-6 L 0.0665 0.34838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6" y="17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7.40741E-7 L 0.15313 0.28542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656" y="142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8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44444E-6 L 0.43646 -0.50834 " pathEditMode="relative" rAng="0" ptsTypes="AA">
                                      <p:cBhvr>
                                        <p:cTn id="76" dur="20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823" y="-2541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81481E-6 L 0.22917 0.48241 " pathEditMode="relative" rAng="0" ptsTypes="AA">
                                      <p:cBhvr>
                                        <p:cTn id="81" dur="2000" fill="hold"/>
                                        <p:tgtEl>
                                          <p:spTgt spid="1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58" y="2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0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3.7037E-7 L -0.10157 0.2206 " pathEditMode="relative" rAng="0" ptsTypes="AA">
                                      <p:cBhvr>
                                        <p:cTn id="86" dur="2000" fill="hold"/>
                                        <p:tgtEl>
                                          <p:spTgt spid="1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087" y="11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1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1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3.7037E-7 L -0.24062 -0.09444 " pathEditMode="relative" rAng="0" ptsTypes="AA">
                                      <p:cBhvr>
                                        <p:cTn id="91" dur="2000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031" y="-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2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11111E-6 L 0.17674 0.63657 " pathEditMode="relative" rAng="0" ptsTypes="AA">
                                      <p:cBhvr>
                                        <p:cTn id="96" dur="2000" fill="hold"/>
                                        <p:tgtEl>
                                          <p:spTgt spid="1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837" y="3182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1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44444E-6 L 0.22917 0.14746 " pathEditMode="relative" rAng="0" ptsTypes="AA">
                                      <p:cBhvr>
                                        <p:cTn id="101" dur="20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458" y="73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4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1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59259E-6 L -0.24861 0.35949 " pathEditMode="relative" rAng="0" ptsTypes="AA">
                                      <p:cBhvr>
                                        <p:cTn id="106" dur="20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431" y="17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7.40741E-7 L -0.03055 0.5287 " pathEditMode="relative" rAng="0" ptsTypes="AA">
                                      <p:cBhvr>
                                        <p:cTn id="111" dur="20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8" y="26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</p:childTnLst>
        </p:cTn>
      </p:par>
    </p:tnLst>
    <p:bldLst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052736"/>
            <a:ext cx="34977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err="1" smtClean="0"/>
              <a:t>DUMu</a:t>
            </a:r>
            <a:r>
              <a:rPr lang="cs-CZ" dirty="0" smtClean="0"/>
              <a:t> byl použit </a:t>
            </a:r>
            <a:r>
              <a:rPr lang="cs-CZ" smtClean="0"/>
              <a:t>vlastní materiál.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1732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367</TotalTime>
  <Words>469</Words>
  <Application>Microsoft Office PowerPoint</Application>
  <PresentationFormat>Předvádění na obrazovce (4:3)</PresentationFormat>
  <Paragraphs>109</Paragraphs>
  <Slides>7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Deluxe</vt:lpstr>
      <vt:lpstr>Motiv systému Office</vt:lpstr>
      <vt:lpstr>Snímek 1</vt:lpstr>
      <vt:lpstr>ANOTACE:</vt:lpstr>
      <vt:lpstr>VYJMENOVANÁ SLOVA PO B</vt:lpstr>
      <vt:lpstr>Snímek 4</vt:lpstr>
      <vt:lpstr>Snímek 5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MatejovicovaA</dc:creator>
  <cp:lastModifiedBy>Dum</cp:lastModifiedBy>
  <cp:revision>30</cp:revision>
  <dcterms:created xsi:type="dcterms:W3CDTF">2012-12-04T15:27:34Z</dcterms:created>
  <dcterms:modified xsi:type="dcterms:W3CDTF">2013-03-05T06:20:37Z</dcterms:modified>
</cp:coreProperties>
</file>