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5" r:id="rId3"/>
    <p:sldId id="266" r:id="rId4"/>
    <p:sldId id="256" r:id="rId5"/>
    <p:sldId id="260" r:id="rId6"/>
    <p:sldId id="261" r:id="rId7"/>
    <p:sldId id="263" r:id="rId8"/>
    <p:sldId id="262" r:id="rId9"/>
    <p:sldId id="264" r:id="rId10"/>
    <p:sldId id="258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D9371A-FDC1-4F68-8734-AC6B40FD065C}" type="presOf" srcId="{1D8420EA-BFA0-403B-80F5-647FA396CC45}" destId="{F7B3C0B7-F0F7-4F49-B02C-3630F8C5FAE5}" srcOrd="0" destOrd="0" presId="urn:microsoft.com/office/officeart/2005/8/layout/target3"/>
    <dgm:cxn modelId="{BE17272E-FF5D-4AC5-9F32-B068F53E3B9D}" type="presOf" srcId="{130831A4-0540-4EC5-8F5A-93030E89D2D9}" destId="{F69CC921-512E-49F4-824C-A648EC5F27A5}" srcOrd="0" destOrd="0" presId="urn:microsoft.com/office/officeart/2005/8/layout/target3"/>
    <dgm:cxn modelId="{811D4B84-2306-4FEA-B5E0-5902F461A438}" type="presOf" srcId="{914700B9-77B5-440A-A438-DE98B6D4894D}" destId="{E73F1C26-6DCD-4001-88B9-355E01E2BCE7}" srcOrd="0" destOrd="0" presId="urn:microsoft.com/office/officeart/2005/8/layout/target3"/>
    <dgm:cxn modelId="{523DDF62-93CB-462B-A4D1-7AAA5FAA63B9}" type="presOf" srcId="{100B6B2E-82E6-4C11-B19B-F2DB3A0EA64F}" destId="{645AA564-2E9E-4954-AD87-AE01782CEC59}" srcOrd="0" destOrd="0" presId="urn:microsoft.com/office/officeart/2005/8/layout/target3"/>
    <dgm:cxn modelId="{95F0531B-1CAD-48E8-AE97-BE98C250D983}" type="presOf" srcId="{100B6B2E-82E6-4C11-B19B-F2DB3A0EA64F}" destId="{DBA8199F-D892-4A8E-A352-2B7844050E09}" srcOrd="1" destOrd="0" presId="urn:microsoft.com/office/officeart/2005/8/layout/target3"/>
    <dgm:cxn modelId="{4081EB60-BD08-4F5B-AC68-220E4ADBE1F8}" type="presOf" srcId="{1D8420EA-BFA0-403B-80F5-647FA396CC45}" destId="{8467D0EB-87A2-4285-8ACA-0398EFBF29BC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C211A522-2BAF-4C12-95A6-54093AD68055}" type="presOf" srcId="{914700B9-77B5-440A-A438-DE98B6D4894D}" destId="{BD9AF279-D483-48F2-BBBD-45F8E8923512}" srcOrd="1" destOrd="0" presId="urn:microsoft.com/office/officeart/2005/8/layout/target3"/>
    <dgm:cxn modelId="{C8014E10-A3E4-44F8-817E-AB0033FB9CBB}" type="presOf" srcId="{27FE2D31-D344-4B63-A89A-A89AB0D9F3E3}" destId="{FE47432B-CA46-450C-8D8F-66C300A95B52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0A9D2473-70F8-471D-801B-0109673D6149}" type="presOf" srcId="{130831A4-0540-4EC5-8F5A-93030E89D2D9}" destId="{8E23E229-92FC-49D1-B5FE-0303176B8A4E}" srcOrd="1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B200A73C-C140-4939-B970-025883ACA9D8}" type="presParOf" srcId="{FE47432B-CA46-450C-8D8F-66C300A95B52}" destId="{B522209E-30D0-49D6-A340-2D383A11C668}" srcOrd="0" destOrd="0" presId="urn:microsoft.com/office/officeart/2005/8/layout/target3"/>
    <dgm:cxn modelId="{44F7E0D9-D7AE-4DCA-BA66-F56D1BA4BB0C}" type="presParOf" srcId="{FE47432B-CA46-450C-8D8F-66C300A95B52}" destId="{ED5A8377-51D5-4DC5-B0E7-680166966720}" srcOrd="1" destOrd="0" presId="urn:microsoft.com/office/officeart/2005/8/layout/target3"/>
    <dgm:cxn modelId="{2FAA4F59-D582-4CE9-BEC4-25569E62FAC1}" type="presParOf" srcId="{FE47432B-CA46-450C-8D8F-66C300A95B52}" destId="{F69CC921-512E-49F4-824C-A648EC5F27A5}" srcOrd="2" destOrd="0" presId="urn:microsoft.com/office/officeart/2005/8/layout/target3"/>
    <dgm:cxn modelId="{88CA2BE8-27AE-4B30-B44D-B410AE7158A4}" type="presParOf" srcId="{FE47432B-CA46-450C-8D8F-66C300A95B52}" destId="{61C9CE18-EDA6-4EDF-BA1C-09779D38FBBF}" srcOrd="3" destOrd="0" presId="urn:microsoft.com/office/officeart/2005/8/layout/target3"/>
    <dgm:cxn modelId="{8CA8FF28-D14E-4D65-AB91-E16C83830AC2}" type="presParOf" srcId="{FE47432B-CA46-450C-8D8F-66C300A95B52}" destId="{D60DEAAB-7AFE-435A-ACF6-18851E4B0426}" srcOrd="4" destOrd="0" presId="urn:microsoft.com/office/officeart/2005/8/layout/target3"/>
    <dgm:cxn modelId="{4D802F61-DF4B-40A4-91DB-11BB93426531}" type="presParOf" srcId="{FE47432B-CA46-450C-8D8F-66C300A95B52}" destId="{F7B3C0B7-F0F7-4F49-B02C-3630F8C5FAE5}" srcOrd="5" destOrd="0" presId="urn:microsoft.com/office/officeart/2005/8/layout/target3"/>
    <dgm:cxn modelId="{4FF66D6C-D6ED-464B-BB9A-4477B4F6A2F2}" type="presParOf" srcId="{FE47432B-CA46-450C-8D8F-66C300A95B52}" destId="{C9DA9446-E2D3-4F6A-8960-3CADFBF870B8}" srcOrd="6" destOrd="0" presId="urn:microsoft.com/office/officeart/2005/8/layout/target3"/>
    <dgm:cxn modelId="{B5B8F898-C2BD-4E22-BD77-129F5EE40980}" type="presParOf" srcId="{FE47432B-CA46-450C-8D8F-66C300A95B52}" destId="{9726EC6F-D322-4CD3-B489-1BE3DF7CE70B}" srcOrd="7" destOrd="0" presId="urn:microsoft.com/office/officeart/2005/8/layout/target3"/>
    <dgm:cxn modelId="{1D245725-D2E0-4E87-A05D-58E5FD6C5E9D}" type="presParOf" srcId="{FE47432B-CA46-450C-8D8F-66C300A95B52}" destId="{645AA564-2E9E-4954-AD87-AE01782CEC59}" srcOrd="8" destOrd="0" presId="urn:microsoft.com/office/officeart/2005/8/layout/target3"/>
    <dgm:cxn modelId="{FD4C4440-784D-4CB0-BF62-74BD5D7997E8}" type="presParOf" srcId="{FE47432B-CA46-450C-8D8F-66C300A95B52}" destId="{8538CAC4-6A86-42B8-B5AF-2FF155DB9D02}" srcOrd="9" destOrd="0" presId="urn:microsoft.com/office/officeart/2005/8/layout/target3"/>
    <dgm:cxn modelId="{38F8C195-F948-45A3-922F-040F6F75A4AF}" type="presParOf" srcId="{FE47432B-CA46-450C-8D8F-66C300A95B52}" destId="{26FD6024-A07F-46D0-8BC0-B5E595C5673D}" srcOrd="10" destOrd="0" presId="urn:microsoft.com/office/officeart/2005/8/layout/target3"/>
    <dgm:cxn modelId="{ED2EAC35-3AC1-433B-A8C8-C27F5DEA8325}" type="presParOf" srcId="{FE47432B-CA46-450C-8D8F-66C300A95B52}" destId="{E73F1C26-6DCD-4001-88B9-355E01E2BCE7}" srcOrd="11" destOrd="0" presId="urn:microsoft.com/office/officeart/2005/8/layout/target3"/>
    <dgm:cxn modelId="{B0F45662-FD37-4D1D-A7DD-79BECE7B7ED8}" type="presParOf" srcId="{FE47432B-CA46-450C-8D8F-66C300A95B52}" destId="{8E23E229-92FC-49D1-B5FE-0303176B8A4E}" srcOrd="12" destOrd="0" presId="urn:microsoft.com/office/officeart/2005/8/layout/target3"/>
    <dgm:cxn modelId="{627264A0-894B-4C42-8022-BE56D21843B2}" type="presParOf" srcId="{FE47432B-CA46-450C-8D8F-66C300A95B52}" destId="{8467D0EB-87A2-4285-8ACA-0398EFBF29BC}" srcOrd="13" destOrd="0" presId="urn:microsoft.com/office/officeart/2005/8/layout/target3"/>
    <dgm:cxn modelId="{79AA84DD-A383-4F5C-BC02-6A0DDB19277B}" type="presParOf" srcId="{FE47432B-CA46-450C-8D8F-66C300A95B52}" destId="{DBA8199F-D892-4A8E-A352-2B7844050E09}" srcOrd="14" destOrd="0" presId="urn:microsoft.com/office/officeart/2005/8/layout/target3"/>
    <dgm:cxn modelId="{6C51B510-C121-461E-903B-EAC4793434E5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3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021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089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983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9589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516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011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2680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8064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5500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90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2BA1FC4A-9E17-4027-AACE-6398022AD70F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050A53F-728B-4C15-98BE-D7FB0CED561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0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10" Type="http://schemas.openxmlformats.org/officeDocument/2006/relationships/image" Target="../media/image28.wmf"/><Relationship Id="rId4" Type="http://schemas.openxmlformats.org/officeDocument/2006/relationships/image" Target="../media/image22.wmf"/><Relationship Id="rId9" Type="http://schemas.openxmlformats.org/officeDocument/2006/relationships/image" Target="../media/image2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33.png"/><Relationship Id="rId7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41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74300220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157251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VY_32_INOVACE_09_S02-Čj-3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3.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Vyjmenovaná slova </a:t>
                      </a:r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po L (1)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948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119034"/>
              </p:ext>
            </p:extLst>
          </p:nvPr>
        </p:nvGraphicFramePr>
        <p:xfrm>
          <a:off x="539552" y="3573016"/>
          <a:ext cx="8280920" cy="3154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hra - </a:t>
                      </a:r>
                      <a:r>
                        <a:rPr lang="cs-CZ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osmisměrka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</a:t>
                      </a:r>
                      <a:r>
                        <a:rPr lang="cs-CZ" sz="1400" baseline="0" smtClean="0">
                          <a:latin typeface="Times New Roman" pitchFamily="18" charset="0"/>
                          <a:cs typeface="Times New Roman" pitchFamily="18" charset="0"/>
                        </a:rPr>
                        <a:t>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Učebnice, obrázky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 a  procvičování vyjmenovaných slov po L.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se seznamují s řadou vyjmenovaných slov po L, vyhledávají vyjmenovaná slova v </a:t>
                      </a:r>
                      <a:r>
                        <a:rPr lang="cs-CZ" sz="1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osmisměrce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tvoří věty se slovy, u kterých si nejdříve musí uvědomit  slovní význam. Žáci spojují slova příbuzná s e slovy vyjmenovanými.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V závěru hrají hry a doplňují pracovní list.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655389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zvládnutí přehledu i užívání vyjmenovaných slov po L a s tím i pravopis vyjmenovaných slov po L a slov příbuzných.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umí vyjmenovat řadu vyjmenovaných slov po L a zvládá pravopis těchto slov a slov s nimi příbuzných.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728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Český jazyk 3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Vyjmenovaná slova po</a:t>
            </a:r>
            <a:r>
              <a:rPr lang="cs-CZ" b="1" dirty="0" smtClean="0"/>
              <a:t> 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70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odorovný svitek 2"/>
          <p:cNvSpPr/>
          <p:nvPr/>
        </p:nvSpPr>
        <p:spPr>
          <a:xfrm>
            <a:off x="915050" y="0"/>
            <a:ext cx="7272808" cy="2448272"/>
          </a:xfrm>
          <a:prstGeom prst="horizontalScroll">
            <a:avLst/>
          </a:prstGeom>
          <a:ln w="28575">
            <a:solidFill>
              <a:schemeClr val="accent2">
                <a:lumMod val="75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535183" y="439306"/>
            <a:ext cx="664547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VYJMENOVANÁ SLOVA PO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endParaRPr lang="cs-CZ" sz="2400" dirty="0" smtClean="0"/>
          </a:p>
          <a:p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/>
              <a:t>slyšet, mlýn, blýskat se, polykat, plynout,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plýtvat, vzlykat, lysý, lýtko, lýko, lyže, pelyněk, plyš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915050" y="2466650"/>
            <a:ext cx="7272808" cy="244827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733" y="2751767"/>
            <a:ext cx="741670" cy="759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566" y="2599857"/>
            <a:ext cx="726711" cy="911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569" y="2684939"/>
            <a:ext cx="1072683" cy="826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814" y="2641754"/>
            <a:ext cx="923118" cy="869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773" y="2684939"/>
            <a:ext cx="1202956" cy="808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563" y="2684939"/>
            <a:ext cx="1289889" cy="831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028" y="3826748"/>
            <a:ext cx="1087541" cy="90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610" y="3826748"/>
            <a:ext cx="825181" cy="90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817" y="4024708"/>
            <a:ext cx="922435" cy="682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231" y="3964038"/>
            <a:ext cx="957701" cy="738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533" y="3803783"/>
            <a:ext cx="905457" cy="895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314" y="3826355"/>
            <a:ext cx="811263" cy="872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4717" y="3881757"/>
            <a:ext cx="856035" cy="812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661720" y="5157192"/>
            <a:ext cx="7877541" cy="147732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Doplň chybějící vyjmenovaná slova.</a:t>
            </a:r>
          </a:p>
          <a:p>
            <a:endParaRPr lang="cs-CZ" dirty="0" smtClean="0"/>
          </a:p>
          <a:p>
            <a:r>
              <a:rPr lang="cs-CZ" dirty="0" smtClean="0"/>
              <a:t>Slyšet, ___________, blýskat se, polykat, plynout, ____________, ____________</a:t>
            </a:r>
          </a:p>
          <a:p>
            <a:r>
              <a:rPr lang="cs-CZ" dirty="0" smtClean="0"/>
              <a:t>,</a:t>
            </a:r>
          </a:p>
          <a:p>
            <a:r>
              <a:rPr lang="cs-CZ" dirty="0" smtClean="0"/>
              <a:t>lysý, lýtko, ____________, lyže, _____________, ________________.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03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100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20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92696"/>
            <a:ext cx="4896544" cy="37676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43608" y="4725144"/>
            <a:ext cx="712879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____________________________________________________________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____________________________________________________________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____________________________________________________________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234" y="2114860"/>
            <a:ext cx="2057166" cy="92333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Vyhledej, vyznač a </a:t>
            </a:r>
          </a:p>
          <a:p>
            <a:r>
              <a:rPr lang="cs-CZ" dirty="0" smtClean="0"/>
              <a:t>vypiš vyjmenovaná </a:t>
            </a:r>
          </a:p>
          <a:p>
            <a:r>
              <a:rPr lang="cs-CZ" dirty="0" smtClean="0"/>
              <a:t>slova.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0882" y="1139552"/>
            <a:ext cx="20217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OSMISMĚRKA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51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citel\AppData\Local\Microsoft\Windows\Temporary Internet Files\Content.IE5\TXR4RTKA\MC9004343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196752"/>
            <a:ext cx="1885950" cy="192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355976" y="1916832"/>
            <a:ext cx="379142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POZOR  !!!</a:t>
            </a:r>
          </a:p>
          <a:p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4637825" y="3573016"/>
            <a:ext cx="1922512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líže</a:t>
            </a:r>
            <a:endParaRPr lang="cs-CZ" sz="2400" dirty="0"/>
          </a:p>
        </p:txBody>
      </p:sp>
      <p:sp>
        <p:nvSpPr>
          <p:cNvPr id="6" name="Ovál 5"/>
          <p:cNvSpPr/>
          <p:nvPr/>
        </p:nvSpPr>
        <p:spPr>
          <a:xfrm>
            <a:off x="920217" y="3573016"/>
            <a:ext cx="1922512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lyže</a:t>
            </a:r>
            <a:endParaRPr lang="cs-CZ" sz="2400" dirty="0"/>
          </a:p>
        </p:txBody>
      </p:sp>
      <p:sp>
        <p:nvSpPr>
          <p:cNvPr id="7" name="Ovál 6"/>
          <p:cNvSpPr/>
          <p:nvPr/>
        </p:nvSpPr>
        <p:spPr>
          <a:xfrm>
            <a:off x="4637825" y="2112396"/>
            <a:ext cx="1922512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blízká</a:t>
            </a:r>
            <a:endParaRPr lang="cs-CZ" sz="2400" dirty="0"/>
          </a:p>
        </p:txBody>
      </p:sp>
      <p:sp>
        <p:nvSpPr>
          <p:cNvPr id="8" name="Ovál 7"/>
          <p:cNvSpPr/>
          <p:nvPr/>
        </p:nvSpPr>
        <p:spPr>
          <a:xfrm>
            <a:off x="899592" y="2112396"/>
            <a:ext cx="1922512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blýská se</a:t>
            </a:r>
            <a:endParaRPr lang="cs-CZ" sz="2400" dirty="0"/>
          </a:p>
        </p:txBody>
      </p:sp>
      <p:sp>
        <p:nvSpPr>
          <p:cNvPr id="9" name="Ovál 8"/>
          <p:cNvSpPr/>
          <p:nvPr/>
        </p:nvSpPr>
        <p:spPr>
          <a:xfrm>
            <a:off x="4637825" y="746773"/>
            <a:ext cx="1922512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mlít</a:t>
            </a:r>
            <a:endParaRPr lang="cs-CZ" sz="2400" dirty="0"/>
          </a:p>
        </p:txBody>
      </p:sp>
      <p:sp>
        <p:nvSpPr>
          <p:cNvPr id="10" name="Ovál 9"/>
          <p:cNvSpPr/>
          <p:nvPr/>
        </p:nvSpPr>
        <p:spPr>
          <a:xfrm>
            <a:off x="899592" y="746773"/>
            <a:ext cx="1922512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mlýn</a:t>
            </a:r>
            <a:endParaRPr lang="cs-CZ" sz="2400" dirty="0"/>
          </a:p>
        </p:txBody>
      </p:sp>
      <p:pic>
        <p:nvPicPr>
          <p:cNvPr id="1027" name="Picture 3" descr="C:\Users\ucitel\AppData\Local\Microsoft\Windows\Temporary Internet Files\Content.IE5\K0O7W0UI\MC9002365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383" y="621123"/>
            <a:ext cx="908322" cy="1212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DE4CGPLA\MC90005512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02" y="679011"/>
            <a:ext cx="1136551" cy="103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citel\AppData\Local\Microsoft\Windows\Temporary Internet Files\Content.IE5\82VO3BYJ\MC9000290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840" y="2047354"/>
            <a:ext cx="1091409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citel\AppData\Local\Microsoft\Windows\Temporary Internet Files\Content.IE5\DE4CGPLA\MC90002444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383" y="2020924"/>
            <a:ext cx="1754187" cy="103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ucitel\AppData\Local\Microsoft\Windows\Temporary Internet Files\Content.IE5\TXR4RTKA\MC90034909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714" y="3442481"/>
            <a:ext cx="858997" cy="117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ucitel\AppData\Local\Microsoft\Windows\Temporary Internet Files\Content.IE5\S7687CZ2\MC90044654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523" y="3590904"/>
            <a:ext cx="888726" cy="88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vál 15"/>
          <p:cNvSpPr/>
          <p:nvPr/>
        </p:nvSpPr>
        <p:spPr>
          <a:xfrm>
            <a:off x="920217" y="4869160"/>
            <a:ext cx="1922512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lyska</a:t>
            </a:r>
            <a:endParaRPr lang="cs-CZ" sz="2400" dirty="0"/>
          </a:p>
        </p:txBody>
      </p:sp>
      <p:sp>
        <p:nvSpPr>
          <p:cNvPr id="17" name="Ovál 16"/>
          <p:cNvSpPr/>
          <p:nvPr/>
        </p:nvSpPr>
        <p:spPr>
          <a:xfrm>
            <a:off x="4637825" y="4869160"/>
            <a:ext cx="1922512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líska</a:t>
            </a:r>
            <a:endParaRPr lang="cs-CZ" sz="2400" dirty="0"/>
          </a:p>
        </p:txBody>
      </p:sp>
      <p:pic>
        <p:nvPicPr>
          <p:cNvPr id="4" name="Picture 2" descr="C:\Users\ucitel\AppData\Local\Microsoft\Windows\Temporary Internet Files\Content.IE5\AM1I8PN9\MC90005321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766" y="5013175"/>
            <a:ext cx="1102288" cy="76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citel\AppData\Local\Microsoft\Windows\Temporary Internet Files\Content.IE5\K0O7W0UI\MC90012282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02" y="4777977"/>
            <a:ext cx="1301577" cy="10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842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836712"/>
            <a:ext cx="184731" cy="369332"/>
          </a:xfrm>
          <a:prstGeom prst="rect">
            <a:avLst/>
          </a:prstGeom>
          <a:noFill/>
          <a:ln w="28575">
            <a:solidFill>
              <a:schemeClr val="tx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06" y="684281"/>
            <a:ext cx="1059952" cy="108534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57" y="2210715"/>
            <a:ext cx="1109301" cy="121830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42" y="3861048"/>
            <a:ext cx="1032908" cy="129325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42" y="5453468"/>
            <a:ext cx="1318916" cy="109909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989" y="281991"/>
            <a:ext cx="1414548" cy="1097346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925" y="5561350"/>
            <a:ext cx="1295020" cy="9912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645" y="5466969"/>
            <a:ext cx="1454349" cy="108559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433" y="294086"/>
            <a:ext cx="1609788" cy="108525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066" y="5425245"/>
            <a:ext cx="1745618" cy="112731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021378"/>
            <a:ext cx="1214376" cy="118933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4848"/>
            <a:ext cx="1509711" cy="143115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7684" y="2952064"/>
            <a:ext cx="1377750" cy="129911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7578" y="4854922"/>
            <a:ext cx="1111126" cy="120203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Ovál 29"/>
          <p:cNvSpPr/>
          <p:nvPr/>
        </p:nvSpPr>
        <p:spPr>
          <a:xfrm>
            <a:off x="1984296" y="1504034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vzlykot</a:t>
            </a:r>
            <a:endParaRPr lang="cs-CZ" dirty="0"/>
          </a:p>
        </p:txBody>
      </p:sp>
      <p:sp>
        <p:nvSpPr>
          <p:cNvPr id="31" name="Ovál 30"/>
          <p:cNvSpPr/>
          <p:nvPr/>
        </p:nvSpPr>
        <p:spPr>
          <a:xfrm>
            <a:off x="3563866" y="2590799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lýtkový</a:t>
            </a:r>
            <a:endParaRPr lang="cs-CZ" dirty="0"/>
          </a:p>
        </p:txBody>
      </p:sp>
      <p:sp>
        <p:nvSpPr>
          <p:cNvPr id="32" name="Ovál 31"/>
          <p:cNvSpPr/>
          <p:nvPr/>
        </p:nvSpPr>
        <p:spPr>
          <a:xfrm>
            <a:off x="1862530" y="2225646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lyska</a:t>
            </a:r>
            <a:endParaRPr lang="cs-CZ" dirty="0"/>
          </a:p>
        </p:txBody>
      </p:sp>
      <p:sp>
        <p:nvSpPr>
          <p:cNvPr id="33" name="Ovál 32"/>
          <p:cNvSpPr/>
          <p:nvPr/>
        </p:nvSpPr>
        <p:spPr>
          <a:xfrm>
            <a:off x="3518714" y="3429023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lyžařka</a:t>
            </a:r>
            <a:endParaRPr lang="cs-CZ" dirty="0"/>
          </a:p>
        </p:txBody>
      </p:sp>
      <p:sp>
        <p:nvSpPr>
          <p:cNvPr id="34" name="Ovál 33"/>
          <p:cNvSpPr/>
          <p:nvPr/>
        </p:nvSpPr>
        <p:spPr>
          <a:xfrm>
            <a:off x="1631058" y="3070447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neslyšící</a:t>
            </a:r>
            <a:endParaRPr lang="cs-CZ" dirty="0"/>
          </a:p>
        </p:txBody>
      </p:sp>
      <p:sp>
        <p:nvSpPr>
          <p:cNvPr id="35" name="Ovál 34"/>
          <p:cNvSpPr/>
          <p:nvPr/>
        </p:nvSpPr>
        <p:spPr>
          <a:xfrm>
            <a:off x="3879989" y="1583169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polykač</a:t>
            </a:r>
            <a:endParaRPr lang="cs-CZ" dirty="0"/>
          </a:p>
        </p:txBody>
      </p:sp>
      <p:sp>
        <p:nvSpPr>
          <p:cNvPr id="36" name="Ovál 35"/>
          <p:cNvSpPr/>
          <p:nvPr/>
        </p:nvSpPr>
        <p:spPr>
          <a:xfrm>
            <a:off x="5294537" y="2795801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blýskavice</a:t>
            </a:r>
            <a:endParaRPr lang="cs-CZ" dirty="0"/>
          </a:p>
        </p:txBody>
      </p:sp>
      <p:sp>
        <p:nvSpPr>
          <p:cNvPr id="37" name="Ovál 36"/>
          <p:cNvSpPr/>
          <p:nvPr/>
        </p:nvSpPr>
        <p:spPr>
          <a:xfrm>
            <a:off x="1966727" y="3890550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mlýnek</a:t>
            </a:r>
            <a:endParaRPr lang="cs-CZ" dirty="0"/>
          </a:p>
        </p:txBody>
      </p:sp>
      <p:sp>
        <p:nvSpPr>
          <p:cNvPr id="38" name="Ovál 37"/>
          <p:cNvSpPr/>
          <p:nvPr/>
        </p:nvSpPr>
        <p:spPr>
          <a:xfrm>
            <a:off x="5423058" y="3466216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neplýtvej </a:t>
            </a:r>
            <a:endParaRPr lang="cs-CZ" dirty="0"/>
          </a:p>
        </p:txBody>
      </p:sp>
      <p:sp>
        <p:nvSpPr>
          <p:cNvPr id="39" name="Ovál 38"/>
          <p:cNvSpPr/>
          <p:nvPr/>
        </p:nvSpPr>
        <p:spPr>
          <a:xfrm>
            <a:off x="5781933" y="4313394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plyšové</a:t>
            </a:r>
            <a:endParaRPr lang="cs-CZ" dirty="0"/>
          </a:p>
        </p:txBody>
      </p:sp>
      <p:sp>
        <p:nvSpPr>
          <p:cNvPr id="40" name="Ovál 39"/>
          <p:cNvSpPr/>
          <p:nvPr/>
        </p:nvSpPr>
        <p:spPr>
          <a:xfrm>
            <a:off x="3864694" y="4465881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lýková</a:t>
            </a:r>
            <a:endParaRPr lang="cs-CZ" dirty="0"/>
          </a:p>
        </p:txBody>
      </p:sp>
      <p:sp>
        <p:nvSpPr>
          <p:cNvPr id="41" name="Ovál 40"/>
          <p:cNvSpPr/>
          <p:nvPr/>
        </p:nvSpPr>
        <p:spPr>
          <a:xfrm>
            <a:off x="1713410" y="4578982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pelyňkový</a:t>
            </a:r>
            <a:endParaRPr lang="cs-CZ" dirty="0"/>
          </a:p>
        </p:txBody>
      </p:sp>
      <p:sp>
        <p:nvSpPr>
          <p:cNvPr id="42" name="Ovál 41"/>
          <p:cNvSpPr/>
          <p:nvPr/>
        </p:nvSpPr>
        <p:spPr>
          <a:xfrm>
            <a:off x="5507265" y="1948323"/>
            <a:ext cx="1656184" cy="531176"/>
          </a:xfrm>
          <a:prstGeom prst="ellipse">
            <a:avLst/>
          </a:prstGeom>
          <a:solidFill>
            <a:srgbClr val="002060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plyn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501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20122 0.2106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9" y="1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18802 0.5673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10" y="2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-0.17048 -0.2592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24" y="-1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-0.21511 0.1039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4" y="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0.6158 0.1298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81" y="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0.00538 0.2196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1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4184 -0.2696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20" y="-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17708 0.4826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4" y="2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37899 0.2935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41" y="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-0.42101 -0.1692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59" y="-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-0.16163 -0.2928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90" y="-1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0.03698 0.3444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0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-0.01805 -0.4719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3" y="-2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729570"/>
            <a:ext cx="21886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HÁDANKY:</a:t>
            </a:r>
            <a:endParaRPr lang="cs-CZ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54266" y="1300592"/>
            <a:ext cx="6840760" cy="18403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950685" y="2100918"/>
            <a:ext cx="2487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215681" y="1397574"/>
            <a:ext cx="67731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 </a:t>
            </a:r>
            <a:r>
              <a:rPr lang="cs-CZ" sz="2400" dirty="0" smtClean="0"/>
              <a:t>stojím u potoka a klapu, nešetřit, měkoučká látka,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hořký čaj, utíká čas, holá hlava, bouřka, pít vodu,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část nohy, kloužu po sněhu, pláč, tenká vrstva pod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kůrou, vnímat zvuky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81354" y="3140968"/>
            <a:ext cx="718658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_______________________________________</a:t>
            </a:r>
          </a:p>
          <a:p>
            <a:r>
              <a:rPr lang="cs-CZ" sz="2800" dirty="0" smtClean="0"/>
              <a:t>_______________________________________</a:t>
            </a:r>
          </a:p>
          <a:p>
            <a:r>
              <a:rPr lang="cs-CZ" sz="2800" dirty="0" smtClean="0"/>
              <a:t>_______________________________________</a:t>
            </a: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3232284" y="96950"/>
            <a:ext cx="2808312" cy="72008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POJĎME SI HRÁT</a:t>
            </a:r>
            <a:endParaRPr lang="cs-CZ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41" y="4869162"/>
            <a:ext cx="914206" cy="93610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336" y="4869161"/>
            <a:ext cx="1206697" cy="93610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78" y="4869161"/>
            <a:ext cx="955812" cy="93610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274" y="4869161"/>
            <a:ext cx="904862" cy="93610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288" y="4869164"/>
            <a:ext cx="1223019" cy="93610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151" y="4869164"/>
            <a:ext cx="1123324" cy="93610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3" y="4869161"/>
            <a:ext cx="852348" cy="93610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Obdélník 14"/>
          <p:cNvSpPr/>
          <p:nvPr/>
        </p:nvSpPr>
        <p:spPr>
          <a:xfrm>
            <a:off x="236541" y="5949280"/>
            <a:ext cx="8511923" cy="5760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51956" y="6133946"/>
            <a:ext cx="8340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CHYBÍ__________________________________________________________________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539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0757" y="1340768"/>
            <a:ext cx="764202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 </a:t>
            </a:r>
            <a:r>
              <a:rPr lang="cs-CZ" dirty="0" err="1" smtClean="0"/>
              <a:t>i,í</a:t>
            </a:r>
            <a:r>
              <a:rPr lang="cs-CZ" dirty="0" smtClean="0"/>
              <a:t>/</a:t>
            </a:r>
            <a:r>
              <a:rPr lang="cs-CZ" dirty="0" err="1" smtClean="0"/>
              <a:t>y,ý</a:t>
            </a:r>
            <a:r>
              <a:rPr lang="cs-CZ" dirty="0" smtClean="0"/>
              <a:t>./</a:t>
            </a:r>
          </a:p>
          <a:p>
            <a:endParaRPr lang="cs-CZ" dirty="0" smtClean="0"/>
          </a:p>
          <a:p>
            <a:r>
              <a:rPr lang="cs-CZ" dirty="0" smtClean="0"/>
              <a:t> Musím si navoskovat </a:t>
            </a:r>
            <a:r>
              <a:rPr lang="cs-CZ" dirty="0" err="1" smtClean="0"/>
              <a:t>l_že</a:t>
            </a:r>
            <a:r>
              <a:rPr lang="cs-CZ" dirty="0" smtClean="0"/>
              <a:t>. Kočka </a:t>
            </a:r>
            <a:r>
              <a:rPr lang="cs-CZ" dirty="0" err="1" smtClean="0"/>
              <a:t>l_že</a:t>
            </a:r>
            <a:r>
              <a:rPr lang="cs-CZ" dirty="0" smtClean="0"/>
              <a:t> mléko. Čas rychle </a:t>
            </a:r>
            <a:r>
              <a:rPr lang="cs-CZ" dirty="0" err="1" smtClean="0"/>
              <a:t>pl_ne</a:t>
            </a:r>
            <a:r>
              <a:rPr lang="cs-CZ" dirty="0" smtClean="0"/>
              <a:t>. </a:t>
            </a:r>
            <a:r>
              <a:rPr lang="cs-CZ" dirty="0" err="1" smtClean="0"/>
              <a:t>Venu</a:t>
            </a:r>
            <a:r>
              <a:rPr lang="cs-CZ" dirty="0" smtClean="0"/>
              <a:t> se žene</a:t>
            </a:r>
          </a:p>
          <a:p>
            <a:endParaRPr lang="cs-CZ" dirty="0" smtClean="0"/>
          </a:p>
          <a:p>
            <a:r>
              <a:rPr lang="cs-CZ" dirty="0" smtClean="0"/>
              <a:t> bouřka, už se začalo </a:t>
            </a:r>
            <a:r>
              <a:rPr lang="cs-CZ" dirty="0" err="1" smtClean="0"/>
              <a:t>bl_skat</a:t>
            </a:r>
            <a:r>
              <a:rPr lang="cs-CZ" dirty="0" smtClean="0"/>
              <a:t>. Mouka se mele ve </a:t>
            </a:r>
            <a:r>
              <a:rPr lang="cs-CZ" dirty="0" err="1" smtClean="0"/>
              <a:t>ml_ně</a:t>
            </a:r>
            <a:r>
              <a:rPr lang="cs-CZ" dirty="0" smtClean="0"/>
              <a:t>. Babička  bude </a:t>
            </a:r>
            <a:r>
              <a:rPr lang="cs-CZ" dirty="0" err="1" smtClean="0"/>
              <a:t>pl_t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záhon. </a:t>
            </a:r>
            <a:r>
              <a:rPr lang="cs-CZ" dirty="0" err="1" smtClean="0"/>
              <a:t>L_ška</a:t>
            </a:r>
            <a:r>
              <a:rPr lang="cs-CZ" dirty="0" smtClean="0"/>
              <a:t> je masožravec. Malý </a:t>
            </a:r>
            <a:r>
              <a:rPr lang="cs-CZ" dirty="0" err="1" smtClean="0"/>
              <a:t>Pavl_k</a:t>
            </a:r>
            <a:r>
              <a:rPr lang="cs-CZ" dirty="0" smtClean="0"/>
              <a:t> začal </a:t>
            </a:r>
            <a:r>
              <a:rPr lang="cs-CZ" dirty="0" err="1" smtClean="0"/>
              <a:t>vzl_kat</a:t>
            </a:r>
            <a:r>
              <a:rPr lang="cs-CZ" dirty="0" smtClean="0"/>
              <a:t>. Hračky jsou z </a:t>
            </a:r>
            <a:r>
              <a:rPr lang="cs-CZ" dirty="0" err="1" smtClean="0"/>
              <a:t>pl_še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80292" y="3501008"/>
            <a:ext cx="7706405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U potoka klape </a:t>
            </a:r>
            <a:r>
              <a:rPr lang="cs-CZ" sz="2000" dirty="0" err="1" smtClean="0"/>
              <a:t>ml_n</a:t>
            </a:r>
            <a:r>
              <a:rPr lang="cs-CZ" sz="2000" dirty="0" smtClean="0"/>
              <a:t>, bude se </a:t>
            </a:r>
            <a:r>
              <a:rPr lang="cs-CZ" sz="2000" dirty="0" err="1" smtClean="0"/>
              <a:t>ml_t</a:t>
            </a:r>
            <a:r>
              <a:rPr lang="cs-CZ" sz="2000" dirty="0" smtClean="0"/>
              <a:t> obilí. Na obloze se </a:t>
            </a:r>
            <a:r>
              <a:rPr lang="cs-CZ" sz="2000" dirty="0" err="1" smtClean="0"/>
              <a:t>bl_skají</a:t>
            </a:r>
            <a:r>
              <a:rPr lang="cs-CZ" sz="2000" dirty="0" smtClean="0"/>
              <a:t> hvězdy.</a:t>
            </a:r>
          </a:p>
          <a:p>
            <a:endParaRPr lang="cs-CZ" sz="2000" dirty="0" smtClean="0"/>
          </a:p>
          <a:p>
            <a:r>
              <a:rPr lang="cs-CZ" sz="2000" dirty="0" smtClean="0"/>
              <a:t>Moje maminka je mi </a:t>
            </a:r>
            <a:r>
              <a:rPr lang="cs-CZ" sz="2000" dirty="0" err="1" smtClean="0"/>
              <a:t>bl_zká</a:t>
            </a:r>
            <a:r>
              <a:rPr lang="cs-CZ" sz="2000" dirty="0" smtClean="0"/>
              <a:t>. V zimě potřebuji na horách </a:t>
            </a:r>
            <a:r>
              <a:rPr lang="cs-CZ" sz="2000" dirty="0" err="1" smtClean="0"/>
              <a:t>l_že</a:t>
            </a:r>
            <a:r>
              <a:rPr lang="cs-CZ" sz="2000" dirty="0" smtClean="0"/>
              <a:t>. Klisna</a:t>
            </a:r>
          </a:p>
          <a:p>
            <a:endParaRPr lang="cs-CZ" sz="2000" dirty="0" smtClean="0"/>
          </a:p>
          <a:p>
            <a:r>
              <a:rPr lang="cs-CZ" sz="2000" dirty="0" err="1" smtClean="0"/>
              <a:t>l_že</a:t>
            </a:r>
            <a:r>
              <a:rPr lang="cs-CZ" sz="2000" dirty="0" smtClean="0"/>
              <a:t> své narozené hříbě.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35894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1196752"/>
            <a:ext cx="3827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err="1" smtClean="0"/>
              <a:t>DUMu</a:t>
            </a:r>
            <a:r>
              <a:rPr lang="cs-CZ" dirty="0" smtClean="0"/>
              <a:t> byly použity </a:t>
            </a:r>
            <a:r>
              <a:rPr lang="cs-CZ" smtClean="0"/>
              <a:t>vlastní materiály.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54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452</TotalTime>
  <Words>475</Words>
  <Application>Microsoft Office PowerPoint</Application>
  <PresentationFormat>Předvádění na obrazovce (4:3)</PresentationFormat>
  <Paragraphs>100</Paragraphs>
  <Slides>10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Špendlík</vt:lpstr>
      <vt:lpstr>Motiv systému Office</vt:lpstr>
      <vt:lpstr>Prezentace aplikace PowerPoint</vt:lpstr>
      <vt:lpstr>ANOTACE:</vt:lpstr>
      <vt:lpstr>Český jazyk 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jazyk 3</dc:title>
  <dc:creator>MatejovicovaA</dc:creator>
  <cp:lastModifiedBy>admin</cp:lastModifiedBy>
  <cp:revision>47</cp:revision>
  <dcterms:created xsi:type="dcterms:W3CDTF">2012-03-12T14:26:59Z</dcterms:created>
  <dcterms:modified xsi:type="dcterms:W3CDTF">2013-02-21T20:26:49Z</dcterms:modified>
</cp:coreProperties>
</file>