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89" r:id="rId3"/>
    <p:sldId id="28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90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BFF94F-65BE-46CF-979F-0C4871EC6141}" type="presOf" srcId="{1D8420EA-BFA0-403B-80F5-647FA396CC45}" destId="{8467D0EB-87A2-4285-8ACA-0398EFBF29BC}" srcOrd="1" destOrd="0" presId="urn:microsoft.com/office/officeart/2005/8/layout/target3"/>
    <dgm:cxn modelId="{CC855B5B-D081-4EF7-A111-0EBD2F20487C}" type="presOf" srcId="{100B6B2E-82E6-4C11-B19B-F2DB3A0EA64F}" destId="{DBA8199F-D892-4A8E-A352-2B7844050E09}" srcOrd="1" destOrd="0" presId="urn:microsoft.com/office/officeart/2005/8/layout/target3"/>
    <dgm:cxn modelId="{C374BC6E-7C3D-4D31-8BD9-41331D41171D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22A3C146-478F-471A-B99E-EB8E799322F6}" type="presOf" srcId="{914700B9-77B5-440A-A438-DE98B6D4894D}" destId="{E73F1C26-6DCD-4001-88B9-355E01E2BCE7}" srcOrd="0" destOrd="0" presId="urn:microsoft.com/office/officeart/2005/8/layout/target3"/>
    <dgm:cxn modelId="{BA06D0B8-15D8-4537-8A9F-0EF939AB4553}" type="presOf" srcId="{914700B9-77B5-440A-A438-DE98B6D4894D}" destId="{BD9AF279-D483-48F2-BBBD-45F8E8923512}" srcOrd="1" destOrd="0" presId="urn:microsoft.com/office/officeart/2005/8/layout/target3"/>
    <dgm:cxn modelId="{5D3A655F-4EB0-4ADF-B13F-0E14B3680B11}" type="presOf" srcId="{130831A4-0540-4EC5-8F5A-93030E89D2D9}" destId="{8E23E229-92FC-49D1-B5FE-0303176B8A4E}" srcOrd="1" destOrd="0" presId="urn:microsoft.com/office/officeart/2005/8/layout/target3"/>
    <dgm:cxn modelId="{11E7A47D-5A78-4BFE-A7E7-2A1D07E2E99F}" type="presOf" srcId="{100B6B2E-82E6-4C11-B19B-F2DB3A0EA64F}" destId="{645AA564-2E9E-4954-AD87-AE01782CEC59}" srcOrd="0" destOrd="0" presId="urn:microsoft.com/office/officeart/2005/8/layout/target3"/>
    <dgm:cxn modelId="{AB7648A3-0245-458C-899A-16C1AB691FD3}" type="presOf" srcId="{130831A4-0540-4EC5-8F5A-93030E89D2D9}" destId="{F69CC921-512E-49F4-824C-A648EC5F27A5}" srcOrd="0" destOrd="0" presId="urn:microsoft.com/office/officeart/2005/8/layout/target3"/>
    <dgm:cxn modelId="{7D448AD6-9172-4992-98C2-943D3531D342}" type="presOf" srcId="{27FE2D31-D344-4B63-A89A-A89AB0D9F3E3}" destId="{FE47432B-CA46-450C-8D8F-66C300A95B52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9CAA3701-2771-421B-8F8B-868F5770D6C2}" type="presParOf" srcId="{FE47432B-CA46-450C-8D8F-66C300A95B52}" destId="{B522209E-30D0-49D6-A340-2D383A11C668}" srcOrd="0" destOrd="0" presId="urn:microsoft.com/office/officeart/2005/8/layout/target3"/>
    <dgm:cxn modelId="{6E135C42-7BCC-4BDC-BCF9-5876B5C141C1}" type="presParOf" srcId="{FE47432B-CA46-450C-8D8F-66C300A95B52}" destId="{ED5A8377-51D5-4DC5-B0E7-680166966720}" srcOrd="1" destOrd="0" presId="urn:microsoft.com/office/officeart/2005/8/layout/target3"/>
    <dgm:cxn modelId="{01C17911-2398-4019-AFCF-A50616F428FB}" type="presParOf" srcId="{FE47432B-CA46-450C-8D8F-66C300A95B52}" destId="{F69CC921-512E-49F4-824C-A648EC5F27A5}" srcOrd="2" destOrd="0" presId="urn:microsoft.com/office/officeart/2005/8/layout/target3"/>
    <dgm:cxn modelId="{C1E30F1D-78B9-49FF-9D17-BEBB070783B1}" type="presParOf" srcId="{FE47432B-CA46-450C-8D8F-66C300A95B52}" destId="{61C9CE18-EDA6-4EDF-BA1C-09779D38FBBF}" srcOrd="3" destOrd="0" presId="urn:microsoft.com/office/officeart/2005/8/layout/target3"/>
    <dgm:cxn modelId="{776FA44E-1DC8-44BA-B6A5-31A8FD5667BC}" type="presParOf" srcId="{FE47432B-CA46-450C-8D8F-66C300A95B52}" destId="{D60DEAAB-7AFE-435A-ACF6-18851E4B0426}" srcOrd="4" destOrd="0" presId="urn:microsoft.com/office/officeart/2005/8/layout/target3"/>
    <dgm:cxn modelId="{003E0DFD-C25B-479F-8D6F-12B2E5C6BC2A}" type="presParOf" srcId="{FE47432B-CA46-450C-8D8F-66C300A95B52}" destId="{F7B3C0B7-F0F7-4F49-B02C-3630F8C5FAE5}" srcOrd="5" destOrd="0" presId="urn:microsoft.com/office/officeart/2005/8/layout/target3"/>
    <dgm:cxn modelId="{B595EC96-4599-4533-8082-253D0FEF5F22}" type="presParOf" srcId="{FE47432B-CA46-450C-8D8F-66C300A95B52}" destId="{C9DA9446-E2D3-4F6A-8960-3CADFBF870B8}" srcOrd="6" destOrd="0" presId="urn:microsoft.com/office/officeart/2005/8/layout/target3"/>
    <dgm:cxn modelId="{B8CFDD22-BBB5-44EE-9938-E00CEB599DDC}" type="presParOf" srcId="{FE47432B-CA46-450C-8D8F-66C300A95B52}" destId="{9726EC6F-D322-4CD3-B489-1BE3DF7CE70B}" srcOrd="7" destOrd="0" presId="urn:microsoft.com/office/officeart/2005/8/layout/target3"/>
    <dgm:cxn modelId="{3D554696-5B62-493E-B848-1478827ECBC8}" type="presParOf" srcId="{FE47432B-CA46-450C-8D8F-66C300A95B52}" destId="{645AA564-2E9E-4954-AD87-AE01782CEC59}" srcOrd="8" destOrd="0" presId="urn:microsoft.com/office/officeart/2005/8/layout/target3"/>
    <dgm:cxn modelId="{F39E3CC2-D3BF-4709-B0FF-673A6D823DA2}" type="presParOf" srcId="{FE47432B-CA46-450C-8D8F-66C300A95B52}" destId="{8538CAC4-6A86-42B8-B5AF-2FF155DB9D02}" srcOrd="9" destOrd="0" presId="urn:microsoft.com/office/officeart/2005/8/layout/target3"/>
    <dgm:cxn modelId="{2B4CDD7A-DDF3-46DA-B1B2-28C95ED1DC00}" type="presParOf" srcId="{FE47432B-CA46-450C-8D8F-66C300A95B52}" destId="{26FD6024-A07F-46D0-8BC0-B5E595C5673D}" srcOrd="10" destOrd="0" presId="urn:microsoft.com/office/officeart/2005/8/layout/target3"/>
    <dgm:cxn modelId="{555A5E73-E501-4CD4-874E-BEE1F81C2817}" type="presParOf" srcId="{FE47432B-CA46-450C-8D8F-66C300A95B52}" destId="{E73F1C26-6DCD-4001-88B9-355E01E2BCE7}" srcOrd="11" destOrd="0" presId="urn:microsoft.com/office/officeart/2005/8/layout/target3"/>
    <dgm:cxn modelId="{3BB4332D-9EFC-41F2-8F88-FF091A7183C5}" type="presParOf" srcId="{FE47432B-CA46-450C-8D8F-66C300A95B52}" destId="{8E23E229-92FC-49D1-B5FE-0303176B8A4E}" srcOrd="12" destOrd="0" presId="urn:microsoft.com/office/officeart/2005/8/layout/target3"/>
    <dgm:cxn modelId="{443CFF4F-9CEE-4A3C-9DE5-2712AF10A8A5}" type="presParOf" srcId="{FE47432B-CA46-450C-8D8F-66C300A95B52}" destId="{8467D0EB-87A2-4285-8ACA-0398EFBF29BC}" srcOrd="13" destOrd="0" presId="urn:microsoft.com/office/officeart/2005/8/layout/target3"/>
    <dgm:cxn modelId="{05CE3A76-5429-41CC-A8B8-37C32EAA0CE0}" type="presParOf" srcId="{FE47432B-CA46-450C-8D8F-66C300A95B52}" destId="{DBA8199F-D892-4A8E-A352-2B7844050E09}" srcOrd="14" destOrd="0" presId="urn:microsoft.com/office/officeart/2005/8/layout/target3"/>
    <dgm:cxn modelId="{3E86717A-CAF7-438F-86E3-7E6D4776C7B0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590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224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82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828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4947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1872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6140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7420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537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5580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215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15C0F6E-8C91-4412-8E45-08BF62924B27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5769E5-07C0-4389-AD43-F4C808F145A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4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5631594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115359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VY_32_INOVACE_10_S02-Čj-3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Vyjmenovaná slova </a:t>
                      </a:r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po L (2)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1266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664571"/>
              </p:ext>
            </p:extLst>
          </p:nvPr>
        </p:nvGraphicFramePr>
        <p:xfrm>
          <a:off x="539552" y="3573016"/>
          <a:ext cx="8280920" cy="272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hra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</a:t>
                      </a:r>
                      <a:r>
                        <a:rPr lang="cs-CZ" sz="1400" baseline="0" smtClean="0">
                          <a:latin typeface="Times New Roman" pitchFamily="18" charset="0"/>
                          <a:cs typeface="Times New Roman" pitchFamily="18" charset="0"/>
                        </a:rPr>
                        <a:t>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Učebnice, obrázky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 a  procvičování pravopisu </a:t>
                      </a:r>
                      <a:r>
                        <a:rPr lang="cs-CZ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i,í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y,ý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 obojetné souhlásce L formou hry.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hrají hru podle doporučených pravidel. Materiál je možné využít i k procvičení již probraného učiva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doplňujícími otázkami.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656004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 opakování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procvičení vyjmenovaných slov po L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vybrat správné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řešení daného úkolu a odůvodňuje své rozhodnutí.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01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VYJMENOVANÁ SLOVA </a:t>
            </a:r>
            <a:br>
              <a:rPr lang="cs-CZ" dirty="0" smtClean="0"/>
            </a:br>
            <a:r>
              <a:rPr lang="cs-CZ" dirty="0" smtClean="0"/>
              <a:t>PO    </a:t>
            </a:r>
            <a:r>
              <a:rPr lang="cs-CZ" b="1" u="sng" dirty="0" smtClean="0"/>
              <a:t>L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</a:rPr>
              <a:t>HRA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4725143"/>
            <a:ext cx="864210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25000"/>
                  </a:schemeClr>
                </a:solidFill>
              </a:rPr>
              <a:t>Pravidla:</a:t>
            </a:r>
          </a:p>
          <a:p>
            <a:r>
              <a:rPr lang="cs-CZ" sz="2400" dirty="0" smtClean="0">
                <a:solidFill>
                  <a:schemeClr val="accent6">
                    <a:lumMod val="25000"/>
                  </a:schemeClr>
                </a:solidFill>
              </a:rPr>
              <a:t>Hrají dvě družstva, kdy se střídají zástupci z družstev. Za správnou </a:t>
            </a:r>
          </a:p>
          <a:p>
            <a:r>
              <a:rPr lang="cs-CZ" sz="2400" dirty="0" smtClean="0">
                <a:solidFill>
                  <a:schemeClr val="accent6">
                    <a:lumMod val="25000"/>
                  </a:schemeClr>
                </a:solidFill>
              </a:rPr>
              <a:t>odpověď si píší na tabuli vždy jeden bod. Nesprávné doplnění může</a:t>
            </a:r>
          </a:p>
          <a:p>
            <a:r>
              <a:rPr lang="cs-CZ" sz="2400" dirty="0" smtClean="0">
                <a:solidFill>
                  <a:schemeClr val="accent6">
                    <a:lumMod val="25000"/>
                  </a:schemeClr>
                </a:solidFill>
              </a:rPr>
              <a:t>opravit zástupce druhého družstva a tak získat bod a pokračuje</a:t>
            </a:r>
          </a:p>
          <a:p>
            <a:r>
              <a:rPr lang="cs-CZ" sz="2400" dirty="0" smtClean="0">
                <a:solidFill>
                  <a:schemeClr val="accent6">
                    <a:lumMod val="25000"/>
                  </a:schemeClr>
                </a:solidFill>
              </a:rPr>
              <a:t> v dalším úkolu.</a:t>
            </a:r>
            <a:endParaRPr lang="cs-CZ" sz="2400" dirty="0">
              <a:solidFill>
                <a:schemeClr val="accent6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677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Připrav mi ml-</a:t>
            </a:r>
            <a:r>
              <a:rPr lang="cs-CZ" sz="3200" dirty="0" err="1" smtClean="0">
                <a:solidFill>
                  <a:schemeClr val="bg1"/>
                </a:solidFill>
              </a:rPr>
              <a:t>nek</a:t>
            </a:r>
            <a:r>
              <a:rPr lang="cs-CZ" sz="3200" dirty="0" smtClean="0">
                <a:solidFill>
                  <a:schemeClr val="bg1"/>
                </a:solidFill>
              </a:rPr>
              <a:t> na kávu.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1743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pic>
        <p:nvPicPr>
          <p:cNvPr id="1027" name="Picture 3" descr="C:\Users\ucitel\AppData\Local\Microsoft\Windows\Temporary Internet Files\Content.IE5\82VO3BYJ\MC9002902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216" y="2492896"/>
            <a:ext cx="1660088" cy="223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45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07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3951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Maminka musí </a:t>
            </a:r>
            <a:r>
              <a:rPr lang="cs-CZ" sz="3200" dirty="0" err="1" smtClean="0">
                <a:solidFill>
                  <a:schemeClr val="bg1"/>
                </a:solidFill>
              </a:rPr>
              <a:t>rozeml</a:t>
            </a:r>
            <a:r>
              <a:rPr lang="cs-CZ" sz="3200" dirty="0" smtClean="0">
                <a:solidFill>
                  <a:schemeClr val="bg1"/>
                </a:solidFill>
              </a:rPr>
              <a:t>-t oříšky.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2053" name="Picture 5" descr="C:\Users\ucitel\AppData\Local\Microsoft\Windows\Temporary Internet Files\Content.IE5\K0O7W0UI\MC900290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016" y="2420888"/>
            <a:ext cx="2221656" cy="218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461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719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bg1"/>
                </a:solidFill>
              </a:rPr>
              <a:t>Sl-šeli</a:t>
            </a:r>
            <a:r>
              <a:rPr lang="cs-CZ" sz="3200" dirty="0" smtClean="0">
                <a:solidFill>
                  <a:schemeClr val="bg1"/>
                </a:solidFill>
              </a:rPr>
              <a:t> jsme novou vánoční píseň.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3075" name="Picture 3" descr="C:\Users\ucitel\AppData\Local\Microsoft\Windows\Temporary Internet Files\Content.IE5\DE4CGPLA\MC9003965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2541588"/>
            <a:ext cx="1355650" cy="235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2142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33313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L-</a:t>
            </a:r>
            <a:r>
              <a:rPr lang="cs-CZ" sz="3200" dirty="0" err="1" smtClean="0">
                <a:solidFill>
                  <a:schemeClr val="bg1"/>
                </a:solidFill>
              </a:rPr>
              <a:t>šák</a:t>
            </a:r>
            <a:r>
              <a:rPr lang="cs-CZ" sz="3200" dirty="0" smtClean="0">
                <a:solidFill>
                  <a:schemeClr val="bg1"/>
                </a:solidFill>
              </a:rPr>
              <a:t> ulovil slepici.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4098" name="Picture 2" descr="C:\Users\ucitel\AppData\Local\Microsoft\Windows\Temporary Internet Files\Content.IE5\S7687CZ2\MC9004413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535238"/>
            <a:ext cx="2232365" cy="219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68229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5011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To l-zátko je velmi kyselé.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5123" name="Picture 3" descr="C:\Users\ucitel\AppData\Local\Microsoft\Windows\Temporary Internet Files\Content.IE5\82VO3BYJ\MC9003490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2605088"/>
            <a:ext cx="1417638" cy="193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461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783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Pan Veselý je </a:t>
            </a:r>
            <a:r>
              <a:rPr lang="cs-CZ" sz="3200" dirty="0" err="1" smtClean="0">
                <a:solidFill>
                  <a:schemeClr val="bg1"/>
                </a:solidFill>
              </a:rPr>
              <a:t>nedosl-chavý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1743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016" y="2420888"/>
            <a:ext cx="2088692" cy="2153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07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1066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bg1"/>
                </a:solidFill>
              </a:rPr>
              <a:t>Nabl-skej</a:t>
            </a:r>
            <a:r>
              <a:rPr lang="cs-CZ" sz="3200" dirty="0" smtClean="0">
                <a:solidFill>
                  <a:schemeClr val="bg1"/>
                </a:solidFill>
              </a:rPr>
              <a:t> ty umyté skleničky.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1743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pic>
        <p:nvPicPr>
          <p:cNvPr id="7170" name="Picture 2" descr="C:\Users\ucitel\AppData\Local\Microsoft\Windows\Temporary Internet Files\Content.IE5\DE4CGPLA\MP90031373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7687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07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3740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bg1"/>
                </a:solidFill>
              </a:rPr>
              <a:t>Bl-ží</a:t>
            </a:r>
            <a:r>
              <a:rPr lang="cs-CZ" sz="3200" dirty="0" smtClean="0">
                <a:solidFill>
                  <a:schemeClr val="bg1"/>
                </a:solidFill>
              </a:rPr>
              <a:t> se velká bouřka.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21821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8194" name="Picture 2" descr="C:\Users\ucitel\AppData\Local\Microsoft\Windows\Temporary Internet Files\Content.IE5\K0O7W0UI\MP90040756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205038"/>
            <a:ext cx="390207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4611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56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9247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Na rybníku plave malá l-</a:t>
            </a:r>
            <a:r>
              <a:rPr lang="cs-CZ" sz="3200" dirty="0" err="1" smtClean="0">
                <a:solidFill>
                  <a:schemeClr val="bg1"/>
                </a:solidFill>
              </a:rPr>
              <a:t>ska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9220" name="Picture 4" descr="C:\Users\ucitel\AppData\Local\Microsoft\Windows\Temporary Internet Files\Content.IE5\K0O7W0UI\MC9000532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122" y="2708920"/>
            <a:ext cx="2453431" cy="169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2142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246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 učebnici máš poničené l-sty.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10242" name="Picture 2" descr="C:\Users\ucitel\AppData\Local\Microsoft\Windows\Temporary Internet Files\Content.IE5\82VO3BYJ\MP9004009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699" y="2348880"/>
            <a:ext cx="1903644" cy="238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68229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351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Pepa má nové </a:t>
            </a:r>
            <a:r>
              <a:rPr lang="cs-CZ" sz="3200" dirty="0" err="1" smtClean="0">
                <a:solidFill>
                  <a:schemeClr val="bg1"/>
                </a:solidFill>
              </a:rPr>
              <a:t>housl-čky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11266" name="Picture 2" descr="C:\Users\ucitel\AppData\Local\Microsoft\Windows\Temporary Internet Files\Content.IE5\0AI6O03E\MC90044138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14462"/>
            <a:ext cx="1858441" cy="286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68229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549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Horký čaj </a:t>
            </a:r>
            <a:r>
              <a:rPr lang="cs-CZ" sz="3200" dirty="0" err="1" smtClean="0">
                <a:solidFill>
                  <a:schemeClr val="bg1"/>
                </a:solidFill>
              </a:rPr>
              <a:t>pol-kej</a:t>
            </a:r>
            <a:r>
              <a:rPr lang="cs-CZ" sz="3200" dirty="0" smtClean="0">
                <a:solidFill>
                  <a:schemeClr val="bg1"/>
                </a:solidFill>
              </a:rPr>
              <a:t> opatrně.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76905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12290" name="Picture 2" descr="C:\Users\ucitel\AppData\Local\Microsoft\Windows\Temporary Internet Files\Content.IE5\1FFKLJ63\MC9004405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138" y="2520950"/>
            <a:ext cx="1536767" cy="210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21458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138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Babička Růženka špatně </a:t>
            </a:r>
            <a:r>
              <a:rPr lang="cs-CZ" sz="3200" dirty="0" err="1" smtClean="0">
                <a:solidFill>
                  <a:schemeClr val="bg1"/>
                </a:solidFill>
              </a:rPr>
              <a:t>sl-ší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71434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13316" name="Picture 4" descr="C:\Users\ucitel\AppData\Local\Microsoft\Windows\Temporary Internet Files\Content.IE5\AM1I8PN9\MP9004276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80" y="2536303"/>
            <a:ext cx="1908616" cy="220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0.2151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6072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Máš doma nějaké </a:t>
            </a:r>
            <a:r>
              <a:rPr lang="cs-CZ" sz="3200" dirty="0" err="1" smtClean="0">
                <a:solidFill>
                  <a:schemeClr val="bg1"/>
                </a:solidFill>
              </a:rPr>
              <a:t>pl-šové</a:t>
            </a:r>
            <a:r>
              <a:rPr lang="cs-CZ" sz="3200" dirty="0" smtClean="0">
                <a:solidFill>
                  <a:schemeClr val="bg1"/>
                </a:solidFill>
              </a:rPr>
              <a:t> zvířátko?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201879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14338" name="Picture 2" descr="C:\Users\ucitel\AppData\Local\Microsoft\Windows\Temporary Internet Files\Content.IE5\K0O7W0UI\MP9004054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679" y="2420888"/>
            <a:ext cx="32004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211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2017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Na zem se nesmí </a:t>
            </a:r>
            <a:r>
              <a:rPr lang="cs-CZ" sz="3200" dirty="0" err="1" smtClean="0">
                <a:solidFill>
                  <a:schemeClr val="bg1"/>
                </a:solidFill>
              </a:rPr>
              <a:t>pl</a:t>
            </a:r>
            <a:r>
              <a:rPr lang="cs-CZ" sz="3200" dirty="0" smtClean="0">
                <a:solidFill>
                  <a:schemeClr val="bg1"/>
                </a:solidFill>
              </a:rPr>
              <a:t>-vat.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15362" name="Picture 2" descr="C:\Users\ucitel\AppData\Local\Microsoft\Windows\Temporary Internet Files\Content.IE5\0AI6O03E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436" y="2420888"/>
            <a:ext cx="1996901" cy="199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68229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552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Kobyla má na čele l-</a:t>
            </a:r>
            <a:r>
              <a:rPr lang="cs-CZ" sz="3200" dirty="0" err="1" smtClean="0">
                <a:solidFill>
                  <a:schemeClr val="bg1"/>
                </a:solidFill>
              </a:rPr>
              <a:t>sinku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16386" name="Picture 2" descr="C:\Users\ucitel\AppData\Local\Microsoft\Windows\Temporary Internet Files\Content.IE5\82VO3BYJ\MP9004318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30" y="2276872"/>
            <a:ext cx="2437367" cy="243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2142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5736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Ve ml-ně klape velké kolo.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1743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pic>
        <p:nvPicPr>
          <p:cNvPr id="17411" name="Picture 3" descr="C:\Users\ucitel\AppData\Local\Microsoft\Windows\Temporary Internet Files\Content.IE5\AM1I8PN9\MC9002005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318" y="2204864"/>
            <a:ext cx="2767353" cy="254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07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756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Tatínek ztratil svazek </a:t>
            </a:r>
            <a:r>
              <a:rPr lang="cs-CZ" sz="3200" dirty="0" err="1" smtClean="0">
                <a:solidFill>
                  <a:schemeClr val="bg1"/>
                </a:solidFill>
              </a:rPr>
              <a:t>kl-čů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18434" name="Picture 2" descr="C:\Users\ucitel\AppData\Local\Microsoft\Windows\Temporary Internet Files\Content.IE5\TXR4RTKA\MP9003867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460" y="2636912"/>
            <a:ext cx="2829064" cy="201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461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6236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Ve městě došlo k výbuchu </a:t>
            </a:r>
            <a:r>
              <a:rPr lang="cs-CZ" sz="3200" dirty="0" err="1" smtClean="0">
                <a:solidFill>
                  <a:schemeClr val="bg1"/>
                </a:solidFill>
              </a:rPr>
              <a:t>pl</a:t>
            </a:r>
            <a:r>
              <a:rPr lang="cs-CZ" sz="3200" dirty="0" smtClean="0">
                <a:solidFill>
                  <a:schemeClr val="bg1"/>
                </a:solidFill>
              </a:rPr>
              <a:t>-nu.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19458" name="Picture 2" descr="C:\Users\ucitel\AppData\Local\Microsoft\Windows\Temporary Internet Files\Content.IE5\TXR4RTKA\MC9000184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238" y="2379663"/>
            <a:ext cx="2443906" cy="253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2142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6281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Malý bratříček </a:t>
            </a:r>
            <a:r>
              <a:rPr lang="cs-CZ" sz="2800" dirty="0" err="1" smtClean="0">
                <a:solidFill>
                  <a:schemeClr val="bg1"/>
                </a:solidFill>
              </a:rPr>
              <a:t>spol</a:t>
            </a:r>
            <a:r>
              <a:rPr lang="cs-CZ" sz="2800" dirty="0" smtClean="0">
                <a:solidFill>
                  <a:schemeClr val="bg1"/>
                </a:solidFill>
              </a:rPr>
              <a:t>-kal všechny bonbóny.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20482" name="Picture 2" descr="C:\Users\ucitel\AppData\Local\Microsoft\Windows\Temporary Internet Files\Content.IE5\K0O7W0UI\MP9004424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74810"/>
            <a:ext cx="2644411" cy="198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2142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8544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Na zemi se leskne rozbité </a:t>
            </a:r>
            <a:r>
              <a:rPr lang="cs-CZ" sz="3200" dirty="0" err="1" smtClean="0">
                <a:solidFill>
                  <a:schemeClr val="bg1"/>
                </a:solidFill>
              </a:rPr>
              <a:t>skl-čko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1908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21506" name="Picture 2" descr="C:\Users\ucitel\AppData\Local\Microsoft\Windows\Temporary Internet Files\Content.IE5\82VO3BYJ\MC9002807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086" y="2276872"/>
            <a:ext cx="370522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0.46146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3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1601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Už bych chtěla mít </a:t>
            </a:r>
            <a:r>
              <a:rPr lang="cs-CZ" sz="3200" dirty="0" err="1" smtClean="0">
                <a:solidFill>
                  <a:schemeClr val="bg1"/>
                </a:solidFill>
              </a:rPr>
              <a:t>kl</a:t>
            </a:r>
            <a:r>
              <a:rPr lang="cs-CZ" sz="3200" dirty="0" smtClean="0">
                <a:solidFill>
                  <a:schemeClr val="bg1"/>
                </a:solidFill>
              </a:rPr>
              <a:t>-d.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66234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22530" name="Picture 2" descr="C:\Users\ucitel\AppData\Local\Microsoft\Windows\Temporary Internet Files\Content.IE5\0AI6O03E\MP9004117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117" y="2348880"/>
            <a:ext cx="3657982" cy="243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6859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88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2774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 noci měl hl-dač velký strach.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23554" name="Picture 2" descr="C:\Users\ucitel\AppData\Local\Microsoft\Windows\Temporary Internet Files\Content.IE5\K0O7W0UI\MC9002405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016" y="2169700"/>
            <a:ext cx="2495128" cy="263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461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6235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Poranil si l-</a:t>
            </a:r>
            <a:r>
              <a:rPr lang="cs-CZ" sz="3200" dirty="0" err="1" smtClean="0">
                <a:solidFill>
                  <a:schemeClr val="bg1"/>
                </a:solidFill>
              </a:rPr>
              <a:t>tkový</a:t>
            </a:r>
            <a:r>
              <a:rPr lang="cs-CZ" sz="3200" dirty="0" smtClean="0">
                <a:solidFill>
                  <a:schemeClr val="bg1"/>
                </a:solidFill>
              </a:rPr>
              <a:t> sval na pravé noze.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1743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pic>
        <p:nvPicPr>
          <p:cNvPr id="1026" name="Picture 2" descr="C:\Users\ucitel\AppData\Local\Microsoft\Windows\Temporary Internet Files\Content.IE5\AM1I8PN9\MC9003871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696" y="2276872"/>
            <a:ext cx="1736592" cy="243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2195736" y="3573016"/>
            <a:ext cx="1872208" cy="504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07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3283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Podej mi tu novou tašku z l-</a:t>
            </a:r>
            <a:r>
              <a:rPr lang="cs-CZ" sz="3200" dirty="0" err="1" smtClean="0">
                <a:solidFill>
                  <a:schemeClr val="bg1"/>
                </a:solidFill>
              </a:rPr>
              <a:t>ka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1743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pic>
        <p:nvPicPr>
          <p:cNvPr id="24579" name="Picture 3" descr="C:\Users\ucitel\AppData\Local\Microsoft\Windows\Temporary Internet Files\Content.IE5\82VO3BYJ\MP90043052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2181853"/>
            <a:ext cx="1800200" cy="269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07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4643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Na stráni roste l-</a:t>
            </a:r>
            <a:r>
              <a:rPr lang="cs-CZ" sz="3200" dirty="0" err="1" smtClean="0">
                <a:solidFill>
                  <a:schemeClr val="bg1"/>
                </a:solidFill>
              </a:rPr>
              <a:t>skový</a:t>
            </a:r>
            <a:r>
              <a:rPr lang="cs-CZ" sz="3200" dirty="0" smtClean="0">
                <a:solidFill>
                  <a:schemeClr val="bg1"/>
                </a:solidFill>
              </a:rPr>
              <a:t> keř.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pic>
        <p:nvPicPr>
          <p:cNvPr id="25602" name="Picture 2" descr="C:\Users\ucitel\AppData\Local\Microsoft\Windows\Temporary Internet Files\Content.IE5\TXR4RTKA\MC9001228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68310"/>
            <a:ext cx="3169868" cy="267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4618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36952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Utři tu </a:t>
            </a:r>
            <a:r>
              <a:rPr lang="cs-CZ" sz="3200" dirty="0" err="1" smtClean="0">
                <a:solidFill>
                  <a:schemeClr val="bg1"/>
                </a:solidFill>
              </a:rPr>
              <a:t>rozl</a:t>
            </a:r>
            <a:r>
              <a:rPr lang="cs-CZ" sz="3200" dirty="0" smtClean="0">
                <a:solidFill>
                  <a:schemeClr val="bg1"/>
                </a:solidFill>
              </a:rPr>
              <a:t>-tou kávu.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26626" name="Picture 2" descr="C:\Users\ucitel\AppData\Local\Microsoft\Windows\Temporary Internet Files\Content.IE5\1FFKLJ63\MP9004491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678" y="2574032"/>
            <a:ext cx="1810627" cy="206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6901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97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63578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Na stromečku se </a:t>
            </a:r>
            <a:r>
              <a:rPr lang="cs-CZ" sz="3200" dirty="0" err="1" smtClean="0">
                <a:solidFill>
                  <a:schemeClr val="bg1"/>
                </a:solidFill>
              </a:rPr>
              <a:t>rozbl</a:t>
            </a:r>
            <a:r>
              <a:rPr lang="cs-CZ" sz="3200" dirty="0" smtClean="0">
                <a:solidFill>
                  <a:schemeClr val="bg1"/>
                </a:solidFill>
              </a:rPr>
              <a:t>-kaly světýlka.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pic>
        <p:nvPicPr>
          <p:cNvPr id="27650" name="Picture 2" descr="C:\Users\ucitel\AppData\Local\Microsoft\Windows\Temporary Internet Files\Content.IE5\S7687CZ2\MP9004001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502" y="2348880"/>
            <a:ext cx="2540980" cy="25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68229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5960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Chtěl bych si odpoledne </a:t>
            </a:r>
            <a:r>
              <a:rPr lang="cs-CZ" sz="3200" dirty="0" err="1" smtClean="0">
                <a:solidFill>
                  <a:schemeClr val="bg1"/>
                </a:solidFill>
              </a:rPr>
              <a:t>zal-žovat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0353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28674" name="Picture 2" descr="C:\Users\ucitel\AppData\Local\Microsoft\Windows\Temporary Internet Files\Content.IE5\TXR4RTKA\MC900446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48880"/>
            <a:ext cx="2192635" cy="238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0.21424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7155160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ý</a:t>
            </a:r>
            <a:endParaRPr lang="cs-CZ" sz="4800" dirty="0"/>
          </a:p>
        </p:txBody>
      </p:sp>
      <p:sp>
        <p:nvSpPr>
          <p:cNvPr id="8" name="Obdélník 7"/>
          <p:cNvSpPr/>
          <p:nvPr/>
        </p:nvSpPr>
        <p:spPr>
          <a:xfrm>
            <a:off x="2915816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í</a:t>
            </a:r>
            <a:endParaRPr lang="cs-CZ" sz="4800" dirty="0"/>
          </a:p>
        </p:txBody>
      </p:sp>
      <p:sp>
        <p:nvSpPr>
          <p:cNvPr id="9" name="Obdélník 8"/>
          <p:cNvSpPr/>
          <p:nvPr/>
        </p:nvSpPr>
        <p:spPr>
          <a:xfrm>
            <a:off x="539552" y="692696"/>
            <a:ext cx="7920880" cy="136815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51248" y="1084384"/>
            <a:ext cx="63722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Verunce </a:t>
            </a:r>
            <a:r>
              <a:rPr lang="cs-CZ" sz="3200" dirty="0" err="1" smtClean="0">
                <a:solidFill>
                  <a:schemeClr val="bg1"/>
                </a:solidFill>
              </a:rPr>
              <a:t>spl</a:t>
            </a:r>
            <a:r>
              <a:rPr lang="cs-CZ" sz="3200" dirty="0" smtClean="0">
                <a:solidFill>
                  <a:schemeClr val="bg1"/>
                </a:solidFill>
              </a:rPr>
              <a:t>-nuly vlasy až na ramena.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92888" y="1034138"/>
            <a:ext cx="838944" cy="74958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188024" y="5013176"/>
            <a:ext cx="914400" cy="914400"/>
          </a:xfrm>
          <a:prstGeom prst="rect">
            <a:avLst/>
          </a:prstGeom>
          <a:solidFill>
            <a:schemeClr val="accent6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y</a:t>
            </a:r>
            <a:endParaRPr lang="cs-CZ" sz="4800" dirty="0"/>
          </a:p>
        </p:txBody>
      </p:sp>
      <p:pic>
        <p:nvPicPr>
          <p:cNvPr id="29698" name="Picture 2" descr="C:\Users\ucitel\AppData\Local\Microsoft\Windows\Temporary Internet Files\Content.IE5\K0O7W0UI\MC9004406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603" y="2492896"/>
            <a:ext cx="2293416" cy="229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7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21337 -0.5916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60" y="-2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0" grpId="0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citel\AppData\Local\Microsoft\Windows\Temporary Internet Files\Content.IE5\82VO3BYJ\MC90043437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3877206" cy="376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563888" y="3177195"/>
            <a:ext cx="4870629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6">
                    <a:lumMod val="25000"/>
                  </a:schemeClr>
                </a:solidFill>
              </a:rPr>
              <a:t>Tak jste úkoly zvládli na </a:t>
            </a:r>
            <a:r>
              <a:rPr lang="cs-CZ" sz="7200" dirty="0" smtClean="0">
                <a:solidFill>
                  <a:srgbClr val="FF0000"/>
                </a:solidFill>
              </a:rPr>
              <a:t>1</a:t>
            </a:r>
            <a:r>
              <a:rPr lang="cs-CZ" sz="7200" dirty="0" smtClean="0">
                <a:solidFill>
                  <a:schemeClr val="accent6">
                    <a:lumMod val="25000"/>
                  </a:schemeClr>
                </a:solidFill>
              </a:rPr>
              <a:t>.</a:t>
            </a:r>
          </a:p>
          <a:p>
            <a:endParaRPr lang="cs-CZ" sz="3200" dirty="0">
              <a:solidFill>
                <a:schemeClr val="accent6">
                  <a:lumMod val="2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6">
                    <a:lumMod val="25000"/>
                  </a:schemeClr>
                </a:solidFill>
              </a:rPr>
              <a:t>Jste unaveni, tak jako já?</a:t>
            </a:r>
            <a:endParaRPr lang="cs-CZ" sz="3200" dirty="0">
              <a:solidFill>
                <a:schemeClr val="accent6">
                  <a:lumMod val="2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67744" y="5661248"/>
            <a:ext cx="52356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err="1" smtClean="0"/>
              <a:t>Ahóóój</a:t>
            </a:r>
            <a:r>
              <a:rPr lang="cs-CZ" sz="5400" dirty="0" smtClean="0"/>
              <a:t> !  </a:t>
            </a:r>
            <a:r>
              <a:rPr lang="cs-CZ" sz="5400" dirty="0" err="1" smtClean="0"/>
              <a:t>Chrrrr</a:t>
            </a:r>
            <a:r>
              <a:rPr lang="cs-CZ" sz="5400" dirty="0" smtClean="0"/>
              <a:t>….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59207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124744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materiálu byl použit vlastní materiál a kliparty.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6083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157</TotalTime>
  <Words>535</Words>
  <Application>Microsoft Office PowerPoint</Application>
  <PresentationFormat>Předvádění na obrazovce (4:3)</PresentationFormat>
  <Paragraphs>197</Paragraphs>
  <Slides>35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35</vt:i4>
      </vt:variant>
    </vt:vector>
  </HeadingPairs>
  <TitlesOfParts>
    <vt:vector size="37" baseType="lpstr">
      <vt:lpstr>Deluxe</vt:lpstr>
      <vt:lpstr>Motiv systému Office</vt:lpstr>
      <vt:lpstr>Prezentace aplikace PowerPoint</vt:lpstr>
      <vt:lpstr>ANOTACE:</vt:lpstr>
      <vt:lpstr>VYJMENOVANÁ SLOVA  PO   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 PO    L</dc:title>
  <dc:creator>MatejovicovaA</dc:creator>
  <cp:lastModifiedBy>admin</cp:lastModifiedBy>
  <cp:revision>20</cp:revision>
  <dcterms:created xsi:type="dcterms:W3CDTF">2012-12-16T07:14:35Z</dcterms:created>
  <dcterms:modified xsi:type="dcterms:W3CDTF">2013-02-21T20:35:14Z</dcterms:modified>
</cp:coreProperties>
</file>