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63" r:id="rId3"/>
    <p:sldId id="264" r:id="rId4"/>
    <p:sldId id="256" r:id="rId5"/>
    <p:sldId id="257" r:id="rId6"/>
    <p:sldId id="258" r:id="rId7"/>
    <p:sldId id="259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F834AF9-5351-4EAB-9CF1-2A26CA07A164}" type="presOf" srcId="{130831A4-0540-4EC5-8F5A-93030E89D2D9}" destId="{8E23E229-92FC-49D1-B5FE-0303176B8A4E}" srcOrd="1" destOrd="0" presId="urn:microsoft.com/office/officeart/2005/8/layout/target3"/>
    <dgm:cxn modelId="{488640AC-7F7E-4F2F-9345-DAA8B89C33C7}" type="presOf" srcId="{100B6B2E-82E6-4C11-B19B-F2DB3A0EA64F}" destId="{645AA564-2E9E-4954-AD87-AE01782CEC59}" srcOrd="0" destOrd="0" presId="urn:microsoft.com/office/officeart/2005/8/layout/target3"/>
    <dgm:cxn modelId="{8FDC3C5B-E6A0-4E07-B705-65437384855E}" type="presOf" srcId="{1D8420EA-BFA0-403B-80F5-647FA396CC45}" destId="{F7B3C0B7-F0F7-4F49-B02C-3630F8C5FAE5}" srcOrd="0" destOrd="0" presId="urn:microsoft.com/office/officeart/2005/8/layout/target3"/>
    <dgm:cxn modelId="{0665E091-8EF2-4E6C-9374-3BA88F8596D1}" type="presOf" srcId="{27FE2D31-D344-4B63-A89A-A89AB0D9F3E3}" destId="{FE47432B-CA46-450C-8D8F-66C300A95B52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84B62853-5D97-436E-9E0C-7C4A89F6A836}" type="presOf" srcId="{914700B9-77B5-440A-A438-DE98B6D4894D}" destId="{E73F1C26-6DCD-4001-88B9-355E01E2BCE7}" srcOrd="0" destOrd="0" presId="urn:microsoft.com/office/officeart/2005/8/layout/target3"/>
    <dgm:cxn modelId="{AED79277-3925-457D-90CD-1D49C5679154}" type="presOf" srcId="{130831A4-0540-4EC5-8F5A-93030E89D2D9}" destId="{F69CC921-512E-49F4-824C-A648EC5F27A5}" srcOrd="0" destOrd="0" presId="urn:microsoft.com/office/officeart/2005/8/layout/target3"/>
    <dgm:cxn modelId="{9BC9CA8A-EB4A-464C-B4EB-05E541324089}" type="presOf" srcId="{100B6B2E-82E6-4C11-B19B-F2DB3A0EA64F}" destId="{DBA8199F-D892-4A8E-A352-2B7844050E09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B72269C8-30A5-4202-AB63-413677259A99}" type="presOf" srcId="{1D8420EA-BFA0-403B-80F5-647FA396CC45}" destId="{8467D0EB-87A2-4285-8ACA-0398EFBF29BC}" srcOrd="1" destOrd="0" presId="urn:microsoft.com/office/officeart/2005/8/layout/target3"/>
    <dgm:cxn modelId="{95EB1AD8-2AE1-4891-97B2-E35A4FED71CE}" type="presOf" srcId="{914700B9-77B5-440A-A438-DE98B6D4894D}" destId="{BD9AF279-D483-48F2-BBBD-45F8E8923512}" srcOrd="1" destOrd="0" presId="urn:microsoft.com/office/officeart/2005/8/layout/target3"/>
    <dgm:cxn modelId="{6D1FA796-D439-4D77-A289-7036F57F5C5E}" type="presParOf" srcId="{FE47432B-CA46-450C-8D8F-66C300A95B52}" destId="{B522209E-30D0-49D6-A340-2D383A11C668}" srcOrd="0" destOrd="0" presId="urn:microsoft.com/office/officeart/2005/8/layout/target3"/>
    <dgm:cxn modelId="{6A777B97-E3C4-4E35-A3D7-AD3235361248}" type="presParOf" srcId="{FE47432B-CA46-450C-8D8F-66C300A95B52}" destId="{ED5A8377-51D5-4DC5-B0E7-680166966720}" srcOrd="1" destOrd="0" presId="urn:microsoft.com/office/officeart/2005/8/layout/target3"/>
    <dgm:cxn modelId="{5B4FD48F-525B-4132-B391-BE22DBAF083F}" type="presParOf" srcId="{FE47432B-CA46-450C-8D8F-66C300A95B52}" destId="{F69CC921-512E-49F4-824C-A648EC5F27A5}" srcOrd="2" destOrd="0" presId="urn:microsoft.com/office/officeart/2005/8/layout/target3"/>
    <dgm:cxn modelId="{ACB04046-AA58-4F77-8D35-635389CA0F8F}" type="presParOf" srcId="{FE47432B-CA46-450C-8D8F-66C300A95B52}" destId="{61C9CE18-EDA6-4EDF-BA1C-09779D38FBBF}" srcOrd="3" destOrd="0" presId="urn:microsoft.com/office/officeart/2005/8/layout/target3"/>
    <dgm:cxn modelId="{FA567C78-9E82-4B91-8F7C-55D630977A58}" type="presParOf" srcId="{FE47432B-CA46-450C-8D8F-66C300A95B52}" destId="{D60DEAAB-7AFE-435A-ACF6-18851E4B0426}" srcOrd="4" destOrd="0" presId="urn:microsoft.com/office/officeart/2005/8/layout/target3"/>
    <dgm:cxn modelId="{AC5BE461-D25B-4961-8B22-DA434A5283E7}" type="presParOf" srcId="{FE47432B-CA46-450C-8D8F-66C300A95B52}" destId="{F7B3C0B7-F0F7-4F49-B02C-3630F8C5FAE5}" srcOrd="5" destOrd="0" presId="urn:microsoft.com/office/officeart/2005/8/layout/target3"/>
    <dgm:cxn modelId="{A6F87DA6-F100-44B3-B633-1D74264A8A41}" type="presParOf" srcId="{FE47432B-CA46-450C-8D8F-66C300A95B52}" destId="{C9DA9446-E2D3-4F6A-8960-3CADFBF870B8}" srcOrd="6" destOrd="0" presId="urn:microsoft.com/office/officeart/2005/8/layout/target3"/>
    <dgm:cxn modelId="{FCA69A71-4CA0-4F59-8A27-450F2B053B3A}" type="presParOf" srcId="{FE47432B-CA46-450C-8D8F-66C300A95B52}" destId="{9726EC6F-D322-4CD3-B489-1BE3DF7CE70B}" srcOrd="7" destOrd="0" presId="urn:microsoft.com/office/officeart/2005/8/layout/target3"/>
    <dgm:cxn modelId="{BF19066B-D768-4B92-A082-94424748E3A0}" type="presParOf" srcId="{FE47432B-CA46-450C-8D8F-66C300A95B52}" destId="{645AA564-2E9E-4954-AD87-AE01782CEC59}" srcOrd="8" destOrd="0" presId="urn:microsoft.com/office/officeart/2005/8/layout/target3"/>
    <dgm:cxn modelId="{0E9AB05A-CE78-4F85-BD28-DC033BFD76E9}" type="presParOf" srcId="{FE47432B-CA46-450C-8D8F-66C300A95B52}" destId="{8538CAC4-6A86-42B8-B5AF-2FF155DB9D02}" srcOrd="9" destOrd="0" presId="urn:microsoft.com/office/officeart/2005/8/layout/target3"/>
    <dgm:cxn modelId="{650A14B6-85BF-4136-B6E8-14B7EFDCE1ED}" type="presParOf" srcId="{FE47432B-CA46-450C-8D8F-66C300A95B52}" destId="{26FD6024-A07F-46D0-8BC0-B5E595C5673D}" srcOrd="10" destOrd="0" presId="urn:microsoft.com/office/officeart/2005/8/layout/target3"/>
    <dgm:cxn modelId="{93819119-6C09-4DDA-A981-9E4949265D81}" type="presParOf" srcId="{FE47432B-CA46-450C-8D8F-66C300A95B52}" destId="{E73F1C26-6DCD-4001-88B9-355E01E2BCE7}" srcOrd="11" destOrd="0" presId="urn:microsoft.com/office/officeart/2005/8/layout/target3"/>
    <dgm:cxn modelId="{98367833-D402-4020-86AB-C129FC8318B5}" type="presParOf" srcId="{FE47432B-CA46-450C-8D8F-66C300A95B52}" destId="{8E23E229-92FC-49D1-B5FE-0303176B8A4E}" srcOrd="12" destOrd="0" presId="urn:microsoft.com/office/officeart/2005/8/layout/target3"/>
    <dgm:cxn modelId="{B2CA9417-460B-4B08-9FCA-3AFD41C954EA}" type="presParOf" srcId="{FE47432B-CA46-450C-8D8F-66C300A95B52}" destId="{8467D0EB-87A2-4285-8ACA-0398EFBF29BC}" srcOrd="13" destOrd="0" presId="urn:microsoft.com/office/officeart/2005/8/layout/target3"/>
    <dgm:cxn modelId="{F1C7E030-0E33-4C80-821F-510173277193}" type="presParOf" srcId="{FE47432B-CA46-450C-8D8F-66C300A95B52}" destId="{DBA8199F-D892-4A8E-A352-2B7844050E09}" srcOrd="14" destOrd="0" presId="urn:microsoft.com/office/officeart/2005/8/layout/target3"/>
    <dgm:cxn modelId="{BA0C6CE5-C76E-4818-BF33-BE728D7C1100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7950F2-8AC7-4862-A913-54E09536E85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C085E3-C43A-471A-9D53-C5AD167B00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vyberou slova</a:t>
            </a:r>
            <a:r>
              <a:rPr lang="cs-CZ" baseline="0" dirty="0" smtClean="0"/>
              <a:t> a doplní do vět , kontrola kliknutím (animace).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C085E3-C43A-471A-9D53-C5AD167B00A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09516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Nejprve doplňujeme a pro kontrolu odklikneme animace.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C085E3-C43A-471A-9D53-C5AD167B00A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5300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028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262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513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9554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733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694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715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3580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352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75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102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102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323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0020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5416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8270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200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3373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7763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7671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8910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022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2B216-F1E2-4D55-8FE5-5C4200E637AA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09C15-0DAB-4130-9359-2D2560CBA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856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26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90538883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190139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VY_32_INOVACE_11_S02-Čj-3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3.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Vyjmenovaná slova po </a:t>
                      </a:r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L procvičování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75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974804"/>
              </p:ext>
            </p:extLst>
          </p:nvPr>
        </p:nvGraphicFramePr>
        <p:xfrm>
          <a:off x="539552" y="3573016"/>
          <a:ext cx="8280920" cy="3012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pracovní list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</a:t>
                      </a:r>
                      <a:r>
                        <a:rPr lang="cs-CZ" sz="1400" baseline="0" smtClean="0">
                          <a:latin typeface="Times New Roman" pitchFamily="18" charset="0"/>
                          <a:cs typeface="Times New Roman" pitchFamily="18" charset="0"/>
                        </a:rPr>
                        <a:t>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Učebnice, obrázky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 a  procvičování vyjmenovaných slov po L  a slov s nimi příbuzných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pracují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 řadou vyjmenovaných slov po L, doplňují </a:t>
                      </a:r>
                      <a:r>
                        <a:rPr lang="cs-CZ" sz="1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i,í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y,ý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ve slovech se souhláskou</a:t>
                      </a:r>
                      <a:r>
                        <a:rPr lang="cs-CZ" sz="1400" u="sng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l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Vybírají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vhodná slova podle významu, slova doplňují do Třídí slova podle pravopisu. První obraz  lze použít jako pracovní list.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84254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 opakování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procvičení vyjmenovaných slov po L.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umí vybrat správné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slovo příbuzné k vybranému vyjmenovanému slovu a uvědomuje si, že doplňujeme </a:t>
                      </a:r>
                      <a:r>
                        <a:rPr lang="cs-CZ" sz="1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y,ý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po obojetné souhlásce l.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835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Český jazyk 3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Vyjmenovaná slova po L   - procvičování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520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404664"/>
            <a:ext cx="8663782" cy="646331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Vyjmenovaná slova po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dirty="0" smtClean="0">
                <a:solidFill>
                  <a:schemeClr val="bg1"/>
                </a:solidFill>
              </a:rPr>
              <a:t> .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slyšet, mlýn, blýskat se, polykat, plynout, plýtvat, vzlykat, lysý, lýtko, lýko, lyže, pelyněk, plyš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1248691"/>
            <a:ext cx="8663782" cy="92333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Vypiš všechna slovesa.</a:t>
            </a:r>
          </a:p>
          <a:p>
            <a:r>
              <a:rPr lang="cs-CZ" dirty="0" smtClean="0"/>
              <a:t>__________________________________________________________________________</a:t>
            </a:r>
          </a:p>
          <a:p>
            <a:r>
              <a:rPr lang="cs-CZ" dirty="0" smtClean="0"/>
              <a:t>__________________________________________________________________________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2420888"/>
            <a:ext cx="8663782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Vypiš všechna podstatná jména. Napiš je seřazená podle abecedy.</a:t>
            </a:r>
          </a:p>
          <a:p>
            <a:r>
              <a:rPr lang="cs-CZ" dirty="0" smtClean="0"/>
              <a:t>__________________________________________________________________________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3356992"/>
            <a:ext cx="8663782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Které vyjmenované slovo jsi nezařadil ? Proč?</a:t>
            </a:r>
          </a:p>
          <a:p>
            <a:r>
              <a:rPr lang="cs-CZ" dirty="0" smtClean="0"/>
              <a:t>__________________________________________________________________________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9512" y="4293096"/>
            <a:ext cx="1344022" cy="36933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Doplň </a:t>
            </a:r>
            <a:r>
              <a:rPr lang="cs-CZ" dirty="0" err="1" smtClean="0">
                <a:solidFill>
                  <a:schemeClr val="bg1"/>
                </a:solidFill>
              </a:rPr>
              <a:t>i,í</a:t>
            </a:r>
            <a:r>
              <a:rPr lang="cs-CZ" dirty="0" smtClean="0">
                <a:solidFill>
                  <a:schemeClr val="bg1"/>
                </a:solidFill>
              </a:rPr>
              <a:t>/</a:t>
            </a:r>
            <a:r>
              <a:rPr lang="cs-CZ" dirty="0" err="1" smtClean="0">
                <a:solidFill>
                  <a:schemeClr val="bg1"/>
                </a:solidFill>
              </a:rPr>
              <a:t>y,ý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9512" y="4941168"/>
            <a:ext cx="879657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sz="2400" dirty="0" err="1" smtClean="0"/>
              <a:t>l_ška</a:t>
            </a:r>
            <a:r>
              <a:rPr lang="cs-CZ" sz="2400" dirty="0" smtClean="0"/>
              <a:t>, </a:t>
            </a:r>
            <a:r>
              <a:rPr lang="cs-CZ" sz="2400" dirty="0" err="1" smtClean="0"/>
              <a:t>ml_n</a:t>
            </a:r>
            <a:r>
              <a:rPr lang="cs-CZ" sz="2400" dirty="0" smtClean="0"/>
              <a:t>, </a:t>
            </a:r>
            <a:r>
              <a:rPr lang="cs-CZ" sz="2400" dirty="0" err="1" smtClean="0"/>
              <a:t>pol_kat</a:t>
            </a:r>
            <a:r>
              <a:rPr lang="cs-CZ" sz="2400" dirty="0" smtClean="0"/>
              <a:t>, </a:t>
            </a:r>
            <a:r>
              <a:rPr lang="cs-CZ" sz="2400" dirty="0" err="1" smtClean="0"/>
              <a:t>l_stek</a:t>
            </a:r>
            <a:r>
              <a:rPr lang="cs-CZ" sz="2400" dirty="0" smtClean="0"/>
              <a:t>, </a:t>
            </a:r>
            <a:r>
              <a:rPr lang="cs-CZ" sz="2400" dirty="0" err="1" smtClean="0"/>
              <a:t>l_ko</a:t>
            </a:r>
            <a:r>
              <a:rPr lang="cs-CZ" sz="2400" dirty="0" smtClean="0"/>
              <a:t>, </a:t>
            </a:r>
            <a:r>
              <a:rPr lang="cs-CZ" sz="2400" dirty="0" err="1" smtClean="0"/>
              <a:t>kl_ček</a:t>
            </a:r>
            <a:r>
              <a:rPr lang="cs-CZ" sz="2400" dirty="0" smtClean="0"/>
              <a:t>, </a:t>
            </a:r>
            <a:r>
              <a:rPr lang="cs-CZ" sz="2400" dirty="0" err="1" smtClean="0"/>
              <a:t>pol_t</a:t>
            </a:r>
            <a:r>
              <a:rPr lang="cs-CZ" sz="2400" dirty="0" smtClean="0"/>
              <a:t> se, čas </a:t>
            </a:r>
            <a:r>
              <a:rPr lang="cs-CZ" sz="2400" dirty="0" err="1" smtClean="0"/>
              <a:t>pl_ne</a:t>
            </a:r>
            <a:r>
              <a:rPr lang="cs-CZ" sz="2400" dirty="0" smtClean="0"/>
              <a:t>, </a:t>
            </a:r>
            <a:r>
              <a:rPr lang="cs-CZ" sz="2400" dirty="0" err="1" smtClean="0"/>
              <a:t>vzl_kat</a:t>
            </a:r>
            <a:r>
              <a:rPr lang="cs-CZ" sz="2400" dirty="0" smtClean="0"/>
              <a:t>,</a:t>
            </a:r>
          </a:p>
          <a:p>
            <a:r>
              <a:rPr lang="cs-CZ" sz="2400" dirty="0"/>
              <a:t> </a:t>
            </a:r>
            <a:r>
              <a:rPr lang="cs-CZ" sz="2400" dirty="0" err="1" smtClean="0"/>
              <a:t>l_že</a:t>
            </a:r>
            <a:r>
              <a:rPr lang="cs-CZ" sz="2400" dirty="0" smtClean="0"/>
              <a:t> mléko, běžecké </a:t>
            </a:r>
            <a:r>
              <a:rPr lang="cs-CZ" sz="2400" dirty="0" err="1" smtClean="0"/>
              <a:t>l_že</a:t>
            </a:r>
            <a:r>
              <a:rPr lang="cs-CZ" sz="2400" dirty="0" smtClean="0"/>
              <a:t>, </a:t>
            </a:r>
            <a:r>
              <a:rPr lang="cs-CZ" sz="2400" dirty="0" err="1" smtClean="0"/>
              <a:t>ml_t</a:t>
            </a:r>
            <a:r>
              <a:rPr lang="cs-CZ" sz="2400" dirty="0" smtClean="0"/>
              <a:t> kávu, </a:t>
            </a:r>
            <a:r>
              <a:rPr lang="cs-CZ" sz="2400" dirty="0" err="1" smtClean="0"/>
              <a:t>skl_čko</a:t>
            </a:r>
            <a:r>
              <a:rPr lang="cs-CZ" sz="2400" dirty="0" smtClean="0"/>
              <a:t>, </a:t>
            </a:r>
            <a:r>
              <a:rPr lang="cs-CZ" sz="2400" dirty="0" err="1" smtClean="0"/>
              <a:t>pl_š</a:t>
            </a:r>
            <a:r>
              <a:rPr lang="cs-CZ" sz="2400" dirty="0" smtClean="0"/>
              <a:t>, při bouřce se </a:t>
            </a:r>
          </a:p>
          <a:p>
            <a:r>
              <a:rPr lang="cs-CZ" sz="2400" dirty="0"/>
              <a:t> </a:t>
            </a:r>
            <a:r>
              <a:rPr lang="cs-CZ" sz="2400" dirty="0" err="1" smtClean="0"/>
              <a:t>bl_ská</a:t>
            </a:r>
            <a:r>
              <a:rPr lang="cs-CZ" sz="2400" dirty="0" smtClean="0"/>
              <a:t>, prstýnek se na sluníčku </a:t>
            </a:r>
            <a:r>
              <a:rPr lang="cs-CZ" sz="2400" dirty="0" err="1" smtClean="0"/>
              <a:t>bl_ská</a:t>
            </a:r>
            <a:r>
              <a:rPr lang="cs-CZ" sz="2400" dirty="0" smtClean="0"/>
              <a:t>, maminka je mi </a:t>
            </a:r>
            <a:r>
              <a:rPr lang="cs-CZ" sz="2400" dirty="0" err="1" smtClean="0"/>
              <a:t>bl_zká</a:t>
            </a:r>
            <a:r>
              <a:rPr lang="cs-CZ" sz="2400" dirty="0" smtClean="0"/>
              <a:t>, </a:t>
            </a:r>
            <a:r>
              <a:rPr lang="cs-CZ" sz="2400" dirty="0" err="1" smtClean="0"/>
              <a:t>l_sá</a:t>
            </a:r>
            <a:r>
              <a:rPr lang="cs-CZ" sz="2400" dirty="0" smtClean="0"/>
              <a:t>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hlava, hořký </a:t>
            </a:r>
            <a:r>
              <a:rPr lang="cs-CZ" sz="2400" dirty="0" err="1" smtClean="0"/>
              <a:t>pel_něk</a:t>
            </a:r>
            <a:r>
              <a:rPr lang="cs-CZ" sz="2400" dirty="0" smtClean="0"/>
              <a:t>, </a:t>
            </a:r>
            <a:r>
              <a:rPr lang="cs-CZ" sz="2400" dirty="0" err="1" smtClean="0"/>
              <a:t>pl_tvat</a:t>
            </a:r>
            <a:r>
              <a:rPr lang="cs-CZ" sz="2400" dirty="0" smtClean="0"/>
              <a:t> jídlem, malé dítě </a:t>
            </a:r>
            <a:r>
              <a:rPr lang="cs-CZ" sz="2400" dirty="0" err="1" smtClean="0"/>
              <a:t>vzl_ká</a:t>
            </a:r>
            <a:r>
              <a:rPr lang="cs-CZ" sz="2400" dirty="0" smtClean="0"/>
              <a:t>, </a:t>
            </a:r>
            <a:r>
              <a:rPr lang="cs-CZ" sz="2400" dirty="0" err="1" smtClean="0"/>
              <a:t>sl_ny</a:t>
            </a:r>
            <a:r>
              <a:rPr lang="cs-CZ" sz="2400" dirty="0" smtClean="0"/>
              <a:t>, </a:t>
            </a:r>
            <a:r>
              <a:rPr lang="cs-CZ" sz="2400" dirty="0" err="1" smtClean="0"/>
              <a:t>pl_nout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523534" y="4200763"/>
            <a:ext cx="7876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Nabídka (škrtej)</a:t>
            </a:r>
            <a:r>
              <a:rPr lang="cs-CZ" sz="2400" dirty="0" smtClean="0"/>
              <a:t>:  i, i, í, í, í, í, í, í, í, y, y, y, y, y, y, y, y, y, ý, ý, ý, ý, ý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7406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961545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POZOR !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764704"/>
            <a:ext cx="5160131" cy="36933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Do vět doplň vhodná slova. Kontroluj hned kliknutím.</a:t>
            </a:r>
          </a:p>
        </p:txBody>
      </p:sp>
      <p:sp>
        <p:nvSpPr>
          <p:cNvPr id="5" name="Ovál 4"/>
          <p:cNvSpPr/>
          <p:nvPr/>
        </p:nvSpPr>
        <p:spPr>
          <a:xfrm>
            <a:off x="178348" y="1573172"/>
            <a:ext cx="1364380" cy="45720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mlýn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1716864" y="1573172"/>
            <a:ext cx="1364380" cy="45720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mlít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1716864" y="2492896"/>
            <a:ext cx="1364380" cy="45720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blízká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178348" y="2492896"/>
            <a:ext cx="1364380" cy="45720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blýská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1716864" y="3447112"/>
            <a:ext cx="1364380" cy="45720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lísá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178348" y="3447112"/>
            <a:ext cx="1364380" cy="45720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lysá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1716864" y="4437112"/>
            <a:ext cx="1364380" cy="45720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líska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172684" y="4437112"/>
            <a:ext cx="1364380" cy="45720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lyska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1716864" y="5517232"/>
            <a:ext cx="1364380" cy="45720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líže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178348" y="5517232"/>
            <a:ext cx="1364380" cy="45720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lyže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26847" y="1541449"/>
            <a:ext cx="5779018" cy="44012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 U  řeky  klape  starý ________ , ale  už  tam  nikdo</a:t>
            </a:r>
          </a:p>
          <a:p>
            <a:r>
              <a:rPr lang="cs-CZ" sz="2000" dirty="0" smtClean="0"/>
              <a:t> nepřijíždí ________ obilí. </a:t>
            </a:r>
          </a:p>
          <a:p>
            <a:endParaRPr lang="cs-CZ" sz="2000" dirty="0" smtClean="0"/>
          </a:p>
          <a:p>
            <a:r>
              <a:rPr lang="cs-CZ" sz="2000" dirty="0" smtClean="0"/>
              <a:t> Maminka je mému srdci nejvíce </a:t>
            </a:r>
            <a:r>
              <a:rPr lang="cs-CZ" sz="2000" dirty="0" smtClean="0"/>
              <a:t>________.. V </a:t>
            </a:r>
            <a:r>
              <a:rPr lang="cs-CZ" sz="2000" dirty="0" smtClean="0"/>
              <a:t>bouřce </a:t>
            </a:r>
          </a:p>
          <a:p>
            <a:r>
              <a:rPr lang="cs-CZ" sz="2000" dirty="0" smtClean="0"/>
              <a:t>se stále   ________ .</a:t>
            </a:r>
          </a:p>
          <a:p>
            <a:endParaRPr lang="cs-CZ" sz="2000" dirty="0"/>
          </a:p>
          <a:p>
            <a:r>
              <a:rPr lang="cs-CZ" sz="2000" dirty="0" smtClean="0"/>
              <a:t> Koťátko se k babičce rádo ________  . Hlava bez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vlasů je ________ .</a:t>
            </a:r>
          </a:p>
          <a:p>
            <a:endParaRPr lang="cs-CZ" sz="2000" dirty="0"/>
          </a:p>
          <a:p>
            <a:r>
              <a:rPr lang="cs-CZ" sz="2000" dirty="0" smtClean="0"/>
              <a:t> Černý pták s bílou skvrnkou na hlavě je ________ .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Lískové oříšky rostou na ________ .</a:t>
            </a:r>
          </a:p>
          <a:p>
            <a:endParaRPr lang="cs-CZ" sz="2000" dirty="0"/>
          </a:p>
          <a:p>
            <a:r>
              <a:rPr lang="cs-CZ" sz="2000" dirty="0" smtClean="0"/>
              <a:t>Petr ________ zmrzlinu. Nezapomeň si  </a:t>
            </a:r>
            <a:r>
              <a:rPr lang="cs-CZ" sz="2000" dirty="0" err="1" smtClean="0"/>
              <a:t>navosko</a:t>
            </a:r>
            <a:r>
              <a:rPr lang="cs-CZ" sz="2000" dirty="0" smtClean="0"/>
              <a:t>-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vat dobře ________ .</a:t>
            </a:r>
            <a:endParaRPr lang="cs-CZ" sz="2000" dirty="0"/>
          </a:p>
        </p:txBody>
      </p:sp>
      <p:sp>
        <p:nvSpPr>
          <p:cNvPr id="16" name="Obdélník 15"/>
          <p:cNvSpPr/>
          <p:nvPr/>
        </p:nvSpPr>
        <p:spPr>
          <a:xfrm>
            <a:off x="5436096" y="1608142"/>
            <a:ext cx="1080120" cy="3112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mlýn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358711" y="1919381"/>
            <a:ext cx="1080120" cy="28548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mlít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74302" y="5590212"/>
            <a:ext cx="1080120" cy="3112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lyže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99180" y="5233185"/>
            <a:ext cx="1080120" cy="3112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líže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68144" y="4665712"/>
            <a:ext cx="1080120" cy="3112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líska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380312" y="4354473"/>
            <a:ext cx="1080120" cy="3112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lyska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206133" y="3748692"/>
            <a:ext cx="1080120" cy="3112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lysá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049087" y="3430296"/>
            <a:ext cx="1080120" cy="3112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lísá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206133" y="2828109"/>
            <a:ext cx="1080120" cy="3112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blýská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682433" y="2516870"/>
            <a:ext cx="1080120" cy="3112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blízká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21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echovka 1"/>
          <p:cNvSpPr/>
          <p:nvPr/>
        </p:nvSpPr>
        <p:spPr>
          <a:xfrm>
            <a:off x="6239646" y="1552146"/>
            <a:ext cx="2520280" cy="3672408"/>
          </a:xfrm>
          <a:prstGeom prst="can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Plechovka 3"/>
          <p:cNvSpPr/>
          <p:nvPr/>
        </p:nvSpPr>
        <p:spPr>
          <a:xfrm>
            <a:off x="467544" y="1542522"/>
            <a:ext cx="2520280" cy="3672408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989693" y="1655202"/>
            <a:ext cx="1475981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PLECHOVKA  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64531" y="1655202"/>
            <a:ext cx="1533690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PLECHOVKA  II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14902" y="2024534"/>
            <a:ext cx="7216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sz="3600" dirty="0" err="1" smtClean="0">
                <a:solidFill>
                  <a:schemeClr val="bg1"/>
                </a:solidFill>
              </a:rPr>
              <a:t>i,í</a:t>
            </a:r>
            <a:r>
              <a:rPr lang="cs-CZ" sz="3600" dirty="0" smtClean="0"/>
              <a:t> 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998734" y="2065502"/>
            <a:ext cx="11007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  </a:t>
            </a:r>
            <a:r>
              <a:rPr lang="cs-CZ" sz="3600" dirty="0" err="1" smtClean="0">
                <a:solidFill>
                  <a:schemeClr val="bg1"/>
                </a:solidFill>
              </a:rPr>
              <a:t>y,ý</a:t>
            </a:r>
            <a:r>
              <a:rPr lang="cs-CZ" sz="3600" dirty="0" smtClean="0">
                <a:solidFill>
                  <a:schemeClr val="bg1"/>
                </a:solidFill>
              </a:rPr>
              <a:t>  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32262" y="3585690"/>
            <a:ext cx="99738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bubínek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847804" y="3562328"/>
            <a:ext cx="93249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Liduška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08534" y="3121126"/>
            <a:ext cx="1211037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líný člověk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 rot="2113113">
            <a:off x="672284" y="3015280"/>
            <a:ext cx="723981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hbitě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 rot="2367351">
            <a:off x="1910506" y="4248656"/>
            <a:ext cx="98135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listopad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65384" y="4063991"/>
            <a:ext cx="1090555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mlít kávu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 rot="2860695">
            <a:off x="1914162" y="2388652"/>
            <a:ext cx="97404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zbil dítě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43645" y="4532229"/>
            <a:ext cx="1201163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líže si rány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 rot="19418651">
            <a:off x="512728" y="2342901"/>
            <a:ext cx="767390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blízká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193602" y="2666740"/>
            <a:ext cx="95333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babička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237229" y="2185657"/>
            <a:ext cx="105990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bub_nek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347864" y="4234424"/>
            <a:ext cx="99501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L_duška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188621" y="893277"/>
            <a:ext cx="127355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err="1" smtClean="0"/>
              <a:t>l_ný</a:t>
            </a:r>
            <a:r>
              <a:rPr lang="cs-CZ" dirty="0" smtClean="0"/>
              <a:t> člověk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312988" y="5461247"/>
            <a:ext cx="78649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err="1" smtClean="0"/>
              <a:t>hb_tě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497341" y="886654"/>
            <a:ext cx="104387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l_stopad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203766" y="5366339"/>
            <a:ext cx="1153073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err="1" smtClean="0"/>
              <a:t>ml_t</a:t>
            </a:r>
            <a:r>
              <a:rPr lang="cs-CZ" dirty="0" smtClean="0"/>
              <a:t> kávu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157824" y="6296494"/>
            <a:ext cx="103656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zb_l</a:t>
            </a:r>
            <a:r>
              <a:rPr lang="cs-CZ" dirty="0" smtClean="0"/>
              <a:t> dítě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602584" y="3559570"/>
            <a:ext cx="1263679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l_že</a:t>
            </a:r>
            <a:r>
              <a:rPr lang="cs-CZ" dirty="0" smtClean="0"/>
              <a:t> si rány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632268" y="5816290"/>
            <a:ext cx="82990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bl_zká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520026" y="5113966"/>
            <a:ext cx="101585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bab_čka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237229" y="2185657"/>
            <a:ext cx="1059906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bub_nek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347864" y="4234424"/>
            <a:ext cx="995016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L_duška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188621" y="898221"/>
            <a:ext cx="1273554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err="1" smtClean="0"/>
              <a:t>l_ný</a:t>
            </a:r>
            <a:r>
              <a:rPr lang="cs-CZ" dirty="0" smtClean="0"/>
              <a:t> člověk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312988" y="5446958"/>
            <a:ext cx="786497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err="1" smtClean="0"/>
              <a:t>hb_tě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497341" y="884057"/>
            <a:ext cx="1043876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l_stopad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2203766" y="5385852"/>
            <a:ext cx="1153073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err="1" smtClean="0"/>
              <a:t>ml_t</a:t>
            </a:r>
            <a:r>
              <a:rPr lang="cs-CZ" dirty="0" smtClean="0"/>
              <a:t> kávu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157824" y="6303050"/>
            <a:ext cx="1036566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zb_l</a:t>
            </a:r>
            <a:r>
              <a:rPr lang="cs-CZ" dirty="0" smtClean="0"/>
              <a:t> dítě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4602584" y="3559570"/>
            <a:ext cx="1263679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l_že</a:t>
            </a:r>
            <a:r>
              <a:rPr lang="cs-CZ" dirty="0" smtClean="0"/>
              <a:t> si rány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632267" y="5816290"/>
            <a:ext cx="829907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bl_zká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520026" y="5113966"/>
            <a:ext cx="1015856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bab_čka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376195" y="3305792"/>
            <a:ext cx="108638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blýská se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613619" y="3602210"/>
            <a:ext cx="1120371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nové lyže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3744447" y="5735671"/>
            <a:ext cx="135992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větrný </a:t>
            </a:r>
            <a:r>
              <a:rPr lang="cs-CZ" dirty="0" err="1" smtClean="0"/>
              <a:t>ml_n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 rot="2804663">
            <a:off x="7642963" y="2866915"/>
            <a:ext cx="111921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byl doma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727804" y="2873081"/>
            <a:ext cx="95680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kobylka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895803" y="4113740"/>
            <a:ext cx="130676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nedoslýchá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347864" y="1914730"/>
            <a:ext cx="64953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err="1" smtClean="0"/>
              <a:t>pl_n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6965552" y="6142227"/>
            <a:ext cx="1036951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vzl</a:t>
            </a:r>
            <a:r>
              <a:rPr lang="cs-CZ" dirty="0" smtClean="0"/>
              <a:t>_ kání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 rot="18677602">
            <a:off x="6314325" y="3926924"/>
            <a:ext cx="61747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plyš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242331" y="6121747"/>
            <a:ext cx="881203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l_sinka</a:t>
            </a:r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565384" y="923795"/>
            <a:ext cx="1086388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bl_ská</a:t>
            </a:r>
            <a:r>
              <a:rPr lang="cs-CZ" dirty="0" smtClean="0"/>
              <a:t> se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429507" y="5342165"/>
            <a:ext cx="1120371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nové </a:t>
            </a:r>
            <a:r>
              <a:rPr lang="cs-CZ" dirty="0" err="1" smtClean="0"/>
              <a:t>l_že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6376195" y="4695195"/>
            <a:ext cx="1359924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větrný mlýn</a:t>
            </a: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7614773" y="926903"/>
            <a:ext cx="111921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b_l</a:t>
            </a:r>
            <a:r>
              <a:rPr lang="cs-CZ" dirty="0" smtClean="0"/>
              <a:t> doma</a:t>
            </a:r>
            <a:endParaRPr lang="cs-CZ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3923685" y="1293127"/>
            <a:ext cx="9568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kob_lka</a:t>
            </a:r>
            <a:endParaRPr lang="cs-CZ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3298538" y="2989596"/>
            <a:ext cx="1306768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nedosl_chá</a:t>
            </a:r>
            <a:endParaRPr lang="cs-CZ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8015920" y="2099396"/>
            <a:ext cx="64953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plyn</a:t>
            </a:r>
            <a:endParaRPr lang="cs-CZ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6965552" y="6136602"/>
            <a:ext cx="1036951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vzl</a:t>
            </a:r>
            <a:r>
              <a:rPr lang="cs-CZ" dirty="0" smtClean="0"/>
              <a:t>_ kání</a:t>
            </a:r>
            <a:endParaRPr lang="cs-CZ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5087582" y="4336595"/>
            <a:ext cx="61747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pl_š</a:t>
            </a:r>
            <a:endParaRPr lang="cs-CZ" dirty="0"/>
          </a:p>
        </p:txBody>
      </p:sp>
      <p:sp>
        <p:nvSpPr>
          <p:cNvPr id="65" name="TextovéPole 64"/>
          <p:cNvSpPr txBox="1"/>
          <p:nvPr/>
        </p:nvSpPr>
        <p:spPr>
          <a:xfrm rot="18963289">
            <a:off x="7857619" y="4518846"/>
            <a:ext cx="881203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lysinka</a:t>
            </a:r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565384" y="926903"/>
            <a:ext cx="108638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bl_ská</a:t>
            </a:r>
            <a:r>
              <a:rPr lang="cs-CZ" dirty="0" smtClean="0"/>
              <a:t> se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29506" y="5342165"/>
            <a:ext cx="1120371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nové </a:t>
            </a:r>
            <a:r>
              <a:rPr lang="cs-CZ" dirty="0" err="1" smtClean="0"/>
              <a:t>l_že</a:t>
            </a:r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3744447" y="5711497"/>
            <a:ext cx="1359924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větrný </a:t>
            </a:r>
            <a:r>
              <a:rPr lang="cs-CZ" dirty="0" err="1" smtClean="0"/>
              <a:t>ml_n</a:t>
            </a:r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7614773" y="923795"/>
            <a:ext cx="111921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b_l</a:t>
            </a:r>
            <a:r>
              <a:rPr lang="cs-CZ" dirty="0" smtClean="0"/>
              <a:t> doma</a:t>
            </a:r>
            <a:endParaRPr lang="cs-CZ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3923685" y="1285536"/>
            <a:ext cx="95680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kob_lka</a:t>
            </a:r>
            <a:endParaRPr lang="cs-CZ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3298538" y="2986988"/>
            <a:ext cx="130676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nedosl_chá</a:t>
            </a:r>
            <a:endParaRPr lang="cs-CZ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3343453" y="1904223"/>
            <a:ext cx="64953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err="1" smtClean="0"/>
              <a:t>pl_n</a:t>
            </a:r>
            <a:endParaRPr lang="cs-CZ" dirty="0"/>
          </a:p>
        </p:txBody>
      </p:sp>
      <p:sp>
        <p:nvSpPr>
          <p:cNvPr id="73" name="TextovéPole 72"/>
          <p:cNvSpPr txBox="1"/>
          <p:nvPr/>
        </p:nvSpPr>
        <p:spPr>
          <a:xfrm rot="19282317">
            <a:off x="6273550" y="2340515"/>
            <a:ext cx="97283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vzlykání</a:t>
            </a:r>
            <a:endParaRPr lang="cs-CZ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5088550" y="4327424"/>
            <a:ext cx="61747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pl_š</a:t>
            </a:r>
            <a:endParaRPr lang="cs-CZ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1242330" y="6118384"/>
            <a:ext cx="881203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l_sinka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2366" y="101239"/>
            <a:ext cx="8140498" cy="461665"/>
          </a:xfrm>
          <a:prstGeom prst="rect">
            <a:avLst/>
          </a:prstGeom>
          <a:solidFill>
            <a:srgbClr val="00206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Doplň </a:t>
            </a:r>
            <a:r>
              <a:rPr lang="cs-CZ" sz="2400" dirty="0" err="1" smtClean="0">
                <a:solidFill>
                  <a:schemeClr val="bg1"/>
                </a:solidFill>
              </a:rPr>
              <a:t>i,í</a:t>
            </a:r>
            <a:r>
              <a:rPr lang="cs-CZ" sz="2400" dirty="0" smtClean="0">
                <a:solidFill>
                  <a:schemeClr val="bg1"/>
                </a:solidFill>
              </a:rPr>
              <a:t>/</a:t>
            </a:r>
            <a:r>
              <a:rPr lang="cs-CZ" sz="2400" dirty="0" err="1" smtClean="0">
                <a:solidFill>
                  <a:schemeClr val="bg1"/>
                </a:solidFill>
              </a:rPr>
              <a:t>y,ý</a:t>
            </a:r>
            <a:r>
              <a:rPr lang="cs-CZ" sz="2400" dirty="0" smtClean="0">
                <a:solidFill>
                  <a:schemeClr val="bg1"/>
                </a:solidFill>
              </a:rPr>
              <a:t> a kartičky roztřiď. Kontrolu proveď kliknutím. Čekej.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36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000"/>
                            </p:stCondLst>
                            <p:childTnLst>
                              <p:par>
                                <p:cTn id="66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1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301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4020"/>
                            </p:stCondLst>
                            <p:childTnLst>
                              <p:par>
                                <p:cTn id="74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30"/>
                            </p:stCondLst>
                            <p:childTnLst>
                              <p:par>
                                <p:cTn id="78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4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705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806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1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9070"/>
                            </p:stCondLst>
                            <p:childTnLst>
                              <p:par>
                                <p:cTn id="94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1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8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1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1090"/>
                            </p:stCondLst>
                            <p:childTnLst>
                              <p:par>
                                <p:cTn id="102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1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9" dur="1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2" dur="1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5" dur="1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8" dur="1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1" dur="1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4" dur="1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7" dur="1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0" dur="1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3" dur="1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2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6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2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9" dur="1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2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2" dur="1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2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5" dur="1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2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8" dur="1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2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1" dur="1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4" dur="1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2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7" dur="1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2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0" dur="1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2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3" dur="1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2100"/>
                            </p:stCondLst>
                            <p:childTnLst>
                              <p:par>
                                <p:cTn id="16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3100"/>
                            </p:stCondLst>
                            <p:childTnLst>
                              <p:par>
                                <p:cTn id="1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4100"/>
                            </p:stCondLst>
                            <p:childTnLst>
                              <p:par>
                                <p:cTn id="17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100"/>
                            </p:stCondLst>
                            <p:childTnLst>
                              <p:par>
                                <p:cTn id="17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26100"/>
                            </p:stCondLst>
                            <p:childTnLst>
                              <p:par>
                                <p:cTn id="1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7100"/>
                            </p:stCondLst>
                            <p:childTnLst>
                              <p:par>
                                <p:cTn id="1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8100"/>
                            </p:stCondLst>
                            <p:childTnLst>
                              <p:par>
                                <p:cTn id="1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9100"/>
                            </p:stCondLst>
                            <p:childTnLst>
                              <p:par>
                                <p:cTn id="19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30100"/>
                            </p:stCondLst>
                            <p:childTnLst>
                              <p:par>
                                <p:cTn id="1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31100"/>
                            </p:stCondLst>
                            <p:childTnLst>
                              <p:par>
                                <p:cTn id="20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4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6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2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5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8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1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4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7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0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3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6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9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2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5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1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4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7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0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3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22" grpId="0" animBg="1"/>
      <p:bldP spid="23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3" grpId="1" animBg="1"/>
      <p:bldP spid="64" grpId="0" animBg="1"/>
      <p:bldP spid="65" grpId="0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4" grpId="0" animBg="1"/>
      <p:bldP spid="74" grpId="1" animBg="1"/>
      <p:bldP spid="75" grpId="0" animBg="1"/>
      <p:bldP spid="7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412776"/>
            <a:ext cx="3795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err="1" smtClean="0"/>
              <a:t>DUMu</a:t>
            </a:r>
            <a:r>
              <a:rPr lang="cs-CZ" dirty="0" smtClean="0"/>
              <a:t> byly použity </a:t>
            </a:r>
            <a:r>
              <a:rPr lang="cs-CZ" smtClean="0"/>
              <a:t>vlastní materiály.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54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689</Words>
  <Application>Microsoft Office PowerPoint</Application>
  <PresentationFormat>Předvádění na obrazovce (4:3)</PresentationFormat>
  <Paragraphs>158</Paragraphs>
  <Slides>7</Slides>
  <Notes>2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1_Motiv systému Office</vt:lpstr>
      <vt:lpstr>Prezentace aplikace PowerPoint</vt:lpstr>
      <vt:lpstr>ANOTACE:</vt:lpstr>
      <vt:lpstr>Český jazyk 3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jazyk 3</dc:title>
  <dc:creator>MatejovicovaA</dc:creator>
  <cp:lastModifiedBy>admin</cp:lastModifiedBy>
  <cp:revision>36</cp:revision>
  <dcterms:created xsi:type="dcterms:W3CDTF">2012-03-17T16:44:31Z</dcterms:created>
  <dcterms:modified xsi:type="dcterms:W3CDTF">2013-02-21T20:38:30Z</dcterms:modified>
</cp:coreProperties>
</file>