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1"/>
  </p:notesMasterIdLst>
  <p:sldIdLst>
    <p:sldId id="314" r:id="rId3"/>
    <p:sldId id="315" r:id="rId4"/>
    <p:sldId id="256" r:id="rId5"/>
    <p:sldId id="282" r:id="rId6"/>
    <p:sldId id="257" r:id="rId7"/>
    <p:sldId id="283" r:id="rId8"/>
    <p:sldId id="284" r:id="rId9"/>
    <p:sldId id="301" r:id="rId10"/>
    <p:sldId id="300" r:id="rId11"/>
    <p:sldId id="299" r:id="rId12"/>
    <p:sldId id="298" r:id="rId13"/>
    <p:sldId id="297" r:id="rId14"/>
    <p:sldId id="296" r:id="rId15"/>
    <p:sldId id="312" r:id="rId16"/>
    <p:sldId id="295" r:id="rId17"/>
    <p:sldId id="311" r:id="rId18"/>
    <p:sldId id="310" r:id="rId19"/>
    <p:sldId id="309" r:id="rId20"/>
    <p:sldId id="308" r:id="rId21"/>
    <p:sldId id="307" r:id="rId22"/>
    <p:sldId id="306" r:id="rId23"/>
    <p:sldId id="305" r:id="rId24"/>
    <p:sldId id="304" r:id="rId25"/>
    <p:sldId id="303" r:id="rId26"/>
    <p:sldId id="302" r:id="rId27"/>
    <p:sldId id="281" r:id="rId28"/>
    <p:sldId id="313" r:id="rId29"/>
    <p:sldId id="316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CCECFF"/>
    <a:srgbClr val="66FFFF"/>
    <a:srgbClr val="820000"/>
    <a:srgbClr val="0080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B720CE-B0BA-47F8-83BF-43485A1BA947}" type="presOf" srcId="{130831A4-0540-4EC5-8F5A-93030E89D2D9}" destId="{F69CC921-512E-49F4-824C-A648EC5F27A5}" srcOrd="0" destOrd="0" presId="urn:microsoft.com/office/officeart/2005/8/layout/target3"/>
    <dgm:cxn modelId="{D35BEC7D-9CE5-46AA-95BE-4690CDF818C8}" type="presOf" srcId="{100B6B2E-82E6-4C11-B19B-F2DB3A0EA64F}" destId="{645AA564-2E9E-4954-AD87-AE01782CEC59}" srcOrd="0" destOrd="0" presId="urn:microsoft.com/office/officeart/2005/8/layout/target3"/>
    <dgm:cxn modelId="{E678F15C-7AD4-4DAA-930B-987982DE944F}" type="presOf" srcId="{130831A4-0540-4EC5-8F5A-93030E89D2D9}" destId="{8E23E229-92FC-49D1-B5FE-0303176B8A4E}" srcOrd="1" destOrd="0" presId="urn:microsoft.com/office/officeart/2005/8/layout/target3"/>
    <dgm:cxn modelId="{C7A2DBEC-9421-487A-BF03-F59AB88F9927}" type="presOf" srcId="{1D8420EA-BFA0-403B-80F5-647FA396CC45}" destId="{F7B3C0B7-F0F7-4F49-B02C-3630F8C5FAE5}" srcOrd="0" destOrd="0" presId="urn:microsoft.com/office/officeart/2005/8/layout/target3"/>
    <dgm:cxn modelId="{5E4C926F-060C-418C-861B-6E8257B2F0B4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3FBDF22-6203-4642-B001-1F01D2A26F15}" type="presOf" srcId="{27FE2D31-D344-4B63-A89A-A89AB0D9F3E3}" destId="{FE47432B-CA46-450C-8D8F-66C300A95B52}" srcOrd="0" destOrd="0" presId="urn:microsoft.com/office/officeart/2005/8/layout/target3"/>
    <dgm:cxn modelId="{A4919947-6518-4E4E-B84F-97478D7CA057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256F1BA-1DA8-49F5-BBA7-A10728FCA81E}" type="presOf" srcId="{100B6B2E-82E6-4C11-B19B-F2DB3A0EA64F}" destId="{DBA8199F-D892-4A8E-A352-2B7844050E09}" srcOrd="1" destOrd="0" presId="urn:microsoft.com/office/officeart/2005/8/layout/target3"/>
    <dgm:cxn modelId="{2BA5C245-C3D5-4827-9B67-9A589AF15BCA}" type="presOf" srcId="{914700B9-77B5-440A-A438-DE98B6D4894D}" destId="{E73F1C26-6DCD-4001-88B9-355E01E2BCE7}" srcOrd="0" destOrd="0" presId="urn:microsoft.com/office/officeart/2005/8/layout/target3"/>
    <dgm:cxn modelId="{9EDB8C13-EF6E-40B7-8A07-602E1673429C}" type="presParOf" srcId="{FE47432B-CA46-450C-8D8F-66C300A95B52}" destId="{B522209E-30D0-49D6-A340-2D383A11C668}" srcOrd="0" destOrd="0" presId="urn:microsoft.com/office/officeart/2005/8/layout/target3"/>
    <dgm:cxn modelId="{EE2B30DF-AD40-4682-A797-13A90A548B6A}" type="presParOf" srcId="{FE47432B-CA46-450C-8D8F-66C300A95B52}" destId="{ED5A8377-51D5-4DC5-B0E7-680166966720}" srcOrd="1" destOrd="0" presId="urn:microsoft.com/office/officeart/2005/8/layout/target3"/>
    <dgm:cxn modelId="{943C8F6C-0B78-4946-87FA-3CC5C571A81C}" type="presParOf" srcId="{FE47432B-CA46-450C-8D8F-66C300A95B52}" destId="{F69CC921-512E-49F4-824C-A648EC5F27A5}" srcOrd="2" destOrd="0" presId="urn:microsoft.com/office/officeart/2005/8/layout/target3"/>
    <dgm:cxn modelId="{CB2FD380-982F-48DF-B1D5-BAD9939F66B8}" type="presParOf" srcId="{FE47432B-CA46-450C-8D8F-66C300A95B52}" destId="{61C9CE18-EDA6-4EDF-BA1C-09779D38FBBF}" srcOrd="3" destOrd="0" presId="urn:microsoft.com/office/officeart/2005/8/layout/target3"/>
    <dgm:cxn modelId="{1A1FBB37-1256-4AA8-93EB-C5217959E3EA}" type="presParOf" srcId="{FE47432B-CA46-450C-8D8F-66C300A95B52}" destId="{D60DEAAB-7AFE-435A-ACF6-18851E4B0426}" srcOrd="4" destOrd="0" presId="urn:microsoft.com/office/officeart/2005/8/layout/target3"/>
    <dgm:cxn modelId="{E3CA20F6-55D9-4838-9A2A-599BCB3750D9}" type="presParOf" srcId="{FE47432B-CA46-450C-8D8F-66C300A95B52}" destId="{F7B3C0B7-F0F7-4F49-B02C-3630F8C5FAE5}" srcOrd="5" destOrd="0" presId="urn:microsoft.com/office/officeart/2005/8/layout/target3"/>
    <dgm:cxn modelId="{B01D1DD5-8036-47E8-A08D-FE370DDECAAD}" type="presParOf" srcId="{FE47432B-CA46-450C-8D8F-66C300A95B52}" destId="{C9DA9446-E2D3-4F6A-8960-3CADFBF870B8}" srcOrd="6" destOrd="0" presId="urn:microsoft.com/office/officeart/2005/8/layout/target3"/>
    <dgm:cxn modelId="{D36E7C6F-89B8-4E89-94A7-A2DC788148DE}" type="presParOf" srcId="{FE47432B-CA46-450C-8D8F-66C300A95B52}" destId="{9726EC6F-D322-4CD3-B489-1BE3DF7CE70B}" srcOrd="7" destOrd="0" presId="urn:microsoft.com/office/officeart/2005/8/layout/target3"/>
    <dgm:cxn modelId="{D9850681-BE2F-4FA5-9ACE-4C4D0B36E757}" type="presParOf" srcId="{FE47432B-CA46-450C-8D8F-66C300A95B52}" destId="{645AA564-2E9E-4954-AD87-AE01782CEC59}" srcOrd="8" destOrd="0" presId="urn:microsoft.com/office/officeart/2005/8/layout/target3"/>
    <dgm:cxn modelId="{6F43A313-A691-43FA-981D-636A055A247C}" type="presParOf" srcId="{FE47432B-CA46-450C-8D8F-66C300A95B52}" destId="{8538CAC4-6A86-42B8-B5AF-2FF155DB9D02}" srcOrd="9" destOrd="0" presId="urn:microsoft.com/office/officeart/2005/8/layout/target3"/>
    <dgm:cxn modelId="{F1303439-3AE3-456F-88C5-CA3854FCA702}" type="presParOf" srcId="{FE47432B-CA46-450C-8D8F-66C300A95B52}" destId="{26FD6024-A07F-46D0-8BC0-B5E595C5673D}" srcOrd="10" destOrd="0" presId="urn:microsoft.com/office/officeart/2005/8/layout/target3"/>
    <dgm:cxn modelId="{E325EB57-2FFE-481B-8581-39FC73409898}" type="presParOf" srcId="{FE47432B-CA46-450C-8D8F-66C300A95B52}" destId="{E73F1C26-6DCD-4001-88B9-355E01E2BCE7}" srcOrd="11" destOrd="0" presId="urn:microsoft.com/office/officeart/2005/8/layout/target3"/>
    <dgm:cxn modelId="{7A93C5CC-3D59-46E1-A8E3-73E2FD7D36A3}" type="presParOf" srcId="{FE47432B-CA46-450C-8D8F-66C300A95B52}" destId="{8E23E229-92FC-49D1-B5FE-0303176B8A4E}" srcOrd="12" destOrd="0" presId="urn:microsoft.com/office/officeart/2005/8/layout/target3"/>
    <dgm:cxn modelId="{4B55536B-25DA-47A5-BDA2-0D5348F40861}" type="presParOf" srcId="{FE47432B-CA46-450C-8D8F-66C300A95B52}" destId="{8467D0EB-87A2-4285-8ACA-0398EFBF29BC}" srcOrd="13" destOrd="0" presId="urn:microsoft.com/office/officeart/2005/8/layout/target3"/>
    <dgm:cxn modelId="{7558A6B2-40DF-4E02-A0F5-9734D1894E45}" type="presParOf" srcId="{FE47432B-CA46-450C-8D8F-66C300A95B52}" destId="{DBA8199F-D892-4A8E-A352-2B7844050E09}" srcOrd="14" destOrd="0" presId="urn:microsoft.com/office/officeart/2005/8/layout/target3"/>
    <dgm:cxn modelId="{8070CA30-121A-484F-9A77-06C16249B32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286291-EBA5-4BEB-8194-916E02AF68F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2A5A39-89E5-4413-8916-979E36485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781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2A5A39-89E5-4413-8916-979E364853AB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55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1824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6636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2501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2188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436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638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7743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8409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2361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8202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1979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C4641C8-A35D-45E8-A25E-23F5FE3A4B9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81CE941-5BAB-49DA-B984-BA001C3A50F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894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4579818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3784900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Vyjmenovaná slova po B, L, M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6343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3396232"/>
              </p:ext>
            </p:extLst>
          </p:nvPr>
        </p:nvGraphicFramePr>
        <p:xfrm>
          <a:off x="539552" y="3573016"/>
          <a:ext cx="8280920" cy="2658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hra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vyjmenovaných slov po B, L, m formou hry.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hrají hru podle doporučených pravidel.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Materiál je možné použít i k opakování probraného učiva doplňujícími otázkami.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164847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vyjmenovaných slov po B, L, 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pravopis </a:t>
                      </a:r>
                      <a:r>
                        <a:rPr lang="cs-CZ" sz="14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i,í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4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y,ý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po obojetných souhláskách  B, L, M. Žák odůvodňuje své rozhodnutí.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3015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Vyjmenovaná slova </a:t>
            </a:r>
            <a:br>
              <a:rPr lang="cs-CZ" dirty="0" smtClean="0"/>
            </a:br>
            <a:r>
              <a:rPr lang="cs-CZ" dirty="0" smtClean="0"/>
              <a:t>po     </a:t>
            </a:r>
            <a:r>
              <a:rPr lang="cs-CZ" u="sng" dirty="0" smtClean="0"/>
              <a:t>B, L, M</a:t>
            </a: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820000"/>
                </a:solidFill>
              </a:rPr>
              <a:t>Procvičování -HRA</a:t>
            </a:r>
            <a:endParaRPr lang="cs-CZ" sz="4000" dirty="0">
              <a:solidFill>
                <a:srgbClr val="82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9411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797152"/>
            <a:ext cx="79528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Pravidla:</a:t>
            </a:r>
          </a:p>
          <a:p>
            <a:r>
              <a:rPr lang="cs-CZ" dirty="0" smtClean="0"/>
              <a:t>Hrají dvě družstva, která se střídají. Zástupci  vyberou vhodnou sněhovou kouli</a:t>
            </a:r>
          </a:p>
          <a:p>
            <a:r>
              <a:rPr lang="cs-CZ" dirty="0" smtClean="0"/>
              <a:t>a kliknou. Po bezchybném rozhodnutí si připisují 1 bod, při nesprávném </a:t>
            </a:r>
          </a:p>
          <a:p>
            <a:r>
              <a:rPr lang="cs-CZ" dirty="0" smtClean="0"/>
              <a:t>rozhodnutí je dána možnost druhému družstvu, které může získat soupeřovo bod.</a:t>
            </a:r>
          </a:p>
          <a:p>
            <a:r>
              <a:rPr lang="cs-CZ" dirty="0" smtClean="0"/>
              <a:t>Pokračuje družstvo, které je na řadě.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8072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E4CGPLA\MC9004402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327" y="0"/>
            <a:ext cx="91673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3779912" y="188640"/>
            <a:ext cx="5271742" cy="2088232"/>
          </a:xfrm>
          <a:prstGeom prst="cloudCallout">
            <a:avLst>
              <a:gd name="adj1" fmla="val -57196"/>
              <a:gd name="adj2" fmla="val 60895"/>
            </a:avLst>
          </a:prstGeom>
          <a:solidFill>
            <a:srgbClr val="66FF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13323" y="415396"/>
            <a:ext cx="51383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AHOJ   TŘEŤÁCI !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Už za chvíli přijde Jirka. Pomozte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mu vybrat tu správnou sněhovou kouli.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Začíná koulování.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Plechovka 6"/>
          <p:cNvSpPr/>
          <p:nvPr/>
        </p:nvSpPr>
        <p:spPr>
          <a:xfrm rot="20467444">
            <a:off x="1800915" y="1026391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 rot="20516231">
            <a:off x="1785803" y="1693614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167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100"/>
                            </p:stCondLst>
                            <p:childTnLst>
                              <p:par>
                                <p:cTn id="12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900"/>
                            </p:stCondLst>
                            <p:childTnLst>
                              <p:par>
                                <p:cTn id="19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479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Sešli jsme se v ob-</a:t>
            </a:r>
            <a:r>
              <a:rPr lang="cs-CZ" sz="3200" dirty="0" err="1" smtClean="0">
                <a:solidFill>
                  <a:schemeClr val="bg1"/>
                </a:solidFill>
              </a:rPr>
              <a:t>vacím</a:t>
            </a:r>
            <a:r>
              <a:rPr lang="cs-CZ" sz="3200" dirty="0" smtClean="0">
                <a:solidFill>
                  <a:schemeClr val="bg1"/>
                </a:solidFill>
              </a:rPr>
              <a:t> pokoji.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50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58003 -0.44398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31" y="-5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436096" y="582974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7554882" y="582974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447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Na louce je </a:t>
            </a:r>
            <a:r>
              <a:rPr lang="cs-CZ" sz="3200" dirty="0" err="1" smtClean="0">
                <a:solidFill>
                  <a:schemeClr val="bg1"/>
                </a:solidFill>
              </a:rPr>
              <a:t>sl-šet</a:t>
            </a:r>
            <a:r>
              <a:rPr lang="cs-CZ" sz="3200" dirty="0" smtClean="0">
                <a:solidFill>
                  <a:schemeClr val="bg1"/>
                </a:solidFill>
              </a:rPr>
              <a:t> luční kobylku.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10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7908 0.0069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69" y="16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628 -0.32893 L -0.32275 -0.2763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51" y="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021886" y="563719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788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Podej m-  to voňavé mýdlo.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10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94219 -0.108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639" y="10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8316 -0.29051 L -0.19965 -0.52152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49" y="-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004048" y="5124850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60324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Naše b-</a:t>
            </a:r>
            <a:r>
              <a:rPr lang="cs-CZ" sz="3200" dirty="0" err="1" smtClean="0">
                <a:solidFill>
                  <a:schemeClr val="bg1"/>
                </a:solidFill>
              </a:rPr>
              <a:t>lá</a:t>
            </a:r>
            <a:r>
              <a:rPr lang="cs-CZ" sz="3200" dirty="0" smtClean="0">
                <a:solidFill>
                  <a:schemeClr val="bg1"/>
                </a:solidFill>
              </a:rPr>
              <a:t> kočička se jmenuje Míca.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10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95799 -0.1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438" y="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22616 L -0.2125 -0.24723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9" y="-1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004048" y="5124850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37994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Zam-chej</a:t>
            </a:r>
            <a:r>
              <a:rPr lang="cs-CZ" sz="3200" dirty="0" smtClean="0">
                <a:solidFill>
                  <a:schemeClr val="bg1"/>
                </a:solidFill>
              </a:rPr>
              <a:t> ten pudink.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10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763 L -0.94219 -0.328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639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21549 L -0.30711 -0.0265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31" y="94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436096" y="5993904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37224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Vym-sli</a:t>
            </a:r>
            <a:r>
              <a:rPr lang="cs-CZ" sz="3200" dirty="0" smtClean="0">
                <a:solidFill>
                  <a:schemeClr val="bg1"/>
                </a:solidFill>
              </a:rPr>
              <a:t> nový příklad.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10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1.02101 -0.5909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580" y="-1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85 L -0.30712 -0.1326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58" y="10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436096" y="586376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419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Přib-li</a:t>
            </a:r>
            <a:r>
              <a:rPr lang="cs-CZ" sz="3200" dirty="0" smtClean="0">
                <a:solidFill>
                  <a:schemeClr val="bg1"/>
                </a:solidFill>
              </a:rPr>
              <a:t> nám noví sousedé.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10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95799 -0.0974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438" y="1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86 L -0.33073 -0.3025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38" y="2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508524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4657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Do </a:t>
            </a:r>
            <a:r>
              <a:rPr lang="cs-CZ" sz="3200" dirty="0" err="1" smtClean="0">
                <a:solidFill>
                  <a:schemeClr val="bg1"/>
                </a:solidFill>
              </a:rPr>
              <a:t>rohl-čků</a:t>
            </a:r>
            <a:r>
              <a:rPr lang="cs-CZ" sz="3200" dirty="0" smtClean="0">
                <a:solidFill>
                  <a:schemeClr val="bg1"/>
                </a:solidFill>
              </a:rPr>
              <a:t> patří lískové oříšky.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10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93437 -0.2025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57" y="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20996 L -0.25989 -0.20996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7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078278" y="5106845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6313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Budeme m-t nového žáka.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10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95799 -0.2550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438" y="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6754 -0.22361 L -0.32309 -0.41273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31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8670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Blíží se bouřka, už se </a:t>
            </a:r>
            <a:r>
              <a:rPr lang="cs-CZ" sz="3200" dirty="0" err="1" smtClean="0">
                <a:solidFill>
                  <a:schemeClr val="bg1"/>
                </a:solidFill>
              </a:rPr>
              <a:t>bl-ská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258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01 L -0.54844 -0.5175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51" y="-9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380439" y="482359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62493" y="573720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531722" y="5917129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2547319" y="5910591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38359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Tak a teď bude házet sněhulák.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Klikni.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2195736" y="151485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53961" y="786226"/>
            <a:ext cx="2989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Na ulici unikal </a:t>
            </a:r>
            <a:r>
              <a:rPr lang="cs-CZ" sz="2800" dirty="0" err="1" smtClean="0">
                <a:solidFill>
                  <a:schemeClr val="bg1"/>
                </a:solidFill>
              </a:rPr>
              <a:t>pl</a:t>
            </a:r>
            <a:r>
              <a:rPr lang="cs-CZ" sz="2800" dirty="0" smtClean="0">
                <a:solidFill>
                  <a:schemeClr val="bg1"/>
                </a:solidFill>
              </a:rPr>
              <a:t>-n.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10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962 -0.41435 L 0.78055 -0.4458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0" y="-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-0.24514 L 1.07257 -0.1717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361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38867 L 0.93472 0.0413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1" y="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098 L 0.54514 -0.3412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292" y="24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  <p:bldP spid="20" grpId="0" animBg="1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380439" y="482359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402437" y="5776695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531722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2547319" y="5910591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357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Do města je to už </a:t>
            </a:r>
            <a:r>
              <a:rPr lang="cs-CZ" sz="3200" dirty="0" err="1" smtClean="0">
                <a:solidFill>
                  <a:schemeClr val="bg1"/>
                </a:solidFill>
              </a:rPr>
              <a:t>bl-zko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37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962 -0.41435 L 0.78055 -0.4458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0" y="-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-0.24514 L 1.07257 -0.1717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361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38912 L 0.56615 -0.21643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60" y="8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144 L 0.9309 0.0388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2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380439" y="482359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62493" y="573720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531722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2930410" y="5991735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61077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Oheň se musí pořádně </a:t>
            </a:r>
            <a:r>
              <a:rPr lang="cs-CZ" sz="3200" dirty="0" err="1" smtClean="0">
                <a:solidFill>
                  <a:schemeClr val="bg1"/>
                </a:solidFill>
              </a:rPr>
              <a:t>rozdm</a:t>
            </a:r>
            <a:r>
              <a:rPr lang="cs-CZ" sz="3200" dirty="0" smtClean="0">
                <a:solidFill>
                  <a:schemeClr val="bg1"/>
                </a:solidFill>
              </a:rPr>
              <a:t>-chat.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37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6927 -0.40509 L 0.44722 -0.258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816" y="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-0.24514 L 1.07257 -0.1717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361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38912 L 0.98195 -0.64098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542" y="-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144 L 0.9309 0.0388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2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380439" y="4873110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62493" y="573720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531722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2547319" y="5910591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6570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Pampel-ška</a:t>
            </a:r>
            <a:r>
              <a:rPr lang="cs-CZ" sz="3200" dirty="0" smtClean="0">
                <a:solidFill>
                  <a:schemeClr val="bg1"/>
                </a:solidFill>
              </a:rPr>
              <a:t> je luční bylina.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37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962 -0.41435 L 0.78055 -0.4458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0" y="-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-0.24514 L 0.76545 -0.18958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014" y="2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38912 L 1.03698 -0.23148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302" y="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144 L 0.9309 0.0388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2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380439" y="482359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62493" y="573720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514713" y="5953765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2547319" y="5910591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8737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Obyvatelé </a:t>
            </a:r>
            <a:r>
              <a:rPr lang="cs-CZ" sz="3200" dirty="0" err="1" smtClean="0">
                <a:solidFill>
                  <a:schemeClr val="bg1"/>
                </a:solidFill>
              </a:rPr>
              <a:t>Přib-slavi</a:t>
            </a:r>
            <a:r>
              <a:rPr lang="cs-CZ" sz="3200" dirty="0" smtClean="0">
                <a:solidFill>
                  <a:schemeClr val="bg1"/>
                </a:solidFill>
              </a:rPr>
              <a:t> jsou milí lidé.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37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962 -0.41435 L 0.78055 -0.4458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0" y="-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-0.24514 L 1.07257 -0.1717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361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38912 L 0.98195 -0.683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542" y="-1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144 L 0.53923 -0.1159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97" y="1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380439" y="482359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62493" y="573720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531722" y="5910591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2547319" y="5910591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222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M- se musíme mýt každý den.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37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962 -0.41435 L 0.78055 -0.4458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0" y="-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-0.24514 L 1.07257 -0.1717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361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38912 L 0.98195 -0.03195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542" y="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144 L 0.60816 -0.2252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34" y="8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208048" y="4797152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62493" y="573720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531722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2547319" y="5910591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9591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Zamilovaní si dávají </a:t>
            </a:r>
            <a:r>
              <a:rPr lang="cs-CZ" sz="3200" dirty="0" err="1" smtClean="0">
                <a:solidFill>
                  <a:schemeClr val="bg1"/>
                </a:solidFill>
              </a:rPr>
              <a:t>pol-bky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37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962 -0.41435 L 0.78055 -0.4458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0" y="-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-0.24514 L 0.61909 -0.0629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688" y="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38912 L 1.07639 -0.158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264" y="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144 L 0.9309 0.0388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2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380439" y="482359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62493" y="573720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531722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2547319" y="5910591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7455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Sl</a:t>
            </a:r>
            <a:r>
              <a:rPr lang="cs-CZ" sz="3200" dirty="0" smtClean="0">
                <a:solidFill>
                  <a:schemeClr val="bg1"/>
                </a:solidFill>
              </a:rPr>
              <a:t>-bil, že bude dávat pozor.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37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962 -0.41435 L 0.78055 -0.4458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0" y="-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-0.24514 L 1.07257 -0.1717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361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38912 L 0.69063 -0.3469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976" y="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144 L 0.9309 0.0388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2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380439" y="482359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62493" y="573720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531722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2572421" y="5993904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610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Opl-vá</a:t>
            </a:r>
            <a:r>
              <a:rPr lang="cs-CZ" sz="3200" dirty="0" smtClean="0">
                <a:solidFill>
                  <a:schemeClr val="bg1"/>
                </a:solidFill>
              </a:rPr>
              <a:t> velkým </a:t>
            </a:r>
            <a:r>
              <a:rPr lang="cs-CZ" sz="3200" dirty="0" err="1" smtClean="0">
                <a:solidFill>
                  <a:schemeClr val="bg1"/>
                </a:solidFill>
              </a:rPr>
              <a:t>bohatsvím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37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962 -0.41435 L 0.43143 -0.3319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552" y="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-0.24514 L 1.07257 -0.1717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361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38912 L 0.97413 -0.6094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160" y="-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144 L 0.9309 0.0388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2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380439" y="482359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62493" y="573720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531722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2625104" y="5993904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5320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Ošatka je vyrobená z l-</a:t>
            </a:r>
            <a:r>
              <a:rPr lang="cs-CZ" sz="3200" dirty="0" err="1" smtClean="0">
                <a:solidFill>
                  <a:schemeClr val="bg1"/>
                </a:solidFill>
              </a:rPr>
              <a:t>ka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37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962 -0.41435 L 0.41771 -0.2164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58" y="9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-0.24514 L 1.07257 -0.1717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361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38912 L 0.98976 -0.67246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941" y="-1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144 L 0.9309 0.0388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2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380439" y="482359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62493" y="5737206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531722" y="5826203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2547319" y="5910591"/>
            <a:ext cx="864096" cy="864096"/>
          </a:xfrm>
          <a:prstGeom prst="flowChartConnector">
            <a:avLst/>
          </a:prstGeom>
          <a:solidFill>
            <a:schemeClr val="tx1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ý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41120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Babička chce ml-t mák.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37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1962 -0.41435 L 0.78055 -0.4458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0" y="-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7 -0.24514 L 1.07257 -0.1717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361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38912 L 0.69063 -0.3469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976" y="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7 -0.39144 L 0.9309 0.0388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80" y="2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ucitel\AppData\Local\Microsoft\Windows\Temporary Internet Files\Content.IE5\0AI6O03E\MC90044028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" y="1417364"/>
            <a:ext cx="9144000" cy="555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5" y="0"/>
            <a:ext cx="9142535" cy="213285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 rot="20467444">
            <a:off x="1800916" y="2070899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 rot="20516231">
            <a:off x="1785804" y="2738122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195736" y="163656"/>
            <a:ext cx="6480720" cy="1850627"/>
          </a:xfrm>
          <a:prstGeom prst="cloud">
            <a:avLst/>
          </a:prstGeom>
          <a:solidFill>
            <a:srgbClr val="66FFFF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ucitel\AppData\Local\Microsoft\Windows\Temporary Internet Files\Content.IE5\0AI6O03E\MC900232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3070" y="3200400"/>
            <a:ext cx="3178089" cy="341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ývojový diagram: spojnice 26"/>
          <p:cNvSpPr/>
          <p:nvPr/>
        </p:nvSpPr>
        <p:spPr>
          <a:xfrm>
            <a:off x="4224784" y="5722913"/>
            <a:ext cx="864096" cy="864096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932039" y="4962107"/>
            <a:ext cx="864096" cy="864096"/>
          </a:xfrm>
          <a:prstGeom prst="flowChartConnector">
            <a:avLst/>
          </a:prstGeom>
          <a:solidFill>
            <a:srgbClr val="82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í</a:t>
            </a:r>
            <a:endParaRPr lang="cs-CZ" sz="5400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5493317" y="5988946"/>
            <a:ext cx="864096" cy="86409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0" name="Vývojový diagram: spojnice 29"/>
          <p:cNvSpPr/>
          <p:nvPr/>
        </p:nvSpPr>
        <p:spPr>
          <a:xfrm>
            <a:off x="7498793" y="5826203"/>
            <a:ext cx="864096" cy="864096"/>
          </a:xfrm>
          <a:prstGeom prst="flowChartConnector">
            <a:avLst/>
          </a:prstGeom>
          <a:solidFill>
            <a:srgbClr val="00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pic>
        <p:nvPicPr>
          <p:cNvPr id="1042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536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17304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8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13" y="1596808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61" y="2391986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541" y="931367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ucitel\AppData\Local\Microsoft\Windows\Temporary Internet Files\Content.IE5\0AI6O03E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39" y="2273273"/>
            <a:ext cx="699973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96403" y="764704"/>
            <a:ext cx="5161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Hlem-ždí</a:t>
            </a:r>
            <a:r>
              <a:rPr lang="cs-CZ" sz="3200" dirty="0" smtClean="0">
                <a:solidFill>
                  <a:schemeClr val="bg1"/>
                </a:solidFill>
              </a:rPr>
              <a:t> ulita je velmi pevná.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243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1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1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CC"/>
                                      </p:to>
                                    </p:animClr>
                                    <p:set>
                                      <p:cBhvr>
                                        <p:cTn id="2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0.3281 L -0.61423 -0.4598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250" y="-6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94 -0.31307 L -0.57621 -0.7431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2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351 -0.1919 L -0.65364 -0.2816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58" y="-4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35191 L -0.77066 -0.6173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35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7" grpId="0" animBg="1"/>
      <p:bldP spid="28" grpId="0" animBg="1"/>
      <p:bldP spid="29" grpId="0" animBg="1"/>
      <p:bldP spid="30" grpId="0" animBg="1"/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DE4CGPLA\MC9004402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327" y="0"/>
            <a:ext cx="91673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3779912" y="332656"/>
            <a:ext cx="5271742" cy="1674775"/>
          </a:xfrm>
          <a:prstGeom prst="cloudCallout">
            <a:avLst>
              <a:gd name="adj1" fmla="val -57196"/>
              <a:gd name="adj2" fmla="val 60895"/>
            </a:avLst>
          </a:prstGeom>
          <a:solidFill>
            <a:srgbClr val="66FF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326781" y="569878"/>
            <a:ext cx="41780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Tak a takhle koulování dopadlo.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Víš, kdo zvítězil?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A kdo bude vítěz na jaře?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Plechovka 6"/>
          <p:cNvSpPr/>
          <p:nvPr/>
        </p:nvSpPr>
        <p:spPr>
          <a:xfrm rot="20467444">
            <a:off x="1800915" y="1026391"/>
            <a:ext cx="1189805" cy="810367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 rot="20516231">
            <a:off x="1785803" y="1693614"/>
            <a:ext cx="1612366" cy="341714"/>
          </a:xfrm>
          <a:prstGeom prst="ca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citel\AppData\Local\Microsoft\Windows\Temporary Internet Files\Content.IE5\0AI6O03E\MC9002321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04176" y="2852936"/>
            <a:ext cx="3448297" cy="334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42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204864"/>
            <a:ext cx="4693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</a:t>
            </a:r>
            <a:r>
              <a:rPr lang="cs-CZ" dirty="0" err="1" smtClean="0">
                <a:solidFill>
                  <a:schemeClr val="bg1"/>
                </a:solidFill>
              </a:rPr>
              <a:t>DUMu</a:t>
            </a:r>
            <a:r>
              <a:rPr lang="cs-CZ" dirty="0" smtClean="0">
                <a:solidFill>
                  <a:schemeClr val="bg1"/>
                </a:solidFill>
              </a:rPr>
              <a:t> byly použity kliparty a vlastní materiál.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991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272</TotalTime>
  <Words>523</Words>
  <Application>Microsoft Office PowerPoint</Application>
  <PresentationFormat>Předvádění na obrazovce (4:3)</PresentationFormat>
  <Paragraphs>184</Paragraphs>
  <Slides>28</Slides>
  <Notes>22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Deluxe</vt:lpstr>
      <vt:lpstr>Motiv systému Office</vt:lpstr>
      <vt:lpstr>Prezentace aplikace PowerPoint</vt:lpstr>
      <vt:lpstr>ANOTACE:</vt:lpstr>
      <vt:lpstr>Vyjmenovaná slova  po     B, L, 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B, L, M</dc:title>
  <dc:creator>MatejovicovaA</dc:creator>
  <cp:lastModifiedBy>admin</cp:lastModifiedBy>
  <cp:revision>24</cp:revision>
  <dcterms:created xsi:type="dcterms:W3CDTF">2013-01-10T16:49:54Z</dcterms:created>
  <dcterms:modified xsi:type="dcterms:W3CDTF">2013-02-21T21:52:14Z</dcterms:modified>
</cp:coreProperties>
</file>