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61" r:id="rId5"/>
    <p:sldId id="259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919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17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10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121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123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289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43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073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472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569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240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4FE3D-616D-409E-A9CA-F5BF9A45F914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3637E-1706-4B50-A1E5-52543879F1A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49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smtClean="0"/>
              <a:t>VY_42_INOVACE_25_Vlastnosti </a:t>
            </a:r>
            <a:r>
              <a:rPr lang="cs-CZ" sz="3200" b="1" smtClean="0"/>
              <a:t>čtyřúhelníků 1</a:t>
            </a:r>
            <a:endParaRPr lang="cs-CZ" sz="3200" b="1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960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Konstrukce čtyřúhelníků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268760"/>
            <a:ext cx="4320480" cy="53285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Nejprve si zopakujeme jaké typy čtyřúhelníků známe</a:t>
            </a:r>
          </a:p>
          <a:p>
            <a:endParaRPr lang="cs-CZ" sz="2400" dirty="0" smtClean="0"/>
          </a:p>
          <a:p>
            <a:r>
              <a:rPr lang="cs-CZ" sz="2400" b="1" dirty="0" smtClean="0"/>
              <a:t>Čtverec</a:t>
            </a:r>
            <a:endParaRPr lang="cs-CZ" sz="2400" dirty="0" smtClean="0"/>
          </a:p>
          <a:p>
            <a:r>
              <a:rPr lang="cs-CZ" sz="2400" dirty="0" smtClean="0"/>
              <a:t>Všechny strany jsou stejně dlouhé - </a:t>
            </a:r>
            <a:r>
              <a:rPr lang="cs-CZ" sz="2400" b="1" dirty="0" smtClean="0"/>
              <a:t>a</a:t>
            </a:r>
          </a:p>
          <a:p>
            <a:r>
              <a:rPr lang="cs-CZ" sz="2400" dirty="0" smtClean="0"/>
              <a:t>Všechny úhly jsou pravé</a:t>
            </a:r>
          </a:p>
          <a:p>
            <a:r>
              <a:rPr lang="cs-CZ" sz="2400" dirty="0" smtClean="0"/>
              <a:t>Úhlopříčky </a:t>
            </a:r>
            <a:r>
              <a:rPr lang="cs-CZ" sz="2400" b="1" dirty="0" smtClean="0"/>
              <a:t>e, f </a:t>
            </a:r>
            <a:r>
              <a:rPr lang="cs-CZ" sz="2400" dirty="0" smtClean="0"/>
              <a:t>jsou na sebe kolmé a v průsečíku se půlí</a:t>
            </a:r>
          </a:p>
          <a:p>
            <a:endParaRPr lang="cs-CZ" sz="2400" dirty="0"/>
          </a:p>
        </p:txBody>
      </p:sp>
      <p:grpSp>
        <p:nvGrpSpPr>
          <p:cNvPr id="22" name="Skupina 21"/>
          <p:cNvGrpSpPr/>
          <p:nvPr/>
        </p:nvGrpSpPr>
        <p:grpSpPr>
          <a:xfrm>
            <a:off x="5205230" y="2245061"/>
            <a:ext cx="3421820" cy="3622107"/>
            <a:chOff x="5205230" y="1619508"/>
            <a:chExt cx="3421820" cy="3622107"/>
          </a:xfrm>
        </p:grpSpPr>
        <p:sp>
          <p:nvSpPr>
            <p:cNvPr id="6" name="Obdélník 5"/>
            <p:cNvSpPr/>
            <p:nvPr/>
          </p:nvSpPr>
          <p:spPr>
            <a:xfrm>
              <a:off x="5364088" y="1988840"/>
              <a:ext cx="2880320" cy="280831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586662" y="4872283"/>
              <a:ext cx="298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8085550" y="1619508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205230" y="1619508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D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205230" y="4787894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8085550" y="4797152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cxnSp>
          <p:nvCxnSpPr>
            <p:cNvPr id="13" name="Přímá spojnice 12"/>
            <p:cNvCxnSpPr/>
            <p:nvPr/>
          </p:nvCxnSpPr>
          <p:spPr>
            <a:xfrm flipV="1">
              <a:off x="5364088" y="1988840"/>
              <a:ext cx="2875511" cy="279905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H="1" flipV="1">
              <a:off x="5368898" y="1988840"/>
              <a:ext cx="2875510" cy="279905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ovéPole 18"/>
            <p:cNvSpPr txBox="1"/>
            <p:nvPr/>
          </p:nvSpPr>
          <p:spPr>
            <a:xfrm>
              <a:off x="6110314" y="4056115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e</a:t>
              </a:r>
              <a:endParaRPr lang="cs-CZ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7218686" y="4056115"/>
              <a:ext cx="2551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f</a:t>
              </a: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8328570" y="3203701"/>
              <a:ext cx="298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59859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4320480" cy="5649491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Kosočtverec</a:t>
            </a:r>
            <a:endParaRPr lang="cs-CZ" sz="2400" dirty="0" smtClean="0"/>
          </a:p>
          <a:p>
            <a:r>
              <a:rPr lang="cs-CZ" sz="2400" dirty="0" smtClean="0"/>
              <a:t>Všechny strany jsou stejně dlouhé – </a:t>
            </a:r>
            <a:r>
              <a:rPr lang="cs-CZ" sz="2400" b="1" dirty="0" smtClean="0"/>
              <a:t>a</a:t>
            </a:r>
          </a:p>
          <a:p>
            <a:r>
              <a:rPr lang="cs-CZ" sz="2400" dirty="0" smtClean="0"/>
              <a:t>Protilehlé strany jsou rovnoběžné</a:t>
            </a:r>
          </a:p>
          <a:p>
            <a:r>
              <a:rPr lang="cs-CZ" sz="2400" dirty="0" smtClean="0"/>
              <a:t>Protilehlé úhly jsou stejně velké</a:t>
            </a:r>
          </a:p>
          <a:p>
            <a:r>
              <a:rPr lang="cs-CZ" sz="2400" dirty="0" smtClean="0"/>
              <a:t>Součet dvou sousedních úhlů je 180°</a:t>
            </a:r>
          </a:p>
          <a:p>
            <a:r>
              <a:rPr lang="cs-CZ" sz="2400" dirty="0" smtClean="0"/>
              <a:t>Úhlopříčky </a:t>
            </a:r>
            <a:r>
              <a:rPr lang="cs-CZ" sz="2400" b="1" dirty="0" smtClean="0"/>
              <a:t>e, f </a:t>
            </a:r>
            <a:r>
              <a:rPr lang="cs-CZ" sz="2400" dirty="0" smtClean="0"/>
              <a:t>se v průsečíku </a:t>
            </a:r>
            <a:r>
              <a:rPr lang="cs-CZ" sz="2400" b="1" dirty="0" smtClean="0"/>
              <a:t>P</a:t>
            </a:r>
            <a:r>
              <a:rPr lang="cs-CZ" sz="2400" dirty="0" smtClean="0"/>
              <a:t> půlí a jsou na sebe kolmé</a:t>
            </a:r>
            <a:endParaRPr lang="cs-CZ" sz="2400" dirty="0"/>
          </a:p>
        </p:txBody>
      </p:sp>
      <p:grpSp>
        <p:nvGrpSpPr>
          <p:cNvPr id="26" name="Skupina 25"/>
          <p:cNvGrpSpPr/>
          <p:nvPr/>
        </p:nvGrpSpPr>
        <p:grpSpPr>
          <a:xfrm>
            <a:off x="5206670" y="1043444"/>
            <a:ext cx="3608993" cy="3382939"/>
            <a:chOff x="5206670" y="1043444"/>
            <a:chExt cx="3608993" cy="3382939"/>
          </a:xfrm>
        </p:grpSpPr>
        <p:sp>
          <p:nvSpPr>
            <p:cNvPr id="4" name="Kosoúhelník 3"/>
            <p:cNvSpPr/>
            <p:nvPr/>
          </p:nvSpPr>
          <p:spPr>
            <a:xfrm>
              <a:off x="5364088" y="1484784"/>
              <a:ext cx="3297526" cy="2570584"/>
            </a:xfrm>
            <a:prstGeom prst="parallelogram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" name="Přímá spojnice 5"/>
            <p:cNvCxnSpPr/>
            <p:nvPr/>
          </p:nvCxnSpPr>
          <p:spPr>
            <a:xfrm>
              <a:off x="6024590" y="1484784"/>
              <a:ext cx="1988952" cy="257058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5364088" y="1484784"/>
              <a:ext cx="3275084" cy="2570584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ovéPole 12"/>
            <p:cNvSpPr txBox="1"/>
            <p:nvPr/>
          </p:nvSpPr>
          <p:spPr>
            <a:xfrm>
              <a:off x="6438477" y="2205815"/>
              <a:ext cx="2551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f</a:t>
              </a: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6024590" y="3109610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e</a:t>
              </a: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8343898" y="2575147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206670" y="4055368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7894466" y="4053037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8507565" y="1043444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597335" y="4057051"/>
              <a:ext cx="2952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6853993" y="2759813"/>
              <a:ext cx="3032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P</a:t>
              </a: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5856895" y="1043444"/>
              <a:ext cx="3273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48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3983088" cy="5145435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Obdélník</a:t>
            </a:r>
          </a:p>
          <a:p>
            <a:r>
              <a:rPr lang="cs-CZ" sz="2400" dirty="0" smtClean="0"/>
              <a:t>Protější strany  jsou rovnoběžné a stejně dlouhé</a:t>
            </a:r>
          </a:p>
          <a:p>
            <a:r>
              <a:rPr lang="cs-CZ" sz="2400" dirty="0"/>
              <a:t>Všechny úhly jsou pravé</a:t>
            </a:r>
          </a:p>
          <a:p>
            <a:r>
              <a:rPr lang="cs-CZ" sz="2400" dirty="0"/>
              <a:t>Úhlopříčky </a:t>
            </a:r>
            <a:r>
              <a:rPr lang="cs-CZ" sz="2400" b="1" dirty="0"/>
              <a:t>e, </a:t>
            </a:r>
            <a:r>
              <a:rPr lang="cs-CZ" sz="2400" b="1" dirty="0" smtClean="0"/>
              <a:t>f</a:t>
            </a:r>
            <a:r>
              <a:rPr lang="cs-CZ" sz="2400" dirty="0" smtClean="0"/>
              <a:t> </a:t>
            </a:r>
            <a:r>
              <a:rPr lang="cs-CZ" sz="2400" dirty="0"/>
              <a:t>se </a:t>
            </a:r>
            <a:r>
              <a:rPr lang="cs-CZ" sz="2400" dirty="0" smtClean="0"/>
              <a:t>půlí v průsečíku P a nejsou kolmé</a:t>
            </a:r>
            <a:endParaRPr lang="cs-CZ" sz="2400" dirty="0"/>
          </a:p>
          <a:p>
            <a:endParaRPr lang="cs-CZ" sz="2400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4440288" y="1086526"/>
            <a:ext cx="4703712" cy="3622107"/>
            <a:chOff x="4440288" y="2245061"/>
            <a:chExt cx="4703712" cy="3622107"/>
          </a:xfrm>
        </p:grpSpPr>
        <p:grpSp>
          <p:nvGrpSpPr>
            <p:cNvPr id="4" name="Skupina 3"/>
            <p:cNvGrpSpPr/>
            <p:nvPr/>
          </p:nvGrpSpPr>
          <p:grpSpPr>
            <a:xfrm>
              <a:off x="4440288" y="2245061"/>
              <a:ext cx="4703712" cy="3622107"/>
              <a:chOff x="5205230" y="1619508"/>
              <a:chExt cx="3431438" cy="3622107"/>
            </a:xfrm>
          </p:grpSpPr>
          <p:sp>
            <p:nvSpPr>
              <p:cNvPr id="5" name="Obdélník 4"/>
              <p:cNvSpPr/>
              <p:nvPr/>
            </p:nvSpPr>
            <p:spPr>
              <a:xfrm>
                <a:off x="5364088" y="1988840"/>
                <a:ext cx="2880320" cy="2808312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" name="TextovéPole 5"/>
              <p:cNvSpPr txBox="1"/>
              <p:nvPr/>
            </p:nvSpPr>
            <p:spPr>
              <a:xfrm>
                <a:off x="6586662" y="4872283"/>
                <a:ext cx="2984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a</a:t>
                </a:r>
                <a:endParaRPr lang="cs-CZ" b="1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8085550" y="1619508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C</a:t>
                </a: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5205230" y="1619508"/>
                <a:ext cx="32733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D</a:t>
                </a: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5205230" y="4787894"/>
                <a:ext cx="3177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A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8085550" y="4797152"/>
                <a:ext cx="3097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B</a:t>
                </a:r>
              </a:p>
            </p:txBody>
          </p:sp>
          <p:cxnSp>
            <p:nvCxnSpPr>
              <p:cNvPr id="11" name="Přímá spojnice 10"/>
              <p:cNvCxnSpPr/>
              <p:nvPr/>
            </p:nvCxnSpPr>
            <p:spPr>
              <a:xfrm flipV="1">
                <a:off x="5364088" y="1988840"/>
                <a:ext cx="2875511" cy="2799054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nice 11"/>
              <p:cNvCxnSpPr/>
              <p:nvPr/>
            </p:nvCxnSpPr>
            <p:spPr>
              <a:xfrm flipH="1" flipV="1">
                <a:off x="5368898" y="1988840"/>
                <a:ext cx="2875510" cy="2799054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TextovéPole 12"/>
              <p:cNvSpPr txBox="1"/>
              <p:nvPr/>
            </p:nvSpPr>
            <p:spPr>
              <a:xfrm>
                <a:off x="6110314" y="4056115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e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7218686" y="4056115"/>
                <a:ext cx="2551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/>
                  <a:t>f</a:t>
                </a:r>
              </a:p>
            </p:txBody>
          </p:sp>
          <p:sp>
            <p:nvSpPr>
              <p:cNvPr id="15" name="TextovéPole 14"/>
              <p:cNvSpPr txBox="1"/>
              <p:nvPr/>
            </p:nvSpPr>
            <p:spPr>
              <a:xfrm>
                <a:off x="8328570" y="3203701"/>
                <a:ext cx="3080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b</a:t>
                </a:r>
                <a:endParaRPr lang="cs-CZ" b="1" dirty="0"/>
              </a:p>
            </p:txBody>
          </p:sp>
        </p:grpSp>
        <p:sp>
          <p:nvSpPr>
            <p:cNvPr id="16" name="TextovéPole 15"/>
            <p:cNvSpPr txBox="1"/>
            <p:nvPr/>
          </p:nvSpPr>
          <p:spPr>
            <a:xfrm>
              <a:off x="6563463" y="3645024"/>
              <a:ext cx="3032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P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86434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4320480" cy="5649491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Rovnoběžník</a:t>
            </a:r>
            <a:endParaRPr lang="cs-CZ" sz="2400" dirty="0" smtClean="0"/>
          </a:p>
          <a:p>
            <a:r>
              <a:rPr lang="cs-CZ" sz="2400" dirty="0" smtClean="0"/>
              <a:t>Protilehlé strany </a:t>
            </a:r>
            <a:r>
              <a:rPr lang="cs-CZ" sz="2400" b="1" dirty="0" smtClean="0"/>
              <a:t>a, b </a:t>
            </a:r>
            <a:r>
              <a:rPr lang="cs-CZ" sz="2400" dirty="0" smtClean="0"/>
              <a:t>jsou stejně dlouhé a rovnoběžné</a:t>
            </a:r>
          </a:p>
          <a:p>
            <a:r>
              <a:rPr lang="cs-CZ" sz="2400" dirty="0" smtClean="0"/>
              <a:t>Protilehlé úhly jsou stejně velké</a:t>
            </a:r>
          </a:p>
          <a:p>
            <a:r>
              <a:rPr lang="cs-CZ" sz="2400" dirty="0" smtClean="0"/>
              <a:t>Součet dvou sousedních úhlů je 180°</a:t>
            </a:r>
          </a:p>
          <a:p>
            <a:r>
              <a:rPr lang="cs-CZ" sz="2400" dirty="0" smtClean="0"/>
              <a:t>Úhlopříčky </a:t>
            </a:r>
            <a:r>
              <a:rPr lang="cs-CZ" sz="2400" b="1" dirty="0" smtClean="0"/>
              <a:t>e, f </a:t>
            </a:r>
            <a:r>
              <a:rPr lang="cs-CZ" sz="2400" dirty="0" smtClean="0"/>
              <a:t>se v průsečíku </a:t>
            </a:r>
            <a:r>
              <a:rPr lang="cs-CZ" sz="2400" b="1" dirty="0" smtClean="0"/>
              <a:t>P</a:t>
            </a:r>
            <a:r>
              <a:rPr lang="cs-CZ" sz="2400" dirty="0" smtClean="0"/>
              <a:t> půlí </a:t>
            </a:r>
            <a:endParaRPr lang="cs-CZ" sz="2400" dirty="0"/>
          </a:p>
        </p:txBody>
      </p:sp>
      <p:sp>
        <p:nvSpPr>
          <p:cNvPr id="5" name="Kosoúhelník 4"/>
          <p:cNvSpPr/>
          <p:nvPr/>
        </p:nvSpPr>
        <p:spPr>
          <a:xfrm>
            <a:off x="5310765" y="1196752"/>
            <a:ext cx="3297526" cy="2858616"/>
          </a:xfrm>
          <a:prstGeom prst="parallelogram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6024590" y="1196752"/>
            <a:ext cx="1869876" cy="2856285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5310765" y="1196752"/>
            <a:ext cx="3297526" cy="2856285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438477" y="2205815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f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024590" y="29783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e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8301797" y="257514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206670" y="405536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94466" y="4053037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8485123" y="827420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97335" y="4057051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49518" y="2626060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997338" y="827420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65228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4248472" cy="5649491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Lichoběžník</a:t>
            </a:r>
            <a:endParaRPr lang="cs-CZ" sz="2400" dirty="0" smtClean="0"/>
          </a:p>
          <a:p>
            <a:r>
              <a:rPr lang="cs-CZ" sz="2400" dirty="0" smtClean="0"/>
              <a:t>Základny </a:t>
            </a:r>
            <a:r>
              <a:rPr lang="cs-CZ" sz="2400" b="1" dirty="0" smtClean="0"/>
              <a:t>a, c </a:t>
            </a:r>
            <a:r>
              <a:rPr lang="cs-CZ" sz="2400" dirty="0" smtClean="0"/>
              <a:t>jsou rovnoběžné</a:t>
            </a:r>
          </a:p>
          <a:p>
            <a:r>
              <a:rPr lang="cs-CZ" sz="2400" dirty="0" smtClean="0"/>
              <a:t>Součet vnitřních úhlů je 360°</a:t>
            </a:r>
          </a:p>
          <a:p>
            <a:r>
              <a:rPr lang="cs-CZ" sz="2400" dirty="0" smtClean="0"/>
              <a:t>U </a:t>
            </a:r>
            <a:r>
              <a:rPr lang="cs-CZ" sz="2400" b="1" dirty="0" smtClean="0"/>
              <a:t>rovnoramenného </a:t>
            </a:r>
            <a:r>
              <a:rPr lang="cs-CZ" sz="2400" dirty="0" smtClean="0"/>
              <a:t>lichoběžníku jsou ramena </a:t>
            </a:r>
            <a:r>
              <a:rPr lang="cs-CZ" sz="2400" b="1" dirty="0" smtClean="0"/>
              <a:t>b</a:t>
            </a:r>
            <a:r>
              <a:rPr lang="cs-CZ" sz="2400" b="1" smtClean="0"/>
              <a:t>, d </a:t>
            </a:r>
            <a:r>
              <a:rPr lang="cs-CZ" sz="2400" dirty="0" smtClean="0"/>
              <a:t>stejně dlouhá</a:t>
            </a:r>
          </a:p>
          <a:p>
            <a:r>
              <a:rPr lang="cs-CZ" sz="2400" dirty="0" smtClean="0"/>
              <a:t>Úhly při vrcholech A </a:t>
            </a:r>
            <a:r>
              <a:rPr lang="cs-CZ" sz="2400" dirty="0" err="1" smtClean="0"/>
              <a:t>a</a:t>
            </a:r>
            <a:r>
              <a:rPr lang="cs-CZ" sz="2400" dirty="0" smtClean="0"/>
              <a:t> B, jsou stejně velké</a:t>
            </a:r>
          </a:p>
          <a:p>
            <a:r>
              <a:rPr lang="cs-CZ" sz="2400" dirty="0" smtClean="0"/>
              <a:t>Úhly při vrcholech C a D, jsou stejně velké</a:t>
            </a:r>
          </a:p>
          <a:p>
            <a:r>
              <a:rPr lang="cs-CZ" sz="2400" dirty="0" smtClean="0"/>
              <a:t>Úhlopříčky jsou stejně dlouhé</a:t>
            </a:r>
          </a:p>
          <a:p>
            <a:endParaRPr lang="cs-CZ" sz="2400" dirty="0"/>
          </a:p>
        </p:txBody>
      </p:sp>
      <p:sp>
        <p:nvSpPr>
          <p:cNvPr id="4" name="Lichoběžník 3"/>
          <p:cNvSpPr/>
          <p:nvPr/>
        </p:nvSpPr>
        <p:spPr>
          <a:xfrm>
            <a:off x="5436096" y="2204864"/>
            <a:ext cx="3168352" cy="1936232"/>
          </a:xfrm>
          <a:prstGeom prst="trapezoi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724115" y="3284984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f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081146" y="328498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277238" y="280364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702556" y="1838098"/>
            <a:ext cx="282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702556" y="4152959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8326013" y="280364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53812" y="183553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945483" y="1835532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86732" y="4152959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270780" y="4141096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cxnSp>
        <p:nvCxnSpPr>
          <p:cNvPr id="16" name="Přímá spojnice 15"/>
          <p:cNvCxnSpPr>
            <a:stCxn id="11" idx="2"/>
          </p:cNvCxnSpPr>
          <p:nvPr/>
        </p:nvCxnSpPr>
        <p:spPr>
          <a:xfrm>
            <a:off x="5917479" y="2204864"/>
            <a:ext cx="2678953" cy="1936232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5436096" y="2207430"/>
            <a:ext cx="2663436" cy="1933666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804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232</Words>
  <Application>Microsoft Office PowerPoint</Application>
  <PresentationFormat>Předvádění na obrazovce (4:3)</PresentationFormat>
  <Paragraphs>76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VY_42_INOVACE_25_Vlastnosti čtyřúhelníků 1</vt:lpstr>
      <vt:lpstr>Konstrukce čtyřúhelníků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Konstrukce čtyřúhelníků</dc:title>
  <dc:creator>Vagnerova</dc:creator>
  <cp:lastModifiedBy>Vagnerova</cp:lastModifiedBy>
  <cp:revision>11</cp:revision>
  <dcterms:created xsi:type="dcterms:W3CDTF">2011-06-02T19:07:08Z</dcterms:created>
  <dcterms:modified xsi:type="dcterms:W3CDTF">2012-03-12T10:07:38Z</dcterms:modified>
</cp:coreProperties>
</file>