
<file path=[Content_Types].xml><?xml version="1.0" encoding="utf-8"?>
<Types xmlns="http://schemas.openxmlformats.org/package/2006/content-types">
  <Override PartName="/ppt/slides/slide29.xml" ContentType="application/vnd.openxmlformats-officedocument.presentationml.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wmf" ContentType="image/x-wmf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5.xml" ContentType="application/vnd.openxmlformats-officedocument.presentationml.notesSlide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6.xml" ContentType="application/vnd.openxmlformats-officedocument.presentationml.notesSlide+xml"/>
  <Override PartName="/ppt/slides/slide8.xml" ContentType="application/vnd.openxmlformats-officedocument.presentationml.slide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33"/>
  </p:notesMasterIdLst>
  <p:sldIdLst>
    <p:sldId id="296" r:id="rId3"/>
    <p:sldId id="295" r:id="rId4"/>
    <p:sldId id="256" r:id="rId5"/>
    <p:sldId id="282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9" r:id="rId18"/>
    <p:sldId id="268" r:id="rId19"/>
    <p:sldId id="283" r:id="rId20"/>
    <p:sldId id="284" r:id="rId21"/>
    <p:sldId id="285" r:id="rId22"/>
    <p:sldId id="286" r:id="rId23"/>
    <p:sldId id="287" r:id="rId24"/>
    <p:sldId id="288" r:id="rId25"/>
    <p:sldId id="289" r:id="rId26"/>
    <p:sldId id="290" r:id="rId27"/>
    <p:sldId id="291" r:id="rId28"/>
    <p:sldId id="292" r:id="rId29"/>
    <p:sldId id="293" r:id="rId30"/>
    <p:sldId id="294" r:id="rId31"/>
    <p:sldId id="297" r:id="rId3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20000"/>
    <a:srgbClr val="66FFFF"/>
    <a:srgbClr val="CCECFF"/>
    <a:srgbClr val="008000"/>
    <a:srgbClr val="00FF00"/>
    <a:srgbClr val="0033C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8BE0AB59-F17A-44BC-99CB-D575437B15FC}" type="presOf" srcId="{130831A4-0540-4EC5-8F5A-93030E89D2D9}" destId="{8E23E229-92FC-49D1-B5FE-0303176B8A4E}" srcOrd="1" destOrd="0" presId="urn:microsoft.com/office/officeart/2005/8/layout/target3"/>
    <dgm:cxn modelId="{34DF8312-610A-4F0E-8429-6218BAF65445}" type="presOf" srcId="{100B6B2E-82E6-4C11-B19B-F2DB3A0EA64F}" destId="{645AA564-2E9E-4954-AD87-AE01782CEC59}" srcOrd="0" destOrd="0" presId="urn:microsoft.com/office/officeart/2005/8/layout/target3"/>
    <dgm:cxn modelId="{111EBF85-8D03-4FED-B237-6C53E7D1EA89}" type="presOf" srcId="{1D8420EA-BFA0-403B-80F5-647FA396CC45}" destId="{8467D0EB-87A2-4285-8ACA-0398EFBF29BC}" srcOrd="1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37CBE2CF-A7A2-4CE8-90C0-A4BB5BF5A131}" type="presOf" srcId="{914700B9-77B5-440A-A438-DE98B6D4894D}" destId="{E73F1C26-6DCD-4001-88B9-355E01E2BCE7}" srcOrd="0" destOrd="0" presId="urn:microsoft.com/office/officeart/2005/8/layout/target3"/>
    <dgm:cxn modelId="{DDE51CFD-958D-4D77-9867-8F67D3A67BC1}" type="presOf" srcId="{914700B9-77B5-440A-A438-DE98B6D4894D}" destId="{BD9AF279-D483-48F2-BBBD-45F8E8923512}" srcOrd="1" destOrd="0" presId="urn:microsoft.com/office/officeart/2005/8/layout/target3"/>
    <dgm:cxn modelId="{5C4F4AAB-4800-4D77-B5F6-0E52E41C7C8A}" type="presOf" srcId="{27FE2D31-D344-4B63-A89A-A89AB0D9F3E3}" destId="{FE47432B-CA46-450C-8D8F-66C300A95B52}" srcOrd="0" destOrd="0" presId="urn:microsoft.com/office/officeart/2005/8/layout/target3"/>
    <dgm:cxn modelId="{20B463FE-C1E1-49CD-B696-5ACD52DF82DB}" type="presOf" srcId="{1D8420EA-BFA0-403B-80F5-647FA396CC45}" destId="{F7B3C0B7-F0F7-4F49-B02C-3630F8C5FAE5}" srcOrd="0" destOrd="0" presId="urn:microsoft.com/office/officeart/2005/8/layout/target3"/>
    <dgm:cxn modelId="{64A86208-C257-422F-80D0-DB3582972C16}" type="presOf" srcId="{100B6B2E-82E6-4C11-B19B-F2DB3A0EA64F}" destId="{DBA8199F-D892-4A8E-A352-2B7844050E09}" srcOrd="1" destOrd="0" presId="urn:microsoft.com/office/officeart/2005/8/layout/target3"/>
    <dgm:cxn modelId="{A0282924-5E9E-4A43-A25C-D3197B0DA715}" type="presOf" srcId="{130831A4-0540-4EC5-8F5A-93030E89D2D9}" destId="{F69CC921-512E-49F4-824C-A648EC5F27A5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8173D4FE-0B5E-47A3-A8D1-7919FB0340D7}" type="presParOf" srcId="{FE47432B-CA46-450C-8D8F-66C300A95B52}" destId="{B522209E-30D0-49D6-A340-2D383A11C668}" srcOrd="0" destOrd="0" presId="urn:microsoft.com/office/officeart/2005/8/layout/target3"/>
    <dgm:cxn modelId="{7D459770-9CA3-4DD3-B416-15F58D5EBE44}" type="presParOf" srcId="{FE47432B-CA46-450C-8D8F-66C300A95B52}" destId="{ED5A8377-51D5-4DC5-B0E7-680166966720}" srcOrd="1" destOrd="0" presId="urn:microsoft.com/office/officeart/2005/8/layout/target3"/>
    <dgm:cxn modelId="{B1E6E4B5-8FC1-40AE-9537-D9850FC6F51E}" type="presParOf" srcId="{FE47432B-CA46-450C-8D8F-66C300A95B52}" destId="{F69CC921-512E-49F4-824C-A648EC5F27A5}" srcOrd="2" destOrd="0" presId="urn:microsoft.com/office/officeart/2005/8/layout/target3"/>
    <dgm:cxn modelId="{B54834C6-518B-4A04-9DB8-1183BE9E230D}" type="presParOf" srcId="{FE47432B-CA46-450C-8D8F-66C300A95B52}" destId="{61C9CE18-EDA6-4EDF-BA1C-09779D38FBBF}" srcOrd="3" destOrd="0" presId="urn:microsoft.com/office/officeart/2005/8/layout/target3"/>
    <dgm:cxn modelId="{FC764B29-6BC4-4697-8B4D-1D10338F2FAE}" type="presParOf" srcId="{FE47432B-CA46-450C-8D8F-66C300A95B52}" destId="{D60DEAAB-7AFE-435A-ACF6-18851E4B0426}" srcOrd="4" destOrd="0" presId="urn:microsoft.com/office/officeart/2005/8/layout/target3"/>
    <dgm:cxn modelId="{3F0E1459-BD58-4E52-9242-2CC1D638FC5E}" type="presParOf" srcId="{FE47432B-CA46-450C-8D8F-66C300A95B52}" destId="{F7B3C0B7-F0F7-4F49-B02C-3630F8C5FAE5}" srcOrd="5" destOrd="0" presId="urn:microsoft.com/office/officeart/2005/8/layout/target3"/>
    <dgm:cxn modelId="{6ADBA5C2-96BC-4F32-BF2D-62093AA18670}" type="presParOf" srcId="{FE47432B-CA46-450C-8D8F-66C300A95B52}" destId="{C9DA9446-E2D3-4F6A-8960-3CADFBF870B8}" srcOrd="6" destOrd="0" presId="urn:microsoft.com/office/officeart/2005/8/layout/target3"/>
    <dgm:cxn modelId="{66F9063F-72EC-43AF-8677-D162CA6DF75A}" type="presParOf" srcId="{FE47432B-CA46-450C-8D8F-66C300A95B52}" destId="{9726EC6F-D322-4CD3-B489-1BE3DF7CE70B}" srcOrd="7" destOrd="0" presId="urn:microsoft.com/office/officeart/2005/8/layout/target3"/>
    <dgm:cxn modelId="{7BB13D5B-BA3E-4500-9967-3186C57F7A74}" type="presParOf" srcId="{FE47432B-CA46-450C-8D8F-66C300A95B52}" destId="{645AA564-2E9E-4954-AD87-AE01782CEC59}" srcOrd="8" destOrd="0" presId="urn:microsoft.com/office/officeart/2005/8/layout/target3"/>
    <dgm:cxn modelId="{0C574FEE-3558-41E3-B0C0-5A8F7AF1B4F9}" type="presParOf" srcId="{FE47432B-CA46-450C-8D8F-66C300A95B52}" destId="{8538CAC4-6A86-42B8-B5AF-2FF155DB9D02}" srcOrd="9" destOrd="0" presId="urn:microsoft.com/office/officeart/2005/8/layout/target3"/>
    <dgm:cxn modelId="{3AD1802F-E7C9-4561-8B25-88142AA401E2}" type="presParOf" srcId="{FE47432B-CA46-450C-8D8F-66C300A95B52}" destId="{26FD6024-A07F-46D0-8BC0-B5E595C5673D}" srcOrd="10" destOrd="0" presId="urn:microsoft.com/office/officeart/2005/8/layout/target3"/>
    <dgm:cxn modelId="{93CA442A-ED99-4EA7-87C1-1174823B2B1E}" type="presParOf" srcId="{FE47432B-CA46-450C-8D8F-66C300A95B52}" destId="{E73F1C26-6DCD-4001-88B9-355E01E2BCE7}" srcOrd="11" destOrd="0" presId="urn:microsoft.com/office/officeart/2005/8/layout/target3"/>
    <dgm:cxn modelId="{3FCB7FFC-6BC0-4BC2-89A2-28F1359471C2}" type="presParOf" srcId="{FE47432B-CA46-450C-8D8F-66C300A95B52}" destId="{8E23E229-92FC-49D1-B5FE-0303176B8A4E}" srcOrd="12" destOrd="0" presId="urn:microsoft.com/office/officeart/2005/8/layout/target3"/>
    <dgm:cxn modelId="{4F7C2598-C931-4E52-B07C-E64EA18F0714}" type="presParOf" srcId="{FE47432B-CA46-450C-8D8F-66C300A95B52}" destId="{8467D0EB-87A2-4285-8ACA-0398EFBF29BC}" srcOrd="13" destOrd="0" presId="urn:microsoft.com/office/officeart/2005/8/layout/target3"/>
    <dgm:cxn modelId="{787C4B97-5A47-4806-8C69-E4D9F0D5900E}" type="presParOf" srcId="{FE47432B-CA46-450C-8D8F-66C300A95B52}" destId="{DBA8199F-D892-4A8E-A352-2B7844050E09}" srcOrd="14" destOrd="0" presId="urn:microsoft.com/office/officeart/2005/8/layout/target3"/>
    <dgm:cxn modelId="{BA3B7668-09E5-42E3-AFC3-D10A06D8626C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286291-EBA5-4BEB-8194-916E02AF68F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2A5A39-89E5-4413-8916-979E364853A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907812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2A5A39-89E5-4413-8916-979E364853AB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54550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2A5A39-89E5-4413-8916-979E364853AB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54550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2A5A39-89E5-4413-8916-979E364853AB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54550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2A5A39-89E5-4413-8916-979E364853AB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545509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2A5A39-89E5-4413-8916-979E364853AB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54550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2A5A39-89E5-4413-8916-979E364853AB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545509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2A5A39-89E5-4413-8916-979E364853AB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545509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2A5A39-89E5-4413-8916-979E364853AB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545509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2A5A39-89E5-4413-8916-979E364853AB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545509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2A5A39-89E5-4413-8916-979E364853AB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545509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2A5A39-89E5-4413-8916-979E364853AB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545509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2A5A39-89E5-4413-8916-979E364853AB}" type="slidenum">
              <a:rPr lang="cs-CZ" smtClean="0"/>
              <a:pPr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545509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2A5A39-89E5-4413-8916-979E364853AB}" type="slidenum">
              <a:rPr lang="cs-CZ" smtClean="0"/>
              <a:pPr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545509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2A5A39-89E5-4413-8916-979E364853AB}" type="slidenum">
              <a:rPr lang="cs-CZ" smtClean="0"/>
              <a:pPr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545509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2A5A39-89E5-4413-8916-979E364853AB}" type="slidenum">
              <a:rPr lang="cs-CZ" smtClean="0"/>
              <a:pPr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545509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2A5A39-89E5-4413-8916-979E364853AB}" type="slidenum">
              <a:rPr lang="cs-CZ" smtClean="0"/>
              <a:pPr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545509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2A5A39-89E5-4413-8916-979E364853AB}" type="slidenum">
              <a:rPr lang="cs-CZ" smtClean="0"/>
              <a:pPr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545509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2A5A39-89E5-4413-8916-979E364853AB}" type="slidenum">
              <a:rPr lang="cs-CZ" smtClean="0"/>
              <a:pPr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545509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2A5A39-89E5-4413-8916-979E364853AB}" type="slidenum">
              <a:rPr lang="cs-CZ" smtClean="0"/>
              <a:pPr/>
              <a:t>23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545509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2A5A39-89E5-4413-8916-979E364853AB}" type="slidenum">
              <a:rPr lang="cs-CZ" smtClean="0"/>
              <a:pPr/>
              <a:t>24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545509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2A5A39-89E5-4413-8916-979E364853AB}" type="slidenum">
              <a:rPr lang="cs-CZ" smtClean="0"/>
              <a:pPr/>
              <a:t>25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545509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2A5A39-89E5-4413-8916-979E364853AB}" type="slidenum">
              <a:rPr lang="cs-CZ" smtClean="0"/>
              <a:pPr/>
              <a:t>26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545509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2A5A39-89E5-4413-8916-979E364853AB}" type="slidenum">
              <a:rPr lang="cs-CZ" smtClean="0"/>
              <a:pPr/>
              <a:t>27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545509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2A5A39-89E5-4413-8916-979E364853AB}" type="slidenum">
              <a:rPr lang="cs-CZ" smtClean="0"/>
              <a:pPr/>
              <a:t>28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54550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641C8-A35D-45E8-A25E-23F5FE3A4B99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CE941-5BAB-49DA-B984-BA001C3A50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641C8-A35D-45E8-A25E-23F5FE3A4B99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CE941-5BAB-49DA-B984-BA001C3A50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641C8-A35D-45E8-A25E-23F5FE3A4B99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CE941-5BAB-49DA-B984-BA001C3A50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641C8-A35D-45E8-A25E-23F5FE3A4B99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CE941-5BAB-49DA-B984-BA001C3A50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641C8-A35D-45E8-A25E-23F5FE3A4B99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CE941-5BAB-49DA-B984-BA001C3A50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641C8-A35D-45E8-A25E-23F5FE3A4B99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CE941-5BAB-49DA-B984-BA001C3A50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641C8-A35D-45E8-A25E-23F5FE3A4B99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CE941-5BAB-49DA-B984-BA001C3A50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641C8-A35D-45E8-A25E-23F5FE3A4B99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CE941-5BAB-49DA-B984-BA001C3A50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641C8-A35D-45E8-A25E-23F5FE3A4B99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A81CE941-5BAB-49DA-B984-BA001C3A50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641C8-A35D-45E8-A25E-23F5FE3A4B99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CE941-5BAB-49DA-B984-BA001C3A50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641C8-A35D-45E8-A25E-23F5FE3A4B99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CE941-5BAB-49DA-B984-BA001C3A50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4649719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249175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0600023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1285409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6048364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1433702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7837067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716986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7515637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7365258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084561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C4641C8-A35D-45E8-A25E-23F5FE3A4B99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A81CE941-5BAB-49DA-B984-BA001C3A50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255954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864579818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7497980"/>
              </p:ext>
            </p:extLst>
          </p:nvPr>
        </p:nvGraphicFramePr>
        <p:xfrm>
          <a:off x="1691680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Times New Roman" pitchFamily="18" charset="0"/>
                          <a:cs typeface="Times New Roman" pitchFamily="18" charset="0"/>
                        </a:rPr>
                        <a:t>VY_32_INOVACE_18_S02-Čj-3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Září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Anna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1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Matějovicová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3.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Vyjmenovaná slova </a:t>
                      </a:r>
                      <a:r>
                        <a:rPr lang="cs-CZ" sz="1400" b="1" smtClean="0">
                          <a:latin typeface="Times New Roman" pitchFamily="18" charset="0"/>
                          <a:cs typeface="Times New Roman" pitchFamily="18" charset="0"/>
                        </a:rPr>
                        <a:t>po P -  </a:t>
                      </a:r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HRA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5063439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279277764"/>
              </p:ext>
            </p:extLst>
          </p:nvPr>
        </p:nvGraphicFramePr>
        <p:xfrm>
          <a:off x="539552" y="3573016"/>
          <a:ext cx="8280920" cy="24220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- hra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</a:t>
                      </a:r>
                      <a:r>
                        <a:rPr lang="cs-CZ" sz="1400" baseline="0" smtClean="0">
                          <a:latin typeface="Times New Roman" pitchFamily="18" charset="0"/>
                          <a:cs typeface="Times New Roman" pitchFamily="18" charset="0"/>
                        </a:rPr>
                        <a:t>–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Učebnice. obrázky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  a  procvičování vyjmenovaných slov po P formou hry.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hrají hru podle doporučených pravidel.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0600283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doplňování </a:t>
                      </a:r>
                      <a:r>
                        <a:rPr lang="cs-CZ" sz="140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i,í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/</a:t>
                      </a:r>
                      <a:r>
                        <a:rPr lang="cs-CZ" sz="140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y,ý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po obojetné souhlásce P.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umí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rozlišovat vyjmenovaná slova po P, slova příbuzná a ostatní slova, kde doplňujeme </a:t>
                      </a:r>
                      <a:r>
                        <a:rPr lang="cs-CZ" sz="1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i,í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 Žák odůvodňuje své rozhodnutí.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1826827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Vyjmenovaná slova </a:t>
            </a:r>
            <a:br>
              <a:rPr lang="cs-CZ" dirty="0" smtClean="0"/>
            </a:br>
            <a:r>
              <a:rPr lang="cs-CZ" dirty="0" smtClean="0"/>
              <a:t>po     </a:t>
            </a:r>
            <a:r>
              <a:rPr lang="cs-CZ" u="sng" dirty="0" smtClean="0"/>
              <a:t>P</a:t>
            </a:r>
            <a:r>
              <a:rPr lang="cs-CZ" dirty="0" smtClean="0"/>
              <a:t> 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000" stA="25000" endPos="49000" dist="5000" dir="5400000" sy="-100000" algn="bl" rotWithShape="0"/>
                </a:effectLst>
              </a:rPr>
              <a:t>- hra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000" stA="25000" endPos="49000" dist="5000" dir="5400000" sy="-100000" algn="bl" rotWithShape="0"/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820000"/>
                </a:solidFill>
              </a:rPr>
              <a:t>Procvičování -HRA</a:t>
            </a:r>
            <a:endParaRPr lang="cs-CZ" sz="4000" dirty="0">
              <a:solidFill>
                <a:srgbClr val="82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4797152"/>
            <a:ext cx="7952818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Pravidla:</a:t>
            </a:r>
          </a:p>
          <a:p>
            <a:r>
              <a:rPr lang="cs-CZ" dirty="0" smtClean="0"/>
              <a:t>Hrají dvě družstva, která se střídají. Zástupci  vyberou vhodnou sněhovou kouli</a:t>
            </a:r>
          </a:p>
          <a:p>
            <a:r>
              <a:rPr lang="cs-CZ" dirty="0" smtClean="0"/>
              <a:t>a kliknou. Po bezchybném rozhodnutí si připisují 1 bod, při nesprávném </a:t>
            </a:r>
          </a:p>
          <a:p>
            <a:r>
              <a:rPr lang="cs-CZ" dirty="0" smtClean="0"/>
              <a:t>rozhodnutí je dána možnost druhému družstvu, které může získat soupeřovo bod.</a:t>
            </a:r>
          </a:p>
          <a:p>
            <a:r>
              <a:rPr lang="cs-CZ" dirty="0" smtClean="0"/>
              <a:t>Pokračuje družstvo, které je na řadě.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48072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citel\AppData\Local\Microsoft\Windows\Temporary Internet Files\Content.IE5\DE4CGPLA\MC9004402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0327" y="0"/>
            <a:ext cx="916739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láček 2"/>
          <p:cNvSpPr/>
          <p:nvPr/>
        </p:nvSpPr>
        <p:spPr>
          <a:xfrm>
            <a:off x="3779912" y="188640"/>
            <a:ext cx="5271742" cy="2088232"/>
          </a:xfrm>
          <a:prstGeom prst="cloudCallout">
            <a:avLst>
              <a:gd name="adj1" fmla="val -57196"/>
              <a:gd name="adj2" fmla="val 60895"/>
            </a:avLst>
          </a:prstGeom>
          <a:solidFill>
            <a:srgbClr val="66FFFF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913323" y="415396"/>
            <a:ext cx="513833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AHOJ   TŘEŤÁCI !</a:t>
            </a:r>
          </a:p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Už za chvíli přijde Jirka. Pomozte</a:t>
            </a:r>
          </a:p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 mu vybrat tu správnou sněhovou kouli.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7" name="Plechovka 6"/>
          <p:cNvSpPr/>
          <p:nvPr/>
        </p:nvSpPr>
        <p:spPr>
          <a:xfrm rot="20467444">
            <a:off x="1800915" y="1026391"/>
            <a:ext cx="1189805" cy="810367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lechovka 7"/>
          <p:cNvSpPr/>
          <p:nvPr/>
        </p:nvSpPr>
        <p:spPr>
          <a:xfrm rot="20516231">
            <a:off x="1785803" y="1693614"/>
            <a:ext cx="1612366" cy="341714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49167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100"/>
                            </p:stCondLst>
                            <p:childTnLst>
                              <p:par>
                                <p:cTn id="12" presetID="56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4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5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900"/>
                            </p:stCondLst>
                            <p:childTnLst>
                              <p:par>
                                <p:cTn id="19" presetID="56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33CC"/>
                                      </p:to>
                                    </p:animClr>
                                    <p:animClr clrSpc="rgb" dir="cw">
                                      <p:cBhvr>
                                        <p:cTn id="29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33CC"/>
                                      </p:to>
                                    </p:animClr>
                                    <p:set>
                                      <p:cBhvr>
                                        <p:cTn id="30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33CC"/>
                                      </p:to>
                                    </p:animClr>
                                    <p:animClr clrSpc="rgb" dir="cw">
                                      <p:cBhvr>
                                        <p:cTn id="34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33CC"/>
                                      </p:to>
                                    </p:animClr>
                                    <p:set>
                                      <p:cBhvr>
                                        <p:cTn id="35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8" name="Picture 14" descr="C:\Users\ucitel\AppData\Local\Microsoft\Windows\Temporary Internet Files\Content.IE5\0AI6O03E\MC9004402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65" y="1417364"/>
            <a:ext cx="9144000" cy="5552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65" y="0"/>
            <a:ext cx="9142535" cy="2132856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Plechovka 2"/>
          <p:cNvSpPr/>
          <p:nvPr/>
        </p:nvSpPr>
        <p:spPr>
          <a:xfrm rot="20467444">
            <a:off x="1800916" y="2070899"/>
            <a:ext cx="1189805" cy="810367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lechovka 3"/>
          <p:cNvSpPr/>
          <p:nvPr/>
        </p:nvSpPr>
        <p:spPr>
          <a:xfrm rot="20516231">
            <a:off x="1785804" y="2738122"/>
            <a:ext cx="1612366" cy="341714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2195736" y="163656"/>
            <a:ext cx="6480720" cy="1850627"/>
          </a:xfrm>
          <a:prstGeom prst="cloud">
            <a:avLst/>
          </a:prstGeom>
          <a:solidFill>
            <a:srgbClr val="66FFFF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0" name="Picture 16" descr="C:\Users\ucitel\AppData\Local\Microsoft\Windows\Temporary Internet Files\Content.IE5\0AI6O03E\MC9002321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5653070" y="3200400"/>
            <a:ext cx="3178089" cy="3419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Vývojový diagram: spojnice 26"/>
          <p:cNvSpPr/>
          <p:nvPr/>
        </p:nvSpPr>
        <p:spPr>
          <a:xfrm>
            <a:off x="4224784" y="5722913"/>
            <a:ext cx="864096" cy="864096"/>
          </a:xfrm>
          <a:prstGeom prst="flowChartConnector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i</a:t>
            </a:r>
            <a:endParaRPr lang="cs-CZ" sz="5400" dirty="0"/>
          </a:p>
        </p:txBody>
      </p:sp>
      <p:sp>
        <p:nvSpPr>
          <p:cNvPr id="28" name="Vývojový diagram: spojnice 27"/>
          <p:cNvSpPr/>
          <p:nvPr/>
        </p:nvSpPr>
        <p:spPr>
          <a:xfrm>
            <a:off x="4932039" y="4962107"/>
            <a:ext cx="864096" cy="864096"/>
          </a:xfrm>
          <a:prstGeom prst="flowChartConnector">
            <a:avLst/>
          </a:prstGeom>
          <a:solidFill>
            <a:srgbClr val="82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í</a:t>
            </a:r>
            <a:endParaRPr lang="cs-CZ" sz="5400" dirty="0"/>
          </a:p>
        </p:txBody>
      </p:sp>
      <p:sp>
        <p:nvSpPr>
          <p:cNvPr id="29" name="Vývojový diagram: spojnice 28"/>
          <p:cNvSpPr/>
          <p:nvPr/>
        </p:nvSpPr>
        <p:spPr>
          <a:xfrm>
            <a:off x="5493317" y="5988946"/>
            <a:ext cx="864096" cy="864096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y</a:t>
            </a:r>
            <a:endParaRPr lang="cs-CZ" sz="5400" dirty="0"/>
          </a:p>
        </p:txBody>
      </p:sp>
      <p:sp>
        <p:nvSpPr>
          <p:cNvPr id="30" name="Vývojový diagram: spojnice 29"/>
          <p:cNvSpPr/>
          <p:nvPr/>
        </p:nvSpPr>
        <p:spPr>
          <a:xfrm>
            <a:off x="7498793" y="5826203"/>
            <a:ext cx="864096" cy="864096"/>
          </a:xfrm>
          <a:prstGeom prst="flowChartConnector">
            <a:avLst/>
          </a:prstGeom>
          <a:solidFill>
            <a:srgbClr val="0033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ý</a:t>
            </a:r>
            <a:endParaRPr lang="cs-CZ" sz="5400" dirty="0"/>
          </a:p>
        </p:txBody>
      </p:sp>
      <p:pic>
        <p:nvPicPr>
          <p:cNvPr id="1042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12387" y="19536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5" y="317304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218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18813" y="1596808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53961" y="23919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4541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0439" y="227327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696403" y="764704"/>
            <a:ext cx="39565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Netop-r je malý savec.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07507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5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33CC"/>
                                      </p:to>
                                    </p:animClr>
                                    <p:animClr clrSpc="rgb" dir="cw">
                                      <p:cBhvr>
                                        <p:cTn id="16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33CC"/>
                                      </p:to>
                                    </p:animClr>
                                    <p:set>
                                      <p:cBhvr>
                                        <p:cTn id="17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33CC"/>
                                      </p:to>
                                    </p:animClr>
                                    <p:animClr clrSpc="rgb" dir="cw">
                                      <p:cBhvr>
                                        <p:cTn id="21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33CC"/>
                                      </p:to>
                                    </p:animClr>
                                    <p:set>
                                      <p:cBhvr>
                                        <p:cTn id="22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059 -0.3281 L -0.61423 -0.45989 " pathEditMode="relative" rAng="0" ptsTypes="AA">
                                      <p:cBhvr>
                                        <p:cTn id="2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250" y="-65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36094 -0.31307 L -0.57621 -0.74313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6858" y="-215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8351 -0.1919 L -0.65364 -0.28161 " pathEditMode="relative" rAng="0" ptsTypes="AA">
                                      <p:cBhvr>
                                        <p:cTn id="3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6858" y="-44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3003 -0.35191 L -0.77066 -0.61734 " pathEditMode="relative" rAng="0" ptsTypes="AA">
                                      <p:cBhvr>
                                        <p:cTn id="4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0035" y="-132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27" grpId="0" animBg="1"/>
      <p:bldP spid="28" grpId="0" animBg="1"/>
      <p:bldP spid="29" grpId="0" animBg="1"/>
      <p:bldP spid="30" grpId="0" animBg="1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8" name="Picture 14" descr="C:\Users\ucitel\AppData\Local\Microsoft\Windows\Temporary Internet Files\Content.IE5\0AI6O03E\MC9004402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65" y="1417364"/>
            <a:ext cx="9144000" cy="5552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65" y="0"/>
            <a:ext cx="9142535" cy="2132856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Plechovka 2"/>
          <p:cNvSpPr/>
          <p:nvPr/>
        </p:nvSpPr>
        <p:spPr>
          <a:xfrm rot="20467444">
            <a:off x="1800916" y="2070899"/>
            <a:ext cx="1189805" cy="810367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lechovka 3"/>
          <p:cNvSpPr/>
          <p:nvPr/>
        </p:nvSpPr>
        <p:spPr>
          <a:xfrm rot="20516231">
            <a:off x="1785804" y="2738122"/>
            <a:ext cx="1612366" cy="341714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2195736" y="163656"/>
            <a:ext cx="6480720" cy="1850627"/>
          </a:xfrm>
          <a:prstGeom prst="cloud">
            <a:avLst/>
          </a:prstGeom>
          <a:solidFill>
            <a:srgbClr val="66FFFF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0" name="Picture 16" descr="C:\Users\ucitel\AppData\Local\Microsoft\Windows\Temporary Internet Files\Content.IE5\0AI6O03E\MC9002321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5653070" y="3200400"/>
            <a:ext cx="3178089" cy="3419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Vývojový diagram: spojnice 26"/>
          <p:cNvSpPr/>
          <p:nvPr/>
        </p:nvSpPr>
        <p:spPr>
          <a:xfrm>
            <a:off x="4224784" y="5722913"/>
            <a:ext cx="864096" cy="864096"/>
          </a:xfrm>
          <a:prstGeom prst="flowChartConnector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i</a:t>
            </a:r>
            <a:endParaRPr lang="cs-CZ" sz="5400" dirty="0"/>
          </a:p>
        </p:txBody>
      </p:sp>
      <p:sp>
        <p:nvSpPr>
          <p:cNvPr id="28" name="Vývojový diagram: spojnice 27"/>
          <p:cNvSpPr/>
          <p:nvPr/>
        </p:nvSpPr>
        <p:spPr>
          <a:xfrm>
            <a:off x="5061269" y="5089626"/>
            <a:ext cx="864096" cy="864096"/>
          </a:xfrm>
          <a:prstGeom prst="flowChartConnector">
            <a:avLst/>
          </a:prstGeom>
          <a:solidFill>
            <a:srgbClr val="82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í</a:t>
            </a:r>
            <a:endParaRPr lang="cs-CZ" sz="5400" dirty="0"/>
          </a:p>
        </p:txBody>
      </p:sp>
      <p:sp>
        <p:nvSpPr>
          <p:cNvPr id="29" name="Vývojový diagram: spojnice 28"/>
          <p:cNvSpPr/>
          <p:nvPr/>
        </p:nvSpPr>
        <p:spPr>
          <a:xfrm>
            <a:off x="5493317" y="5988946"/>
            <a:ext cx="864096" cy="864096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y</a:t>
            </a:r>
            <a:endParaRPr lang="cs-CZ" sz="5400" dirty="0"/>
          </a:p>
        </p:txBody>
      </p:sp>
      <p:sp>
        <p:nvSpPr>
          <p:cNvPr id="30" name="Vývojový diagram: spojnice 29"/>
          <p:cNvSpPr/>
          <p:nvPr/>
        </p:nvSpPr>
        <p:spPr>
          <a:xfrm>
            <a:off x="7576095" y="5953722"/>
            <a:ext cx="864096" cy="864096"/>
          </a:xfrm>
          <a:prstGeom prst="flowChartConnector">
            <a:avLst/>
          </a:prstGeom>
          <a:solidFill>
            <a:srgbClr val="0033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ý</a:t>
            </a:r>
            <a:endParaRPr lang="cs-CZ" sz="5400" dirty="0"/>
          </a:p>
        </p:txBody>
      </p:sp>
      <p:pic>
        <p:nvPicPr>
          <p:cNvPr id="1042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12387" y="19536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5" y="317304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218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18813" y="1596808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53961" y="23919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4541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0439" y="227327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696403" y="764704"/>
            <a:ext cx="44562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Ten bodlák z louky p-</a:t>
            </a:r>
            <a:r>
              <a:rPr lang="cs-CZ" sz="3200" dirty="0" err="1" smtClean="0">
                <a:solidFill>
                  <a:schemeClr val="bg1"/>
                </a:solidFill>
              </a:rPr>
              <a:t>chá</a:t>
            </a:r>
            <a:r>
              <a:rPr lang="cs-CZ" sz="3200" dirty="0" smtClean="0">
                <a:solidFill>
                  <a:schemeClr val="bg1"/>
                </a:solidFill>
              </a:rPr>
              <a:t>.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52436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36094 -0.31307 L -0.57621 -0.74313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6858" y="-215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3003 -0.35191 L -0.77066 -0.61734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0035" y="-132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545 -0.34699 L -1.03715 -0.21042 " pathEditMode="relative" rAng="0" ptsTypes="AA">
                                      <p:cBhvr>
                                        <p:cTn id="2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1094" y="68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7535 -0.22106 L -0.25816 -0.21065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684" y="509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800000"/>
                                      </p:to>
                                    </p:animClr>
                                    <p:animClr clrSpc="rgb" dir="cw">
                                      <p:cBhvr>
                                        <p:cTn id="3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800000"/>
                                      </p:to>
                                    </p:animClr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800000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800000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27" grpId="0" animBg="1"/>
      <p:bldP spid="28" grpId="0" animBg="1"/>
      <p:bldP spid="29" grpId="0" animBg="1"/>
      <p:bldP spid="30" grpId="0" animBg="1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8" name="Picture 14" descr="C:\Users\ucitel\AppData\Local\Microsoft\Windows\Temporary Internet Files\Content.IE5\0AI6O03E\MC9004402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65" y="1417364"/>
            <a:ext cx="9144000" cy="5552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65" y="0"/>
            <a:ext cx="9142535" cy="2132856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Plechovka 2"/>
          <p:cNvSpPr/>
          <p:nvPr/>
        </p:nvSpPr>
        <p:spPr>
          <a:xfrm rot="20467444">
            <a:off x="1800916" y="2070899"/>
            <a:ext cx="1189805" cy="810367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lechovka 3"/>
          <p:cNvSpPr/>
          <p:nvPr/>
        </p:nvSpPr>
        <p:spPr>
          <a:xfrm rot="20516231">
            <a:off x="1785804" y="2738122"/>
            <a:ext cx="1612366" cy="341714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2195736" y="163656"/>
            <a:ext cx="6480720" cy="1850627"/>
          </a:xfrm>
          <a:prstGeom prst="cloud">
            <a:avLst/>
          </a:prstGeom>
          <a:solidFill>
            <a:srgbClr val="66FFFF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0" name="Picture 16" descr="C:\Users\ucitel\AppData\Local\Microsoft\Windows\Temporary Internet Files\Content.IE5\0AI6O03E\MC9002321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5653070" y="3200400"/>
            <a:ext cx="3178089" cy="3419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Vývojový diagram: spojnice 26"/>
          <p:cNvSpPr/>
          <p:nvPr/>
        </p:nvSpPr>
        <p:spPr>
          <a:xfrm>
            <a:off x="4224784" y="5722913"/>
            <a:ext cx="864096" cy="864096"/>
          </a:xfrm>
          <a:prstGeom prst="flowChartConnector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i</a:t>
            </a:r>
            <a:endParaRPr lang="cs-CZ" sz="5400" dirty="0"/>
          </a:p>
        </p:txBody>
      </p:sp>
      <p:sp>
        <p:nvSpPr>
          <p:cNvPr id="28" name="Vývojový diagram: spojnice 27"/>
          <p:cNvSpPr/>
          <p:nvPr/>
        </p:nvSpPr>
        <p:spPr>
          <a:xfrm>
            <a:off x="4932039" y="4962107"/>
            <a:ext cx="864096" cy="864096"/>
          </a:xfrm>
          <a:prstGeom prst="flowChartConnector">
            <a:avLst/>
          </a:prstGeom>
          <a:solidFill>
            <a:srgbClr val="82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í</a:t>
            </a:r>
            <a:endParaRPr lang="cs-CZ" sz="5400" dirty="0"/>
          </a:p>
        </p:txBody>
      </p:sp>
      <p:sp>
        <p:nvSpPr>
          <p:cNvPr id="29" name="Vývojový diagram: spojnice 28"/>
          <p:cNvSpPr/>
          <p:nvPr/>
        </p:nvSpPr>
        <p:spPr>
          <a:xfrm>
            <a:off x="5441745" y="5993904"/>
            <a:ext cx="864096" cy="864096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y</a:t>
            </a:r>
            <a:endParaRPr lang="cs-CZ" sz="5400" dirty="0"/>
          </a:p>
        </p:txBody>
      </p:sp>
      <p:sp>
        <p:nvSpPr>
          <p:cNvPr id="30" name="Vývojový diagram: spojnice 29"/>
          <p:cNvSpPr/>
          <p:nvPr/>
        </p:nvSpPr>
        <p:spPr>
          <a:xfrm>
            <a:off x="7498793" y="5826203"/>
            <a:ext cx="864096" cy="864096"/>
          </a:xfrm>
          <a:prstGeom prst="flowChartConnector">
            <a:avLst/>
          </a:prstGeom>
          <a:solidFill>
            <a:srgbClr val="0033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ý</a:t>
            </a:r>
            <a:endParaRPr lang="cs-CZ" sz="5400" dirty="0"/>
          </a:p>
        </p:txBody>
      </p:sp>
      <p:pic>
        <p:nvPicPr>
          <p:cNvPr id="1042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12387" y="19536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5" y="317304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218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18813" y="1596808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53961" y="23919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4541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0439" y="227327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696403" y="764704"/>
            <a:ext cx="47211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Koření dej zpět do p-</a:t>
            </a:r>
            <a:r>
              <a:rPr lang="cs-CZ" sz="3200" dirty="0" err="1" smtClean="0">
                <a:solidFill>
                  <a:schemeClr val="bg1"/>
                </a:solidFill>
              </a:rPr>
              <a:t>tlíčku</a:t>
            </a:r>
            <a:r>
              <a:rPr lang="cs-CZ" sz="3200" dirty="0" smtClean="0">
                <a:solidFill>
                  <a:schemeClr val="bg1"/>
                </a:solidFill>
              </a:rPr>
              <a:t>.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52436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059 -0.32801 L -0.81614 -0.06597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1337" y="131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36094 -0.31307 L -0.57621 -0.74313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6858" y="-215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8351 -0.1919 L -0.65364 -0.28161 " pathEditMode="relative" rAng="0" ptsTypes="AA">
                                      <p:cBhvr>
                                        <p:cTn id="2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6858" y="-44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3559 -0.3426 L -0.33923 -0.47894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750" y="-6829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CC00"/>
                                      </p:to>
                                    </p:animClr>
                                    <p:animClr clrSpc="rgb" dir="cw">
                                      <p:cBhvr>
                                        <p:cTn id="3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C00"/>
                                      </p:to>
                                    </p:animClr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CC00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C00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27" grpId="0" animBg="1"/>
      <p:bldP spid="28" grpId="0" animBg="1"/>
      <p:bldP spid="29" grpId="0" animBg="1"/>
      <p:bldP spid="30" grpId="0" animBg="1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8" name="Picture 14" descr="C:\Users\ucitel\AppData\Local\Microsoft\Windows\Temporary Internet Files\Content.IE5\0AI6O03E\MC9004402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65" y="1417364"/>
            <a:ext cx="9144000" cy="5552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65" y="0"/>
            <a:ext cx="9142535" cy="2132856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Plechovka 2"/>
          <p:cNvSpPr/>
          <p:nvPr/>
        </p:nvSpPr>
        <p:spPr>
          <a:xfrm rot="20467444">
            <a:off x="1800916" y="2070899"/>
            <a:ext cx="1189805" cy="810367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lechovka 3"/>
          <p:cNvSpPr/>
          <p:nvPr/>
        </p:nvSpPr>
        <p:spPr>
          <a:xfrm rot="20516231">
            <a:off x="1785804" y="2738122"/>
            <a:ext cx="1612366" cy="341714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2195736" y="163656"/>
            <a:ext cx="6480720" cy="1850627"/>
          </a:xfrm>
          <a:prstGeom prst="cloud">
            <a:avLst/>
          </a:prstGeom>
          <a:solidFill>
            <a:srgbClr val="66FFFF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0" name="Picture 16" descr="C:\Users\ucitel\AppData\Local\Microsoft\Windows\Temporary Internet Files\Content.IE5\0AI6O03E\MC9002321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5653070" y="3200400"/>
            <a:ext cx="3178089" cy="3419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Vývojový diagram: spojnice 26"/>
          <p:cNvSpPr/>
          <p:nvPr/>
        </p:nvSpPr>
        <p:spPr>
          <a:xfrm>
            <a:off x="4224784" y="5722913"/>
            <a:ext cx="864096" cy="864096"/>
          </a:xfrm>
          <a:prstGeom prst="flowChartConnector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i</a:t>
            </a:r>
            <a:endParaRPr lang="cs-CZ" sz="5400" dirty="0"/>
          </a:p>
        </p:txBody>
      </p:sp>
      <p:sp>
        <p:nvSpPr>
          <p:cNvPr id="28" name="Vývojový diagram: spojnice 27"/>
          <p:cNvSpPr/>
          <p:nvPr/>
        </p:nvSpPr>
        <p:spPr>
          <a:xfrm>
            <a:off x="4932039" y="4962107"/>
            <a:ext cx="864096" cy="864096"/>
          </a:xfrm>
          <a:prstGeom prst="flowChartConnector">
            <a:avLst/>
          </a:prstGeom>
          <a:solidFill>
            <a:srgbClr val="82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í</a:t>
            </a:r>
            <a:endParaRPr lang="cs-CZ" sz="5400" dirty="0"/>
          </a:p>
        </p:txBody>
      </p:sp>
      <p:sp>
        <p:nvSpPr>
          <p:cNvPr id="29" name="Vývojový diagram: spojnice 28"/>
          <p:cNvSpPr/>
          <p:nvPr/>
        </p:nvSpPr>
        <p:spPr>
          <a:xfrm>
            <a:off x="5493317" y="5988946"/>
            <a:ext cx="864096" cy="864096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y</a:t>
            </a:r>
            <a:endParaRPr lang="cs-CZ" sz="5400" dirty="0"/>
          </a:p>
        </p:txBody>
      </p:sp>
      <p:sp>
        <p:nvSpPr>
          <p:cNvPr id="30" name="Vývojový diagram: spojnice 29"/>
          <p:cNvSpPr/>
          <p:nvPr/>
        </p:nvSpPr>
        <p:spPr>
          <a:xfrm>
            <a:off x="7593104" y="6036849"/>
            <a:ext cx="864096" cy="864096"/>
          </a:xfrm>
          <a:prstGeom prst="flowChartConnector">
            <a:avLst/>
          </a:prstGeom>
          <a:solidFill>
            <a:srgbClr val="0033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ý</a:t>
            </a:r>
            <a:endParaRPr lang="cs-CZ" sz="5400" dirty="0"/>
          </a:p>
        </p:txBody>
      </p:sp>
      <p:pic>
        <p:nvPicPr>
          <p:cNvPr id="1042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12387" y="19536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5" y="317304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218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18813" y="1596808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53961" y="23919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4541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0439" y="227327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696403" y="764704"/>
            <a:ext cx="56717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V lese na mýtině jsme našli p-</a:t>
            </a:r>
            <a:r>
              <a:rPr lang="cs-CZ" sz="2800" dirty="0" err="1" smtClean="0">
                <a:solidFill>
                  <a:schemeClr val="bg1"/>
                </a:solidFill>
              </a:rPr>
              <a:t>chavku</a:t>
            </a:r>
            <a:r>
              <a:rPr lang="cs-CZ" sz="2800" dirty="0" smtClean="0">
                <a:solidFill>
                  <a:schemeClr val="bg1"/>
                </a:solidFill>
              </a:rPr>
              <a:t>.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52436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5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33CC"/>
                                      </p:to>
                                    </p:animClr>
                                    <p:animClr clrSpc="rgb" dir="cw">
                                      <p:cBhvr>
                                        <p:cTn id="16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33CC"/>
                                      </p:to>
                                    </p:animClr>
                                    <p:set>
                                      <p:cBhvr>
                                        <p:cTn id="1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33CC"/>
                                      </p:to>
                                    </p:animClr>
                                    <p:animClr clrSpc="rgb" dir="cw">
                                      <p:cBhvr>
                                        <p:cTn id="21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33CC"/>
                                      </p:to>
                                    </p:animClr>
                                    <p:set>
                                      <p:cBhvr>
                                        <p:cTn id="2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29 -0.34908 L -0.54305 -0.23334 " pathEditMode="relative" rAng="0" ptsTypes="AA">
                                      <p:cBhvr>
                                        <p:cTn id="2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788" y="57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36094 -0.31307 L -0.57621 -0.74313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6858" y="-215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8351 -0.1919 L -0.65364 -0.28161 " pathEditMode="relative" rAng="0" ptsTypes="AA">
                                      <p:cBhvr>
                                        <p:cTn id="3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6858" y="-44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3003 -0.35191 L -0.77066 -0.61734 " pathEditMode="relative" rAng="0" ptsTypes="AA">
                                      <p:cBhvr>
                                        <p:cTn id="4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0035" y="-132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27" grpId="0" animBg="1"/>
      <p:bldP spid="28" grpId="0" animBg="1"/>
      <p:bldP spid="29" grpId="0" animBg="1"/>
      <p:bldP spid="30" grpId="0" animBg="1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8" name="Picture 14" descr="C:\Users\ucitel\AppData\Local\Microsoft\Windows\Temporary Internet Files\Content.IE5\0AI6O03E\MC9004402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65" y="1417364"/>
            <a:ext cx="9144000" cy="5552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65" y="0"/>
            <a:ext cx="9142535" cy="2132856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Plechovka 2"/>
          <p:cNvSpPr/>
          <p:nvPr/>
        </p:nvSpPr>
        <p:spPr>
          <a:xfrm rot="20467444">
            <a:off x="1800916" y="2070899"/>
            <a:ext cx="1189805" cy="810367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lechovka 3"/>
          <p:cNvSpPr/>
          <p:nvPr/>
        </p:nvSpPr>
        <p:spPr>
          <a:xfrm rot="20516231">
            <a:off x="1785804" y="2738122"/>
            <a:ext cx="1612366" cy="341714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2195736" y="163656"/>
            <a:ext cx="6480720" cy="1850627"/>
          </a:xfrm>
          <a:prstGeom prst="cloud">
            <a:avLst/>
          </a:prstGeom>
          <a:solidFill>
            <a:srgbClr val="66FFFF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0" name="Picture 16" descr="C:\Users\ucitel\AppData\Local\Microsoft\Windows\Temporary Internet Files\Content.IE5\0AI6O03E\MC9002321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5653070" y="3200400"/>
            <a:ext cx="3178089" cy="3419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Vývojový diagram: spojnice 26"/>
          <p:cNvSpPr/>
          <p:nvPr/>
        </p:nvSpPr>
        <p:spPr>
          <a:xfrm>
            <a:off x="4224784" y="5722913"/>
            <a:ext cx="864096" cy="864096"/>
          </a:xfrm>
          <a:prstGeom prst="flowChartConnector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i</a:t>
            </a:r>
            <a:endParaRPr lang="cs-CZ" sz="5400" dirty="0"/>
          </a:p>
        </p:txBody>
      </p:sp>
      <p:sp>
        <p:nvSpPr>
          <p:cNvPr id="28" name="Vývojový diagram: spojnice 27"/>
          <p:cNvSpPr/>
          <p:nvPr/>
        </p:nvSpPr>
        <p:spPr>
          <a:xfrm>
            <a:off x="5004048" y="5113175"/>
            <a:ext cx="864096" cy="864096"/>
          </a:xfrm>
          <a:prstGeom prst="flowChartConnector">
            <a:avLst/>
          </a:prstGeom>
          <a:solidFill>
            <a:srgbClr val="82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í</a:t>
            </a:r>
            <a:endParaRPr lang="cs-CZ" sz="5400" dirty="0"/>
          </a:p>
        </p:txBody>
      </p:sp>
      <p:sp>
        <p:nvSpPr>
          <p:cNvPr id="29" name="Vývojový diagram: spojnice 28"/>
          <p:cNvSpPr/>
          <p:nvPr/>
        </p:nvSpPr>
        <p:spPr>
          <a:xfrm>
            <a:off x="5493317" y="5988946"/>
            <a:ext cx="864096" cy="864096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y</a:t>
            </a:r>
            <a:endParaRPr lang="cs-CZ" sz="5400" dirty="0"/>
          </a:p>
        </p:txBody>
      </p:sp>
      <p:sp>
        <p:nvSpPr>
          <p:cNvPr id="30" name="Vývojový diagram: spojnice 29"/>
          <p:cNvSpPr/>
          <p:nvPr/>
        </p:nvSpPr>
        <p:spPr>
          <a:xfrm>
            <a:off x="7498793" y="5826203"/>
            <a:ext cx="864096" cy="864096"/>
          </a:xfrm>
          <a:prstGeom prst="flowChartConnector">
            <a:avLst/>
          </a:prstGeom>
          <a:solidFill>
            <a:srgbClr val="0033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ý</a:t>
            </a:r>
            <a:endParaRPr lang="cs-CZ" sz="5400" dirty="0"/>
          </a:p>
        </p:txBody>
      </p:sp>
      <p:pic>
        <p:nvPicPr>
          <p:cNvPr id="1042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12387" y="19536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5" y="317304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218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18813" y="1596808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53961" y="23919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4541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0439" y="227327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696403" y="764704"/>
            <a:ext cx="52129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Tu látku je třeba </a:t>
            </a:r>
            <a:r>
              <a:rPr lang="cs-CZ" sz="3200" dirty="0" err="1" smtClean="0">
                <a:solidFill>
                  <a:schemeClr val="bg1"/>
                </a:solidFill>
              </a:rPr>
              <a:t>prop-chnout</a:t>
            </a:r>
            <a:r>
              <a:rPr lang="cs-CZ" sz="3200" dirty="0" smtClean="0">
                <a:solidFill>
                  <a:schemeClr val="bg1"/>
                </a:solidFill>
              </a:rPr>
              <a:t>.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52436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059 -0.32801 L -0.78472 0.04954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774" y="188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36094 -0.31307 L -0.57621 -0.74313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6858" y="-215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8351 -0.21388 L -0.22829 -0.19305 " pathEditMode="relative" rAng="0" ptsTypes="AA">
                                      <p:cBhvr>
                                        <p:cTn id="2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590" y="1042"/>
                                    </p:animMotion>
                                  </p:childTnLst>
                                </p:cTn>
                              </p:par>
                              <p:par>
                                <p:cTn id="26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800000"/>
                                      </p:to>
                                    </p:animClr>
                                    <p:animClr clrSpc="rgb" dir="cw">
                                      <p:cBhvr>
                                        <p:cTn id="2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800000"/>
                                      </p:to>
                                    </p:animClr>
                                    <p:set>
                                      <p:cBhvr>
                                        <p:cTn id="29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800000"/>
                                      </p:to>
                                    </p:animClr>
                                    <p:animClr clrSpc="rgb" dir="cw">
                                      <p:cBhvr>
                                        <p:cTn id="3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800000"/>
                                      </p:to>
                                    </p:animClr>
                                    <p:set>
                                      <p:cBhvr>
                                        <p:cTn id="34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3003 -0.35191 L -0.77066 -0.61734 " pathEditMode="relative" rAng="0" ptsTypes="AA">
                                      <p:cBhvr>
                                        <p:cTn id="4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0035" y="-132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27" grpId="0" animBg="1"/>
      <p:bldP spid="28" grpId="0" animBg="1"/>
      <p:bldP spid="29" grpId="0" animBg="1"/>
      <p:bldP spid="30" grpId="0" animBg="1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8" name="Picture 14" descr="C:\Users\ucitel\AppData\Local\Microsoft\Windows\Temporary Internet Files\Content.IE5\0AI6O03E\MC9004402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65" y="1417364"/>
            <a:ext cx="9144000" cy="5552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65" y="0"/>
            <a:ext cx="9142535" cy="2132856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Plechovka 2"/>
          <p:cNvSpPr/>
          <p:nvPr/>
        </p:nvSpPr>
        <p:spPr>
          <a:xfrm rot="20467444">
            <a:off x="1800916" y="2070899"/>
            <a:ext cx="1189805" cy="810367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lechovka 3"/>
          <p:cNvSpPr/>
          <p:nvPr/>
        </p:nvSpPr>
        <p:spPr>
          <a:xfrm rot="20516231">
            <a:off x="1785804" y="2738122"/>
            <a:ext cx="1612366" cy="341714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2195736" y="163656"/>
            <a:ext cx="6480720" cy="1850627"/>
          </a:xfrm>
          <a:prstGeom prst="cloud">
            <a:avLst/>
          </a:prstGeom>
          <a:solidFill>
            <a:srgbClr val="66FFFF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0" name="Picture 16" descr="C:\Users\ucitel\AppData\Local\Microsoft\Windows\Temporary Internet Files\Content.IE5\0AI6O03E\MC9002321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5653070" y="3200400"/>
            <a:ext cx="3178089" cy="3419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Vývojový diagram: spojnice 26"/>
          <p:cNvSpPr/>
          <p:nvPr/>
        </p:nvSpPr>
        <p:spPr>
          <a:xfrm>
            <a:off x="4224784" y="5722913"/>
            <a:ext cx="864096" cy="864096"/>
          </a:xfrm>
          <a:prstGeom prst="flowChartConnector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i</a:t>
            </a:r>
            <a:endParaRPr lang="cs-CZ" sz="5400" dirty="0"/>
          </a:p>
        </p:txBody>
      </p:sp>
      <p:sp>
        <p:nvSpPr>
          <p:cNvPr id="28" name="Vývojový diagram: spojnice 27"/>
          <p:cNvSpPr/>
          <p:nvPr/>
        </p:nvSpPr>
        <p:spPr>
          <a:xfrm>
            <a:off x="4932039" y="4962107"/>
            <a:ext cx="864096" cy="864096"/>
          </a:xfrm>
          <a:prstGeom prst="flowChartConnector">
            <a:avLst/>
          </a:prstGeom>
          <a:solidFill>
            <a:srgbClr val="82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í</a:t>
            </a:r>
            <a:endParaRPr lang="cs-CZ" sz="5400" dirty="0"/>
          </a:p>
        </p:txBody>
      </p:sp>
      <p:sp>
        <p:nvSpPr>
          <p:cNvPr id="29" name="Vývojový diagram: spojnice 28"/>
          <p:cNvSpPr/>
          <p:nvPr/>
        </p:nvSpPr>
        <p:spPr>
          <a:xfrm>
            <a:off x="5436096" y="5993904"/>
            <a:ext cx="864096" cy="864096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y</a:t>
            </a:r>
            <a:endParaRPr lang="cs-CZ" sz="5400" dirty="0"/>
          </a:p>
        </p:txBody>
      </p:sp>
      <p:sp>
        <p:nvSpPr>
          <p:cNvPr id="30" name="Vývojový diagram: spojnice 29"/>
          <p:cNvSpPr/>
          <p:nvPr/>
        </p:nvSpPr>
        <p:spPr>
          <a:xfrm>
            <a:off x="7498793" y="5826203"/>
            <a:ext cx="864096" cy="864096"/>
          </a:xfrm>
          <a:prstGeom prst="flowChartConnector">
            <a:avLst/>
          </a:prstGeom>
          <a:solidFill>
            <a:srgbClr val="0033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ý</a:t>
            </a:r>
            <a:endParaRPr lang="cs-CZ" sz="5400" dirty="0"/>
          </a:p>
        </p:txBody>
      </p:sp>
      <p:pic>
        <p:nvPicPr>
          <p:cNvPr id="1042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12387" y="19536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5" y="317304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218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18813" y="1596808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53961" y="23919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4541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0439" y="227327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696403" y="764704"/>
            <a:ext cx="51467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Na zahradě se p-</a:t>
            </a:r>
            <a:r>
              <a:rPr lang="cs-CZ" sz="3200" dirty="0" err="1" smtClean="0">
                <a:solidFill>
                  <a:schemeClr val="bg1"/>
                </a:solidFill>
              </a:rPr>
              <a:t>šně</a:t>
            </a:r>
            <a:r>
              <a:rPr lang="cs-CZ" sz="3200" dirty="0" smtClean="0">
                <a:solidFill>
                  <a:schemeClr val="bg1"/>
                </a:solidFill>
              </a:rPr>
              <a:t> nosí páv.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52436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059 -0.32801 L -0.29653 0.04954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365" y="188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36094 -0.31307 L -0.57621 -0.74313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6858" y="-215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8351 -0.1919 L -0.65364 -0.28161 " pathEditMode="relative" rAng="0" ptsTypes="AA">
                                      <p:cBhvr>
                                        <p:cTn id="2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6858" y="-44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2847 -0.33935 L -0.30712 -0.51065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788" y="-8565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2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CC00"/>
                                      </p:to>
                                    </p:animClr>
                                    <p:animClr clrSpc="rgb" dir="cw">
                                      <p:cBhvr>
                                        <p:cTn id="33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C00"/>
                                      </p:to>
                                    </p:animClr>
                                    <p:set>
                                      <p:cBhvr>
                                        <p:cTn id="34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CC00"/>
                                      </p:to>
                                    </p:animClr>
                                    <p:animClr clrSpc="rgb" dir="cw">
                                      <p:cBhvr>
                                        <p:cTn id="3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C00"/>
                                      </p:to>
                                    </p:animClr>
                                    <p:set>
                                      <p:cBhvr>
                                        <p:cTn id="39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27" grpId="0" animBg="1"/>
      <p:bldP spid="28" grpId="0" animBg="1"/>
      <p:bldP spid="29" grpId="0" animBg="1"/>
      <p:bldP spid="30" grpId="0" animBg="1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8" name="Picture 14" descr="C:\Users\ucitel\AppData\Local\Microsoft\Windows\Temporary Internet Files\Content.IE5\0AI6O03E\MC9004402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65" y="1417364"/>
            <a:ext cx="9144000" cy="5552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65" y="0"/>
            <a:ext cx="9142535" cy="2132856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Plechovka 2"/>
          <p:cNvSpPr/>
          <p:nvPr/>
        </p:nvSpPr>
        <p:spPr>
          <a:xfrm rot="20467444">
            <a:off x="1800916" y="2070899"/>
            <a:ext cx="1189805" cy="810367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lechovka 3"/>
          <p:cNvSpPr/>
          <p:nvPr/>
        </p:nvSpPr>
        <p:spPr>
          <a:xfrm rot="20516231">
            <a:off x="1785804" y="2738122"/>
            <a:ext cx="1612366" cy="341714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2195736" y="163656"/>
            <a:ext cx="6480720" cy="1850627"/>
          </a:xfrm>
          <a:prstGeom prst="cloud">
            <a:avLst/>
          </a:prstGeom>
          <a:solidFill>
            <a:srgbClr val="66FFFF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0" name="Picture 16" descr="C:\Users\ucitel\AppData\Local\Microsoft\Windows\Temporary Internet Files\Content.IE5\0AI6O03E\MC9002321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5653070" y="3200400"/>
            <a:ext cx="3178089" cy="3419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Vývojový diagram: spojnice 26"/>
          <p:cNvSpPr/>
          <p:nvPr/>
        </p:nvSpPr>
        <p:spPr>
          <a:xfrm>
            <a:off x="4141417" y="5899903"/>
            <a:ext cx="864096" cy="864096"/>
          </a:xfrm>
          <a:prstGeom prst="flowChartConnector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i</a:t>
            </a:r>
            <a:endParaRPr lang="cs-CZ" sz="5400" dirty="0"/>
          </a:p>
        </p:txBody>
      </p:sp>
      <p:sp>
        <p:nvSpPr>
          <p:cNvPr id="28" name="Vývojový diagram: spojnice 27"/>
          <p:cNvSpPr/>
          <p:nvPr/>
        </p:nvSpPr>
        <p:spPr>
          <a:xfrm>
            <a:off x="4932039" y="4962107"/>
            <a:ext cx="864096" cy="864096"/>
          </a:xfrm>
          <a:prstGeom prst="flowChartConnector">
            <a:avLst/>
          </a:prstGeom>
          <a:solidFill>
            <a:srgbClr val="82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í</a:t>
            </a:r>
            <a:endParaRPr lang="cs-CZ" sz="5400" dirty="0"/>
          </a:p>
        </p:txBody>
      </p:sp>
      <p:sp>
        <p:nvSpPr>
          <p:cNvPr id="29" name="Vývojový diagram: spojnice 28"/>
          <p:cNvSpPr/>
          <p:nvPr/>
        </p:nvSpPr>
        <p:spPr>
          <a:xfrm>
            <a:off x="5493317" y="5988946"/>
            <a:ext cx="864096" cy="864096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y</a:t>
            </a:r>
            <a:endParaRPr lang="cs-CZ" sz="5400" dirty="0"/>
          </a:p>
        </p:txBody>
      </p:sp>
      <p:sp>
        <p:nvSpPr>
          <p:cNvPr id="30" name="Vývojový diagram: spojnice 29"/>
          <p:cNvSpPr/>
          <p:nvPr/>
        </p:nvSpPr>
        <p:spPr>
          <a:xfrm>
            <a:off x="7498793" y="5826203"/>
            <a:ext cx="864096" cy="864096"/>
          </a:xfrm>
          <a:prstGeom prst="flowChartConnector">
            <a:avLst/>
          </a:prstGeom>
          <a:solidFill>
            <a:srgbClr val="0033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ý</a:t>
            </a:r>
            <a:endParaRPr lang="cs-CZ" sz="5400" dirty="0"/>
          </a:p>
        </p:txBody>
      </p:sp>
      <p:pic>
        <p:nvPicPr>
          <p:cNvPr id="1042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12387" y="19536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5" y="317304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218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18813" y="1596808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53961" y="23919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4541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0439" y="227327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696403" y="764704"/>
            <a:ext cx="3734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Tomáš p-l minerálku.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52436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059 -0.32763 L -0.99739 -0.84209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0399" y="-257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37344 -0.32578 L -0.14982 -0.12902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163" y="9827"/>
                                    </p:animMotion>
                                  </p:childTnLst>
                                </p:cTn>
                              </p:par>
                              <p:par>
                                <p:cTn id="21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933FF"/>
                                      </p:to>
                                    </p:animClr>
                                    <p:animClr clrSpc="rgb" dir="cw">
                                      <p:cBhvr>
                                        <p:cTn id="23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33FF"/>
                                      </p:to>
                                    </p:animClr>
                                    <p:set>
                                      <p:cBhvr>
                                        <p:cTn id="24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933FF"/>
                                      </p:to>
                                    </p:animClr>
                                    <p:animClr clrSpc="rgb" dir="cw">
                                      <p:cBhvr>
                                        <p:cTn id="2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33FF"/>
                                      </p:to>
                                    </p:animClr>
                                    <p:set>
                                      <p:cBhvr>
                                        <p:cTn id="29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8351 -0.1919 L -0.65364 -0.28161 " pathEditMode="relative" rAng="0" ptsTypes="AA">
                                      <p:cBhvr>
                                        <p:cTn id="3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6858" y="-44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3003 -0.35191 L -0.77066 -0.61734 " pathEditMode="relative" rAng="0" ptsTypes="AA">
                                      <p:cBhvr>
                                        <p:cTn id="4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0035" y="-132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27" grpId="0" animBg="1"/>
      <p:bldP spid="28" grpId="0" animBg="1"/>
      <p:bldP spid="29" grpId="0" animBg="1"/>
      <p:bldP spid="30" grpId="0" animBg="1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8" name="Picture 14" descr="C:\Users\ucitel\AppData\Local\Microsoft\Windows\Temporary Internet Files\Content.IE5\0AI6O03E\MC9004402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65" y="1417364"/>
            <a:ext cx="9144000" cy="5552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65" y="0"/>
            <a:ext cx="9142535" cy="2132856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Plechovka 2"/>
          <p:cNvSpPr/>
          <p:nvPr/>
        </p:nvSpPr>
        <p:spPr>
          <a:xfrm rot="20467444">
            <a:off x="1800916" y="2070899"/>
            <a:ext cx="1189805" cy="810367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lechovka 3"/>
          <p:cNvSpPr/>
          <p:nvPr/>
        </p:nvSpPr>
        <p:spPr>
          <a:xfrm rot="20516231">
            <a:off x="1785804" y="2738122"/>
            <a:ext cx="1612366" cy="341714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2195736" y="163656"/>
            <a:ext cx="6480720" cy="1850627"/>
          </a:xfrm>
          <a:prstGeom prst="cloud">
            <a:avLst/>
          </a:prstGeom>
          <a:solidFill>
            <a:srgbClr val="66FFFF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0" name="Picture 16" descr="C:\Users\ucitel\AppData\Local\Microsoft\Windows\Temporary Internet Files\Content.IE5\0AI6O03E\MC9002321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5653070" y="3200400"/>
            <a:ext cx="3178089" cy="3419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Vývojový diagram: spojnice 26"/>
          <p:cNvSpPr/>
          <p:nvPr/>
        </p:nvSpPr>
        <p:spPr>
          <a:xfrm>
            <a:off x="4224784" y="5722913"/>
            <a:ext cx="864096" cy="864096"/>
          </a:xfrm>
          <a:prstGeom prst="flowChartConnector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i</a:t>
            </a:r>
            <a:endParaRPr lang="cs-CZ" sz="5400" dirty="0"/>
          </a:p>
        </p:txBody>
      </p:sp>
      <p:sp>
        <p:nvSpPr>
          <p:cNvPr id="28" name="Vývojový diagram: spojnice 27"/>
          <p:cNvSpPr/>
          <p:nvPr/>
        </p:nvSpPr>
        <p:spPr>
          <a:xfrm>
            <a:off x="4932039" y="4962107"/>
            <a:ext cx="864096" cy="864096"/>
          </a:xfrm>
          <a:prstGeom prst="flowChartConnector">
            <a:avLst/>
          </a:prstGeom>
          <a:solidFill>
            <a:srgbClr val="82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í</a:t>
            </a:r>
            <a:endParaRPr lang="cs-CZ" sz="5400" dirty="0"/>
          </a:p>
        </p:txBody>
      </p:sp>
      <p:sp>
        <p:nvSpPr>
          <p:cNvPr id="29" name="Vývojový diagram: spojnice 28"/>
          <p:cNvSpPr/>
          <p:nvPr/>
        </p:nvSpPr>
        <p:spPr>
          <a:xfrm>
            <a:off x="5416939" y="5826203"/>
            <a:ext cx="864096" cy="864096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y</a:t>
            </a:r>
            <a:endParaRPr lang="cs-CZ" sz="5400" dirty="0"/>
          </a:p>
        </p:txBody>
      </p:sp>
      <p:sp>
        <p:nvSpPr>
          <p:cNvPr id="30" name="Vývojový diagram: spojnice 29"/>
          <p:cNvSpPr/>
          <p:nvPr/>
        </p:nvSpPr>
        <p:spPr>
          <a:xfrm>
            <a:off x="7498793" y="5826203"/>
            <a:ext cx="864096" cy="864096"/>
          </a:xfrm>
          <a:prstGeom prst="flowChartConnector">
            <a:avLst/>
          </a:prstGeom>
          <a:solidFill>
            <a:srgbClr val="0033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ý</a:t>
            </a:r>
            <a:endParaRPr lang="cs-CZ" sz="5400" dirty="0"/>
          </a:p>
        </p:txBody>
      </p:sp>
      <p:pic>
        <p:nvPicPr>
          <p:cNvPr id="1042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12387" y="19536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5" y="317304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218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18813" y="1596808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53961" y="23919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4541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0439" y="227327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696403" y="764704"/>
            <a:ext cx="55983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Včelky op-</a:t>
            </a:r>
            <a:r>
              <a:rPr lang="cs-CZ" sz="2800" dirty="0" err="1" smtClean="0">
                <a:solidFill>
                  <a:schemeClr val="bg1"/>
                </a:solidFill>
              </a:rPr>
              <a:t>lují</a:t>
            </a:r>
            <a:r>
              <a:rPr lang="cs-CZ" sz="2800" dirty="0" smtClean="0">
                <a:solidFill>
                  <a:schemeClr val="bg1"/>
                </a:solidFill>
              </a:rPr>
              <a:t> květiny i květy stromů.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52436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059 -0.32763 L -0.91076 -0.01342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6076" y="156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36094 -0.31307 L -0.57621 -0.74313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6858" y="-215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8351 -0.1919 L -0.65364 -0.28161 " pathEditMode="relative" rAng="0" ptsTypes="AA">
                                      <p:cBhvr>
                                        <p:cTn id="2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6858" y="-44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3837 -0.32486 L -0.41527 -0.31769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691" y="347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2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CC00"/>
                                      </p:to>
                                    </p:animClr>
                                    <p:animClr clrSpc="rgb" dir="cw">
                                      <p:cBhvr>
                                        <p:cTn id="33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C00"/>
                                      </p:to>
                                    </p:animClr>
                                    <p:set>
                                      <p:cBhvr>
                                        <p:cTn id="34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CC00"/>
                                      </p:to>
                                    </p:animClr>
                                    <p:animClr clrSpc="rgb" dir="cw">
                                      <p:cBhvr>
                                        <p:cTn id="3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C00"/>
                                      </p:to>
                                    </p:animClr>
                                    <p:set>
                                      <p:cBhvr>
                                        <p:cTn id="39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27" grpId="0" animBg="1"/>
      <p:bldP spid="28" grpId="0" animBg="1"/>
      <p:bldP spid="29" grpId="0" animBg="1"/>
      <p:bldP spid="30" grpId="0" animBg="1"/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8" name="Picture 14" descr="C:\Users\ucitel\AppData\Local\Microsoft\Windows\Temporary Internet Files\Content.IE5\0AI6O03E\MC9004402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65" y="1417364"/>
            <a:ext cx="9144000" cy="5552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65" y="0"/>
            <a:ext cx="9142535" cy="2132856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Plechovka 2"/>
          <p:cNvSpPr/>
          <p:nvPr/>
        </p:nvSpPr>
        <p:spPr>
          <a:xfrm rot="20467444">
            <a:off x="1800916" y="2070899"/>
            <a:ext cx="1189805" cy="810367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lechovka 3"/>
          <p:cNvSpPr/>
          <p:nvPr/>
        </p:nvSpPr>
        <p:spPr>
          <a:xfrm rot="20516231">
            <a:off x="1785804" y="2738122"/>
            <a:ext cx="1612366" cy="341714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2195736" y="163656"/>
            <a:ext cx="6480720" cy="1850627"/>
          </a:xfrm>
          <a:prstGeom prst="cloud">
            <a:avLst/>
          </a:prstGeom>
          <a:solidFill>
            <a:srgbClr val="66FFFF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0" name="Picture 16" descr="C:\Users\ucitel\AppData\Local\Microsoft\Windows\Temporary Internet Files\Content.IE5\0AI6O03E\MC9002321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5653070" y="3200400"/>
            <a:ext cx="3178089" cy="3419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Vývojový diagram: spojnice 26"/>
          <p:cNvSpPr/>
          <p:nvPr/>
        </p:nvSpPr>
        <p:spPr>
          <a:xfrm>
            <a:off x="4283968" y="5751355"/>
            <a:ext cx="864096" cy="864096"/>
          </a:xfrm>
          <a:prstGeom prst="flowChartConnector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i</a:t>
            </a:r>
            <a:endParaRPr lang="cs-CZ" sz="5400" dirty="0"/>
          </a:p>
        </p:txBody>
      </p:sp>
      <p:sp>
        <p:nvSpPr>
          <p:cNvPr id="28" name="Vývojový diagram: spojnice 27"/>
          <p:cNvSpPr/>
          <p:nvPr/>
        </p:nvSpPr>
        <p:spPr>
          <a:xfrm>
            <a:off x="4932039" y="4962107"/>
            <a:ext cx="864096" cy="864096"/>
          </a:xfrm>
          <a:prstGeom prst="flowChartConnector">
            <a:avLst/>
          </a:prstGeom>
          <a:solidFill>
            <a:srgbClr val="82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í</a:t>
            </a:r>
            <a:endParaRPr lang="cs-CZ" sz="5400" dirty="0"/>
          </a:p>
        </p:txBody>
      </p:sp>
      <p:sp>
        <p:nvSpPr>
          <p:cNvPr id="29" name="Vývojový diagram: spojnice 28"/>
          <p:cNvSpPr/>
          <p:nvPr/>
        </p:nvSpPr>
        <p:spPr>
          <a:xfrm>
            <a:off x="5493317" y="5988946"/>
            <a:ext cx="864096" cy="864096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y</a:t>
            </a:r>
            <a:endParaRPr lang="cs-CZ" sz="5400" dirty="0"/>
          </a:p>
        </p:txBody>
      </p:sp>
      <p:sp>
        <p:nvSpPr>
          <p:cNvPr id="30" name="Vývojový diagram: spojnice 29"/>
          <p:cNvSpPr/>
          <p:nvPr/>
        </p:nvSpPr>
        <p:spPr>
          <a:xfrm>
            <a:off x="7498793" y="5826203"/>
            <a:ext cx="864096" cy="864096"/>
          </a:xfrm>
          <a:prstGeom prst="flowChartConnector">
            <a:avLst/>
          </a:prstGeom>
          <a:solidFill>
            <a:srgbClr val="0033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ý</a:t>
            </a:r>
            <a:endParaRPr lang="cs-CZ" sz="5400" dirty="0"/>
          </a:p>
        </p:txBody>
      </p:sp>
      <p:pic>
        <p:nvPicPr>
          <p:cNvPr id="1042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12387" y="19536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5" y="317304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218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18813" y="1596808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53961" y="23919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4541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0439" y="227327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696403" y="764704"/>
            <a:ext cx="43989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V dílně má tatínek p-</a:t>
            </a:r>
            <a:r>
              <a:rPr lang="cs-CZ" sz="3200" dirty="0" err="1" smtClean="0">
                <a:solidFill>
                  <a:schemeClr val="bg1"/>
                </a:solidFill>
              </a:rPr>
              <a:t>lník</a:t>
            </a:r>
            <a:r>
              <a:rPr lang="cs-CZ" sz="3200" dirty="0" smtClean="0">
                <a:solidFill>
                  <a:schemeClr val="bg1"/>
                </a:solidFill>
              </a:rPr>
              <a:t>.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52436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059 -0.32801 L -0.84774 -0.13958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2917" y="94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36094 -0.31296 L -0.20486 -0.45417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299" y="-7060"/>
                                    </p:animMotion>
                                  </p:childTnLst>
                                </p:cTn>
                              </p:par>
                              <p:par>
                                <p:cTn id="21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933FF"/>
                                      </p:to>
                                    </p:animClr>
                                    <p:animClr clrSpc="rgb" dir="cw">
                                      <p:cBhvr>
                                        <p:cTn id="23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33FF"/>
                                      </p:to>
                                    </p:animClr>
                                    <p:set>
                                      <p:cBhvr>
                                        <p:cTn id="24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933FF"/>
                                      </p:to>
                                    </p:animClr>
                                    <p:animClr clrSpc="rgb" dir="cw">
                                      <p:cBhvr>
                                        <p:cTn id="2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33FF"/>
                                      </p:to>
                                    </p:animClr>
                                    <p:set>
                                      <p:cBhvr>
                                        <p:cTn id="29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8351 -0.1919 L -0.65364 -0.28161 " pathEditMode="relative" rAng="0" ptsTypes="AA">
                                      <p:cBhvr>
                                        <p:cTn id="3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6858" y="-44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3003 -0.35191 L -0.77066 -0.61734 " pathEditMode="relative" rAng="0" ptsTypes="AA">
                                      <p:cBhvr>
                                        <p:cTn id="4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0035" y="-132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27" grpId="0" animBg="1"/>
      <p:bldP spid="28" grpId="0" animBg="1"/>
      <p:bldP spid="29" grpId="0" animBg="1"/>
      <p:bldP spid="30" grpId="0" animBg="1"/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8" name="Picture 14" descr="C:\Users\ucitel\AppData\Local\Microsoft\Windows\Temporary Internet Files\Content.IE5\0AI6O03E\MC9004402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65" y="1417364"/>
            <a:ext cx="9144000" cy="5552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65" y="0"/>
            <a:ext cx="9142535" cy="2132856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Plechovka 2"/>
          <p:cNvSpPr/>
          <p:nvPr/>
        </p:nvSpPr>
        <p:spPr>
          <a:xfrm rot="20467444">
            <a:off x="1800916" y="2070899"/>
            <a:ext cx="1189805" cy="810367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lechovka 3"/>
          <p:cNvSpPr/>
          <p:nvPr/>
        </p:nvSpPr>
        <p:spPr>
          <a:xfrm rot="20516231">
            <a:off x="1785804" y="2738122"/>
            <a:ext cx="1612366" cy="341714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2195736" y="163656"/>
            <a:ext cx="6480720" cy="1850627"/>
          </a:xfrm>
          <a:prstGeom prst="cloud">
            <a:avLst/>
          </a:prstGeom>
          <a:solidFill>
            <a:srgbClr val="66FFFF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0" name="Picture 16" descr="C:\Users\ucitel\AppData\Local\Microsoft\Windows\Temporary Internet Files\Content.IE5\0AI6O03E\MC9002321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5653070" y="3200400"/>
            <a:ext cx="3178089" cy="3419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Vývojový diagram: spojnice 26"/>
          <p:cNvSpPr/>
          <p:nvPr/>
        </p:nvSpPr>
        <p:spPr>
          <a:xfrm>
            <a:off x="4224784" y="5722913"/>
            <a:ext cx="864096" cy="864096"/>
          </a:xfrm>
          <a:prstGeom prst="flowChartConnector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i</a:t>
            </a:r>
            <a:endParaRPr lang="cs-CZ" sz="5400" dirty="0"/>
          </a:p>
        </p:txBody>
      </p:sp>
      <p:sp>
        <p:nvSpPr>
          <p:cNvPr id="28" name="Vývojový diagram: spojnice 27"/>
          <p:cNvSpPr/>
          <p:nvPr/>
        </p:nvSpPr>
        <p:spPr>
          <a:xfrm>
            <a:off x="4932039" y="4962107"/>
            <a:ext cx="864096" cy="864096"/>
          </a:xfrm>
          <a:prstGeom prst="flowChartConnector">
            <a:avLst/>
          </a:prstGeom>
          <a:solidFill>
            <a:srgbClr val="82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í</a:t>
            </a:r>
            <a:endParaRPr lang="cs-CZ" sz="5400" dirty="0"/>
          </a:p>
        </p:txBody>
      </p:sp>
      <p:sp>
        <p:nvSpPr>
          <p:cNvPr id="29" name="Vývojový diagram: spojnice 28"/>
          <p:cNvSpPr/>
          <p:nvPr/>
        </p:nvSpPr>
        <p:spPr>
          <a:xfrm>
            <a:off x="5493317" y="5988946"/>
            <a:ext cx="864096" cy="864096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y</a:t>
            </a:r>
            <a:endParaRPr lang="cs-CZ" sz="5400" dirty="0"/>
          </a:p>
        </p:txBody>
      </p:sp>
      <p:sp>
        <p:nvSpPr>
          <p:cNvPr id="30" name="Vývojový diagram: spojnice 29"/>
          <p:cNvSpPr/>
          <p:nvPr/>
        </p:nvSpPr>
        <p:spPr>
          <a:xfrm>
            <a:off x="7498793" y="5826203"/>
            <a:ext cx="864096" cy="864096"/>
          </a:xfrm>
          <a:prstGeom prst="flowChartConnector">
            <a:avLst/>
          </a:prstGeom>
          <a:solidFill>
            <a:srgbClr val="0033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ý</a:t>
            </a:r>
            <a:endParaRPr lang="cs-CZ" sz="5400" dirty="0"/>
          </a:p>
        </p:txBody>
      </p:sp>
      <p:pic>
        <p:nvPicPr>
          <p:cNvPr id="1042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12387" y="19536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5" y="317304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218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18813" y="1596808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53961" y="23919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4541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0439" y="227327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696403" y="764704"/>
            <a:ext cx="45255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Už jsi viděl někdy slep-</a:t>
            </a:r>
            <a:r>
              <a:rPr lang="cs-CZ" sz="3200" dirty="0" err="1" smtClean="0">
                <a:solidFill>
                  <a:schemeClr val="bg1"/>
                </a:solidFill>
              </a:rPr>
              <a:t>še</a:t>
            </a:r>
            <a:r>
              <a:rPr lang="cs-CZ" sz="3200" dirty="0" smtClean="0">
                <a:solidFill>
                  <a:schemeClr val="bg1"/>
                </a:solidFill>
              </a:rPr>
              <a:t>?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52436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5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33CC"/>
                                      </p:to>
                                    </p:animClr>
                                    <p:animClr clrSpc="rgb" dir="cw">
                                      <p:cBhvr>
                                        <p:cTn id="16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33CC"/>
                                      </p:to>
                                    </p:animClr>
                                    <p:set>
                                      <p:cBhvr>
                                        <p:cTn id="1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33CC"/>
                                      </p:to>
                                    </p:animClr>
                                    <p:animClr clrSpc="rgb" dir="cw">
                                      <p:cBhvr>
                                        <p:cTn id="21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33CC"/>
                                      </p:to>
                                    </p:animClr>
                                    <p:set>
                                      <p:cBhvr>
                                        <p:cTn id="2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059 -0.32801 L -0.52483 -0.40208 " pathEditMode="relative" rAng="0" ptsTypes="AA">
                                      <p:cBhvr>
                                        <p:cTn id="2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771" y="-37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36094 -0.31307 L -0.57621 -0.74313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6858" y="-215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8351 -0.1919 L -0.65364 -0.28161 " pathEditMode="relative" rAng="0" ptsTypes="AA">
                                      <p:cBhvr>
                                        <p:cTn id="3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6858" y="-44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3003 -0.35191 L -0.77066 -0.61734 " pathEditMode="relative" rAng="0" ptsTypes="AA">
                                      <p:cBhvr>
                                        <p:cTn id="4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0035" y="-132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27" grpId="0" animBg="1"/>
      <p:bldP spid="28" grpId="0" animBg="1"/>
      <p:bldP spid="29" grpId="0" animBg="1"/>
      <p:bldP spid="30" grpId="0" animBg="1"/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8" name="Picture 14" descr="C:\Users\ucitel\AppData\Local\Microsoft\Windows\Temporary Internet Files\Content.IE5\0AI6O03E\MC9004402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65" y="1417364"/>
            <a:ext cx="9144000" cy="5552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65" y="0"/>
            <a:ext cx="9142535" cy="2132856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Plechovka 2"/>
          <p:cNvSpPr/>
          <p:nvPr/>
        </p:nvSpPr>
        <p:spPr>
          <a:xfrm rot="20467444">
            <a:off x="1800916" y="2070899"/>
            <a:ext cx="1189805" cy="810367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lechovka 3"/>
          <p:cNvSpPr/>
          <p:nvPr/>
        </p:nvSpPr>
        <p:spPr>
          <a:xfrm rot="20516231">
            <a:off x="1785804" y="2738122"/>
            <a:ext cx="1612366" cy="341714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2195736" y="163656"/>
            <a:ext cx="6480720" cy="1850627"/>
          </a:xfrm>
          <a:prstGeom prst="cloud">
            <a:avLst/>
          </a:prstGeom>
          <a:solidFill>
            <a:srgbClr val="66FFFF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0" name="Picture 16" descr="C:\Users\ucitel\AppData\Local\Microsoft\Windows\Temporary Internet Files\Content.IE5\0AI6O03E\MC9002321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5653070" y="3200400"/>
            <a:ext cx="3178089" cy="3419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Vývojový diagram: spojnice 26"/>
          <p:cNvSpPr/>
          <p:nvPr/>
        </p:nvSpPr>
        <p:spPr>
          <a:xfrm>
            <a:off x="4267820" y="5861206"/>
            <a:ext cx="864096" cy="864096"/>
          </a:xfrm>
          <a:prstGeom prst="flowChartConnector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i</a:t>
            </a:r>
            <a:endParaRPr lang="cs-CZ" sz="5400" dirty="0"/>
          </a:p>
        </p:txBody>
      </p:sp>
      <p:sp>
        <p:nvSpPr>
          <p:cNvPr id="28" name="Vývojový diagram: spojnice 27"/>
          <p:cNvSpPr/>
          <p:nvPr/>
        </p:nvSpPr>
        <p:spPr>
          <a:xfrm>
            <a:off x="4932039" y="4962107"/>
            <a:ext cx="864096" cy="864096"/>
          </a:xfrm>
          <a:prstGeom prst="flowChartConnector">
            <a:avLst/>
          </a:prstGeom>
          <a:solidFill>
            <a:srgbClr val="82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í</a:t>
            </a:r>
            <a:endParaRPr lang="cs-CZ" sz="5400" dirty="0"/>
          </a:p>
        </p:txBody>
      </p:sp>
      <p:sp>
        <p:nvSpPr>
          <p:cNvPr id="29" name="Vývojový diagram: spojnice 28"/>
          <p:cNvSpPr/>
          <p:nvPr/>
        </p:nvSpPr>
        <p:spPr>
          <a:xfrm>
            <a:off x="5493317" y="5988946"/>
            <a:ext cx="864096" cy="864096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y</a:t>
            </a:r>
            <a:endParaRPr lang="cs-CZ" sz="5400" dirty="0"/>
          </a:p>
        </p:txBody>
      </p:sp>
      <p:sp>
        <p:nvSpPr>
          <p:cNvPr id="30" name="Vývojový diagram: spojnice 29"/>
          <p:cNvSpPr/>
          <p:nvPr/>
        </p:nvSpPr>
        <p:spPr>
          <a:xfrm>
            <a:off x="7498793" y="5826203"/>
            <a:ext cx="864096" cy="864096"/>
          </a:xfrm>
          <a:prstGeom prst="flowChartConnector">
            <a:avLst/>
          </a:prstGeom>
          <a:solidFill>
            <a:srgbClr val="0033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ý</a:t>
            </a:r>
            <a:endParaRPr lang="cs-CZ" sz="5400" dirty="0"/>
          </a:p>
        </p:txBody>
      </p:sp>
      <p:pic>
        <p:nvPicPr>
          <p:cNvPr id="1042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12387" y="19536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5" y="317304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218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18813" y="1596808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53961" y="23919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4541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0439" y="227327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696403" y="764704"/>
            <a:ext cx="52469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Verunka je p-</a:t>
            </a:r>
            <a:r>
              <a:rPr lang="cs-CZ" sz="3200" dirty="0" err="1" smtClean="0">
                <a:solidFill>
                  <a:schemeClr val="bg1"/>
                </a:solidFill>
              </a:rPr>
              <a:t>lná</a:t>
            </a:r>
            <a:r>
              <a:rPr lang="cs-CZ" sz="3200" dirty="0" smtClean="0">
                <a:solidFill>
                  <a:schemeClr val="bg1"/>
                </a:solidFill>
              </a:rPr>
              <a:t> jako včelička.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52436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059 -0.32801 L -0.82413 -0.11852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1736" y="104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36094 -0.31296 L -0.18715 -0.47014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413" y="-7870"/>
                                    </p:animMotion>
                                  </p:childTnLst>
                                </p:cTn>
                              </p:par>
                              <p:par>
                                <p:cTn id="21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933FF"/>
                                      </p:to>
                                    </p:animClr>
                                    <p:animClr clrSpc="rgb" dir="cw">
                                      <p:cBhvr>
                                        <p:cTn id="23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33FF"/>
                                      </p:to>
                                    </p:animClr>
                                    <p:set>
                                      <p:cBhvr>
                                        <p:cTn id="24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933FF"/>
                                      </p:to>
                                    </p:animClr>
                                    <p:animClr clrSpc="rgb" dir="cw">
                                      <p:cBhvr>
                                        <p:cTn id="2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33FF"/>
                                      </p:to>
                                    </p:animClr>
                                    <p:set>
                                      <p:cBhvr>
                                        <p:cTn id="29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8351 -0.1919 L -0.65364 -0.28161 " pathEditMode="relative" rAng="0" ptsTypes="AA">
                                      <p:cBhvr>
                                        <p:cTn id="3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6858" y="-44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3003 -0.35191 L -0.77066 -0.61734 " pathEditMode="relative" rAng="0" ptsTypes="AA">
                                      <p:cBhvr>
                                        <p:cTn id="4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0035" y="-132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27" grpId="0" animBg="1"/>
      <p:bldP spid="28" grpId="0" animBg="1"/>
      <p:bldP spid="29" grpId="0" animBg="1"/>
      <p:bldP spid="30" grpId="0" animBg="1"/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8" name="Picture 14" descr="C:\Users\ucitel\AppData\Local\Microsoft\Windows\Temporary Internet Files\Content.IE5\0AI6O03E\MC9004402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65" y="1417364"/>
            <a:ext cx="9144000" cy="5552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65" y="0"/>
            <a:ext cx="9142535" cy="2132856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Plechovka 2"/>
          <p:cNvSpPr/>
          <p:nvPr/>
        </p:nvSpPr>
        <p:spPr>
          <a:xfrm rot="20467444">
            <a:off x="1800916" y="2070899"/>
            <a:ext cx="1189805" cy="810367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lechovka 3"/>
          <p:cNvSpPr/>
          <p:nvPr/>
        </p:nvSpPr>
        <p:spPr>
          <a:xfrm rot="20516231">
            <a:off x="1785804" y="2738122"/>
            <a:ext cx="1612366" cy="341714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2195736" y="163656"/>
            <a:ext cx="6480720" cy="1850627"/>
          </a:xfrm>
          <a:prstGeom prst="cloud">
            <a:avLst/>
          </a:prstGeom>
          <a:solidFill>
            <a:srgbClr val="66FFFF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0" name="Picture 16" descr="C:\Users\ucitel\AppData\Local\Microsoft\Windows\Temporary Internet Files\Content.IE5\0AI6O03E\MC9002321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5653070" y="3200400"/>
            <a:ext cx="3178089" cy="3419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Vývojový diagram: spojnice 26"/>
          <p:cNvSpPr/>
          <p:nvPr/>
        </p:nvSpPr>
        <p:spPr>
          <a:xfrm>
            <a:off x="4224784" y="5722913"/>
            <a:ext cx="864096" cy="864096"/>
          </a:xfrm>
          <a:prstGeom prst="flowChartConnector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i</a:t>
            </a:r>
            <a:endParaRPr lang="cs-CZ" sz="5400" dirty="0"/>
          </a:p>
        </p:txBody>
      </p:sp>
      <p:sp>
        <p:nvSpPr>
          <p:cNvPr id="28" name="Vývojový diagram: spojnice 27"/>
          <p:cNvSpPr/>
          <p:nvPr/>
        </p:nvSpPr>
        <p:spPr>
          <a:xfrm>
            <a:off x="4932039" y="4962107"/>
            <a:ext cx="864096" cy="864096"/>
          </a:xfrm>
          <a:prstGeom prst="flowChartConnector">
            <a:avLst/>
          </a:prstGeom>
          <a:solidFill>
            <a:srgbClr val="82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í</a:t>
            </a:r>
            <a:endParaRPr lang="cs-CZ" sz="5400" dirty="0"/>
          </a:p>
        </p:txBody>
      </p:sp>
      <p:sp>
        <p:nvSpPr>
          <p:cNvPr id="29" name="Vývojový diagram: spojnice 28"/>
          <p:cNvSpPr/>
          <p:nvPr/>
        </p:nvSpPr>
        <p:spPr>
          <a:xfrm>
            <a:off x="5493317" y="5988946"/>
            <a:ext cx="864096" cy="864096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y</a:t>
            </a:r>
            <a:endParaRPr lang="cs-CZ" sz="5400" dirty="0"/>
          </a:p>
        </p:txBody>
      </p:sp>
      <p:sp>
        <p:nvSpPr>
          <p:cNvPr id="30" name="Vývojový diagram: spojnice 29"/>
          <p:cNvSpPr/>
          <p:nvPr/>
        </p:nvSpPr>
        <p:spPr>
          <a:xfrm>
            <a:off x="7498793" y="5826203"/>
            <a:ext cx="864096" cy="864096"/>
          </a:xfrm>
          <a:prstGeom prst="flowChartConnector">
            <a:avLst/>
          </a:prstGeom>
          <a:solidFill>
            <a:srgbClr val="0033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ý</a:t>
            </a:r>
            <a:endParaRPr lang="cs-CZ" sz="5400" dirty="0"/>
          </a:p>
        </p:txBody>
      </p:sp>
      <p:pic>
        <p:nvPicPr>
          <p:cNvPr id="1042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12387" y="19536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5" y="317304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218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18813" y="1596808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53961" y="23919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4541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0439" y="227327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696403" y="764704"/>
            <a:ext cx="54793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Sešli jsme se v ob-</a:t>
            </a:r>
            <a:r>
              <a:rPr lang="cs-CZ" sz="3200" dirty="0" err="1" smtClean="0">
                <a:solidFill>
                  <a:schemeClr val="bg1"/>
                </a:solidFill>
              </a:rPr>
              <a:t>vacím</a:t>
            </a:r>
            <a:r>
              <a:rPr lang="cs-CZ" sz="3200" dirty="0" smtClean="0">
                <a:solidFill>
                  <a:schemeClr val="bg1"/>
                </a:solidFill>
              </a:rPr>
              <a:t> pokoji.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52436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5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33CC"/>
                                      </p:to>
                                    </p:animClr>
                                    <p:animClr clrSpc="rgb" dir="cw">
                                      <p:cBhvr>
                                        <p:cTn id="16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33CC"/>
                                      </p:to>
                                    </p:animClr>
                                    <p:set>
                                      <p:cBhvr>
                                        <p:cTn id="17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33CC"/>
                                      </p:to>
                                    </p:animClr>
                                    <p:animClr clrSpc="rgb" dir="cw">
                                      <p:cBhvr>
                                        <p:cTn id="21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33CC"/>
                                      </p:to>
                                    </p:animClr>
                                    <p:set>
                                      <p:cBhvr>
                                        <p:cTn id="22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059 -0.3281 L -0.61423 -0.45989 " pathEditMode="relative" rAng="0" ptsTypes="AA">
                                      <p:cBhvr>
                                        <p:cTn id="2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250" y="-65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36094 -0.31307 L -0.57621 -0.74313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6858" y="-215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8351 -0.1919 L -0.65364 -0.28161 " pathEditMode="relative" rAng="0" ptsTypes="AA">
                                      <p:cBhvr>
                                        <p:cTn id="3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6858" y="-44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3003 -0.35191 L -0.77066 -0.61734 " pathEditMode="relative" rAng="0" ptsTypes="AA">
                                      <p:cBhvr>
                                        <p:cTn id="4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0035" y="-132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27" grpId="0" animBg="1"/>
      <p:bldP spid="28" grpId="0" animBg="1"/>
      <p:bldP spid="29" grpId="0" animBg="1"/>
      <p:bldP spid="30" grpId="0" animBg="1"/>
      <p:bldP spid="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8" name="Picture 14" descr="C:\Users\ucitel\AppData\Local\Microsoft\Windows\Temporary Internet Files\Content.IE5\0AI6O03E\MC9004402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65" y="1417364"/>
            <a:ext cx="9144000" cy="5552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65" y="0"/>
            <a:ext cx="9142535" cy="2132856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Plechovka 2"/>
          <p:cNvSpPr/>
          <p:nvPr/>
        </p:nvSpPr>
        <p:spPr>
          <a:xfrm rot="20467444">
            <a:off x="1800916" y="2070899"/>
            <a:ext cx="1189805" cy="810367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lechovka 3"/>
          <p:cNvSpPr/>
          <p:nvPr/>
        </p:nvSpPr>
        <p:spPr>
          <a:xfrm rot="20516231">
            <a:off x="1785804" y="2738122"/>
            <a:ext cx="1612366" cy="341714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2195736" y="163656"/>
            <a:ext cx="6480720" cy="1850627"/>
          </a:xfrm>
          <a:prstGeom prst="cloud">
            <a:avLst/>
          </a:prstGeom>
          <a:solidFill>
            <a:srgbClr val="66FFFF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0" name="Picture 16" descr="C:\Users\ucitel\AppData\Local\Microsoft\Windows\Temporary Internet Files\Content.IE5\0AI6O03E\MC9002321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5653070" y="3200400"/>
            <a:ext cx="3178089" cy="3419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Vývojový diagram: spojnice 26"/>
          <p:cNvSpPr/>
          <p:nvPr/>
        </p:nvSpPr>
        <p:spPr>
          <a:xfrm>
            <a:off x="528620" y="5826203"/>
            <a:ext cx="864096" cy="864096"/>
          </a:xfrm>
          <a:prstGeom prst="flowChartConnector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i</a:t>
            </a:r>
            <a:endParaRPr lang="cs-CZ" sz="5400" dirty="0"/>
          </a:p>
        </p:txBody>
      </p:sp>
      <p:sp>
        <p:nvSpPr>
          <p:cNvPr id="28" name="Vývojový diagram: spojnice 27"/>
          <p:cNvSpPr/>
          <p:nvPr/>
        </p:nvSpPr>
        <p:spPr>
          <a:xfrm>
            <a:off x="1588327" y="5898116"/>
            <a:ext cx="864096" cy="864096"/>
          </a:xfrm>
          <a:prstGeom prst="flowChartConnector">
            <a:avLst/>
          </a:prstGeom>
          <a:solidFill>
            <a:srgbClr val="82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í</a:t>
            </a:r>
            <a:endParaRPr lang="cs-CZ" sz="5400" dirty="0"/>
          </a:p>
        </p:txBody>
      </p:sp>
      <p:sp>
        <p:nvSpPr>
          <p:cNvPr id="29" name="Vývojový diagram: spojnice 28"/>
          <p:cNvSpPr/>
          <p:nvPr/>
        </p:nvSpPr>
        <p:spPr>
          <a:xfrm>
            <a:off x="380439" y="4910021"/>
            <a:ext cx="864096" cy="864096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y</a:t>
            </a:r>
            <a:endParaRPr lang="cs-CZ" sz="5400" dirty="0"/>
          </a:p>
        </p:txBody>
      </p:sp>
      <p:sp>
        <p:nvSpPr>
          <p:cNvPr id="30" name="Vývojový diagram: spojnice 29"/>
          <p:cNvSpPr/>
          <p:nvPr/>
        </p:nvSpPr>
        <p:spPr>
          <a:xfrm>
            <a:off x="2657765" y="5912652"/>
            <a:ext cx="864096" cy="864096"/>
          </a:xfrm>
          <a:prstGeom prst="flowChartConnector">
            <a:avLst/>
          </a:prstGeom>
          <a:solidFill>
            <a:srgbClr val="0033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ý</a:t>
            </a:r>
            <a:endParaRPr lang="cs-CZ" sz="5400" dirty="0"/>
          </a:p>
        </p:txBody>
      </p:sp>
      <p:pic>
        <p:nvPicPr>
          <p:cNvPr id="1042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12387" y="19536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5" y="317304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218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18813" y="1596808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53961" y="23919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4541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0439" y="227327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301396" y="764703"/>
            <a:ext cx="37882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V květech je žlutý p-l.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5" name="Vývojový diagram: zpoždění 4"/>
          <p:cNvSpPr/>
          <p:nvPr/>
        </p:nvSpPr>
        <p:spPr>
          <a:xfrm rot="16618561">
            <a:off x="7047378" y="2906435"/>
            <a:ext cx="588594" cy="1222498"/>
          </a:xfrm>
          <a:prstGeom prst="flowChartDelay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spojnice 5"/>
          <p:cNvSpPr/>
          <p:nvPr/>
        </p:nvSpPr>
        <p:spPr>
          <a:xfrm>
            <a:off x="7242114" y="2971800"/>
            <a:ext cx="457200" cy="457200"/>
          </a:xfrm>
          <a:prstGeom prst="flowChartConnector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Mrak 21"/>
          <p:cNvSpPr/>
          <p:nvPr/>
        </p:nvSpPr>
        <p:spPr>
          <a:xfrm>
            <a:off x="2195736" y="147735"/>
            <a:ext cx="6480720" cy="1850627"/>
          </a:xfrm>
          <a:prstGeom prst="cloud">
            <a:avLst/>
          </a:prstGeom>
          <a:solidFill>
            <a:srgbClr val="66FFFF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Tak a teď bude koulovat sněhulák. Jak to všechno dopadne?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52436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1667 -0.38264 L 0.81493 -0.27801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1580" y="5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22 -0.38056 L 1.03282 -0.56991 " pathEditMode="relative" rAng="0" ptsTypes="AA">
                                      <p:cBhvr>
                                        <p:cTn id="1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1580" y="-94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07 -0.39375 L 0.40503 -0.00301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278" y="195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316 -0.23704 L 0.67882 -0.16343 " pathEditMode="relative" rAng="0" ptsTypes="AA">
                                      <p:cBhvr>
                                        <p:cTn id="27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274" y="3681"/>
                                    </p:animMotion>
                                  </p:childTnLst>
                                </p:cTn>
                              </p:par>
                              <p:par>
                                <p:cTn id="28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CC00"/>
                                      </p:to>
                                    </p:animClr>
                                    <p:animClr clrSpc="rgb" dir="cw">
                                      <p:cBhvr>
                                        <p:cTn id="3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C00"/>
                                      </p:to>
                                    </p:animClr>
                                    <p:set>
                                      <p:cBhvr>
                                        <p:cTn id="31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CC00"/>
                                      </p:to>
                                    </p:animClr>
                                    <p:animClr clrSpc="rgb" dir="cw">
                                      <p:cBhvr>
                                        <p:cTn id="35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C00"/>
                                      </p:to>
                                    </p:animClr>
                                    <p:set>
                                      <p:cBhvr>
                                        <p:cTn id="36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27" grpId="0" animBg="1"/>
      <p:bldP spid="28" grpId="0" animBg="1"/>
      <p:bldP spid="29" grpId="0" animBg="1"/>
      <p:bldP spid="30" grpId="0" animBg="1"/>
      <p:bldP spid="5" grpId="0" animBg="1"/>
      <p:bldP spid="6" grpId="0" animBg="1"/>
      <p:bldP spid="22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8" name="Picture 14" descr="C:\Users\ucitel\AppData\Local\Microsoft\Windows\Temporary Internet Files\Content.IE5\0AI6O03E\MC9004402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65" y="1417364"/>
            <a:ext cx="9144000" cy="5552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65" y="0"/>
            <a:ext cx="9142535" cy="2132856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Plechovka 2"/>
          <p:cNvSpPr/>
          <p:nvPr/>
        </p:nvSpPr>
        <p:spPr>
          <a:xfrm rot="20467444">
            <a:off x="1800916" y="2070899"/>
            <a:ext cx="1189805" cy="810367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lechovka 3"/>
          <p:cNvSpPr/>
          <p:nvPr/>
        </p:nvSpPr>
        <p:spPr>
          <a:xfrm rot="20516231">
            <a:off x="1785804" y="2738122"/>
            <a:ext cx="1612366" cy="341714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2195736" y="163656"/>
            <a:ext cx="6480720" cy="1850627"/>
          </a:xfrm>
          <a:prstGeom prst="cloud">
            <a:avLst/>
          </a:prstGeom>
          <a:solidFill>
            <a:srgbClr val="66FFFF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0" name="Picture 16" descr="C:\Users\ucitel\AppData\Local\Microsoft\Windows\Temporary Internet Files\Content.IE5\0AI6O03E\MC9002321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5653070" y="3200400"/>
            <a:ext cx="3178089" cy="3419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Vývojový diagram: spojnice 26"/>
          <p:cNvSpPr/>
          <p:nvPr/>
        </p:nvSpPr>
        <p:spPr>
          <a:xfrm>
            <a:off x="528620" y="5826203"/>
            <a:ext cx="864096" cy="864096"/>
          </a:xfrm>
          <a:prstGeom prst="flowChartConnector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i</a:t>
            </a:r>
            <a:endParaRPr lang="cs-CZ" sz="5400" dirty="0"/>
          </a:p>
        </p:txBody>
      </p:sp>
      <p:sp>
        <p:nvSpPr>
          <p:cNvPr id="28" name="Vývojový diagram: spojnice 27"/>
          <p:cNvSpPr/>
          <p:nvPr/>
        </p:nvSpPr>
        <p:spPr>
          <a:xfrm>
            <a:off x="1588327" y="5898116"/>
            <a:ext cx="864096" cy="864096"/>
          </a:xfrm>
          <a:prstGeom prst="flowChartConnector">
            <a:avLst/>
          </a:prstGeom>
          <a:solidFill>
            <a:srgbClr val="82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í</a:t>
            </a:r>
            <a:endParaRPr lang="cs-CZ" sz="5400" dirty="0"/>
          </a:p>
        </p:txBody>
      </p:sp>
      <p:sp>
        <p:nvSpPr>
          <p:cNvPr id="29" name="Vývojový diagram: spojnice 28"/>
          <p:cNvSpPr/>
          <p:nvPr/>
        </p:nvSpPr>
        <p:spPr>
          <a:xfrm>
            <a:off x="380439" y="4910021"/>
            <a:ext cx="864096" cy="864096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y</a:t>
            </a:r>
            <a:endParaRPr lang="cs-CZ" sz="5400" dirty="0"/>
          </a:p>
        </p:txBody>
      </p:sp>
      <p:sp>
        <p:nvSpPr>
          <p:cNvPr id="30" name="Vývojový diagram: spojnice 29"/>
          <p:cNvSpPr/>
          <p:nvPr/>
        </p:nvSpPr>
        <p:spPr>
          <a:xfrm>
            <a:off x="2657765" y="5912652"/>
            <a:ext cx="864096" cy="864096"/>
          </a:xfrm>
          <a:prstGeom prst="flowChartConnector">
            <a:avLst/>
          </a:prstGeom>
          <a:solidFill>
            <a:srgbClr val="0033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ý</a:t>
            </a:r>
            <a:endParaRPr lang="cs-CZ" sz="5400" dirty="0"/>
          </a:p>
        </p:txBody>
      </p:sp>
      <p:pic>
        <p:nvPicPr>
          <p:cNvPr id="1042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12387" y="19536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5" y="317304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218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18813" y="1596808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53961" y="23919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4541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0439" y="227327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301396" y="764703"/>
            <a:ext cx="37401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Nesmíš být </a:t>
            </a:r>
            <a:r>
              <a:rPr lang="cs-CZ" sz="3200" dirty="0" err="1" smtClean="0">
                <a:solidFill>
                  <a:schemeClr val="bg1"/>
                </a:solidFill>
              </a:rPr>
              <a:t>srašp</a:t>
            </a:r>
            <a:r>
              <a:rPr lang="cs-CZ" sz="3200" dirty="0" smtClean="0">
                <a:solidFill>
                  <a:schemeClr val="bg1"/>
                </a:solidFill>
              </a:rPr>
              <a:t>-tel!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5" name="Vývojový diagram: zpoždění 4"/>
          <p:cNvSpPr/>
          <p:nvPr/>
        </p:nvSpPr>
        <p:spPr>
          <a:xfrm rot="16618561">
            <a:off x="7047378" y="2906435"/>
            <a:ext cx="588594" cy="1222498"/>
          </a:xfrm>
          <a:prstGeom prst="flowChartDelay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spojnice 5"/>
          <p:cNvSpPr/>
          <p:nvPr/>
        </p:nvSpPr>
        <p:spPr>
          <a:xfrm>
            <a:off x="7242114" y="2971800"/>
            <a:ext cx="457200" cy="457200"/>
          </a:xfrm>
          <a:prstGeom prst="flowChartConnector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50309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1667 -0.38264 L 0.81493 -0.27801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1580" y="5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22 -0.38056 L 1.03282 -0.56991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1580" y="-94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07 -0.39375 L 0.40503 -0.00301 " pathEditMode="relative" rAng="0" ptsTypes="AA">
                                      <p:cBhvr>
                                        <p:cTn id="2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278" y="195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316 -0.23704 L 0.72604 -0.0794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635" y="7870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2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CC00"/>
                                      </p:to>
                                    </p:animClr>
                                    <p:animClr clrSpc="rgb" dir="cw">
                                      <p:cBhvr>
                                        <p:cTn id="3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C00"/>
                                      </p:to>
                                    </p:animClr>
                                    <p:set>
                                      <p:cBhvr>
                                        <p:cTn id="3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CC00"/>
                                      </p:to>
                                    </p:animClr>
                                    <p:animClr clrSpc="rgb" dir="cw">
                                      <p:cBhvr>
                                        <p:cTn id="3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C00"/>
                                      </p:to>
                                    </p:animClr>
                                    <p:set>
                                      <p:cBhvr>
                                        <p:cTn id="3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27" grpId="0" animBg="1"/>
      <p:bldP spid="28" grpId="0" animBg="1"/>
      <p:bldP spid="29" grpId="0" animBg="1"/>
      <p:bldP spid="30" grpId="0" animBg="1"/>
      <p:bldP spid="8" grpId="0"/>
      <p:bldP spid="5" grpId="0" animBg="1"/>
      <p:bldP spid="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8" name="Picture 14" descr="C:\Users\ucitel\AppData\Local\Microsoft\Windows\Temporary Internet Files\Content.IE5\0AI6O03E\MC9004402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65" y="1417364"/>
            <a:ext cx="9144000" cy="5552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65" y="0"/>
            <a:ext cx="9142535" cy="2132856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Plechovka 2"/>
          <p:cNvSpPr/>
          <p:nvPr/>
        </p:nvSpPr>
        <p:spPr>
          <a:xfrm rot="20467444">
            <a:off x="1800916" y="2070899"/>
            <a:ext cx="1189805" cy="810367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lechovka 3"/>
          <p:cNvSpPr/>
          <p:nvPr/>
        </p:nvSpPr>
        <p:spPr>
          <a:xfrm rot="20516231">
            <a:off x="1785804" y="2738122"/>
            <a:ext cx="1612366" cy="341714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2195736" y="163656"/>
            <a:ext cx="6480720" cy="1850627"/>
          </a:xfrm>
          <a:prstGeom prst="cloud">
            <a:avLst/>
          </a:prstGeom>
          <a:solidFill>
            <a:srgbClr val="66FFFF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0" name="Picture 16" descr="C:\Users\ucitel\AppData\Local\Microsoft\Windows\Temporary Internet Files\Content.IE5\0AI6O03E\MC9002321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5653070" y="3200400"/>
            <a:ext cx="3178089" cy="3419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Vývojový diagram: spojnice 26"/>
          <p:cNvSpPr/>
          <p:nvPr/>
        </p:nvSpPr>
        <p:spPr>
          <a:xfrm>
            <a:off x="528620" y="5826203"/>
            <a:ext cx="864096" cy="864096"/>
          </a:xfrm>
          <a:prstGeom prst="flowChartConnector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i</a:t>
            </a:r>
            <a:endParaRPr lang="cs-CZ" sz="5400" dirty="0"/>
          </a:p>
        </p:txBody>
      </p:sp>
      <p:sp>
        <p:nvSpPr>
          <p:cNvPr id="28" name="Vývojový diagram: spojnice 27"/>
          <p:cNvSpPr/>
          <p:nvPr/>
        </p:nvSpPr>
        <p:spPr>
          <a:xfrm>
            <a:off x="1611813" y="5794490"/>
            <a:ext cx="864096" cy="864096"/>
          </a:xfrm>
          <a:prstGeom prst="flowChartConnector">
            <a:avLst/>
          </a:prstGeom>
          <a:solidFill>
            <a:srgbClr val="82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í</a:t>
            </a:r>
            <a:endParaRPr lang="cs-CZ" sz="5400" dirty="0"/>
          </a:p>
        </p:txBody>
      </p:sp>
      <p:sp>
        <p:nvSpPr>
          <p:cNvPr id="29" name="Vývojový diagram: spojnice 28"/>
          <p:cNvSpPr/>
          <p:nvPr/>
        </p:nvSpPr>
        <p:spPr>
          <a:xfrm>
            <a:off x="380439" y="4910021"/>
            <a:ext cx="864096" cy="864096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y</a:t>
            </a:r>
            <a:endParaRPr lang="cs-CZ" sz="5400" dirty="0"/>
          </a:p>
        </p:txBody>
      </p:sp>
      <p:sp>
        <p:nvSpPr>
          <p:cNvPr id="30" name="Vývojový diagram: spojnice 29"/>
          <p:cNvSpPr/>
          <p:nvPr/>
        </p:nvSpPr>
        <p:spPr>
          <a:xfrm>
            <a:off x="2657765" y="5912652"/>
            <a:ext cx="864096" cy="864096"/>
          </a:xfrm>
          <a:prstGeom prst="flowChartConnector">
            <a:avLst/>
          </a:prstGeom>
          <a:solidFill>
            <a:srgbClr val="0033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ý</a:t>
            </a:r>
            <a:endParaRPr lang="cs-CZ" sz="5400" dirty="0"/>
          </a:p>
        </p:txBody>
      </p:sp>
      <p:pic>
        <p:nvPicPr>
          <p:cNvPr id="1042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12387" y="19536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5" y="317304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218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18813" y="1596808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53961" y="23919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4541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0439" y="227327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301396" y="764703"/>
            <a:ext cx="41216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Děda spravuje </a:t>
            </a:r>
            <a:r>
              <a:rPr lang="cs-CZ" sz="3200" dirty="0" err="1" smtClean="0">
                <a:solidFill>
                  <a:schemeClr val="bg1"/>
                </a:solidFill>
              </a:rPr>
              <a:t>vyp</a:t>
            </a:r>
            <a:r>
              <a:rPr lang="cs-CZ" sz="3200" dirty="0" smtClean="0">
                <a:solidFill>
                  <a:schemeClr val="bg1"/>
                </a:solidFill>
              </a:rPr>
              <a:t>-nač.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5" name="Vývojový diagram: zpoždění 4"/>
          <p:cNvSpPr/>
          <p:nvPr/>
        </p:nvSpPr>
        <p:spPr>
          <a:xfrm rot="16618561">
            <a:off x="7047378" y="2906435"/>
            <a:ext cx="588594" cy="1222498"/>
          </a:xfrm>
          <a:prstGeom prst="flowChartDelay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spojnice 5"/>
          <p:cNvSpPr/>
          <p:nvPr/>
        </p:nvSpPr>
        <p:spPr>
          <a:xfrm>
            <a:off x="7242114" y="2971800"/>
            <a:ext cx="457200" cy="457200"/>
          </a:xfrm>
          <a:prstGeom prst="flowChartConnector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50309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1667 -0.38264 L 0.81493 -0.27801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1580" y="5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22 -0.38056 L 1.03282 -0.56991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1580" y="-94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1719 -0.36458 L 0.45764 -0.17685 " pathEditMode="relative" rAng="0" ptsTypes="AA">
                                      <p:cBhvr>
                                        <p:cTn id="2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733" y="9375"/>
                                    </p:animMotion>
                                  </p:childTnLst>
                                </p:cTn>
                              </p:par>
                              <p:par>
                                <p:cTn id="26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800000"/>
                                      </p:to>
                                    </p:animClr>
                                    <p:animClr clrSpc="rgb" dir="cw">
                                      <p:cBhvr>
                                        <p:cTn id="2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800000"/>
                                      </p:to>
                                    </p:animClr>
                                    <p:set>
                                      <p:cBhvr>
                                        <p:cTn id="2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2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800000"/>
                                      </p:to>
                                    </p:animClr>
                                    <p:animClr clrSpc="rgb" dir="cw">
                                      <p:cBhvr>
                                        <p:cTn id="3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800000"/>
                                      </p:to>
                                    </p:animClr>
                                    <p:set>
                                      <p:cBhvr>
                                        <p:cTn id="34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316 -0.23704 L 1.01753 0.22106 " pathEditMode="relative" rAng="0" ptsTypes="AA">
                                      <p:cBhvr>
                                        <p:cTn id="4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9219" y="228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27" grpId="0" animBg="1"/>
      <p:bldP spid="28" grpId="0" animBg="1"/>
      <p:bldP spid="29" grpId="0" animBg="1"/>
      <p:bldP spid="30" grpId="0" animBg="1"/>
      <p:bldP spid="8" grpId="0"/>
      <p:bldP spid="5" grpId="0" animBg="1"/>
      <p:bldP spid="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8" name="Picture 14" descr="C:\Users\ucitel\AppData\Local\Microsoft\Windows\Temporary Internet Files\Content.IE5\0AI6O03E\MC9004402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65" y="1417364"/>
            <a:ext cx="9144000" cy="5552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65" y="0"/>
            <a:ext cx="9142535" cy="2132856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Plechovka 2"/>
          <p:cNvSpPr/>
          <p:nvPr/>
        </p:nvSpPr>
        <p:spPr>
          <a:xfrm rot="20467444">
            <a:off x="1800916" y="2070899"/>
            <a:ext cx="1189805" cy="810367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lechovka 3"/>
          <p:cNvSpPr/>
          <p:nvPr/>
        </p:nvSpPr>
        <p:spPr>
          <a:xfrm rot="20516231">
            <a:off x="1785804" y="2738122"/>
            <a:ext cx="1612366" cy="341714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2195736" y="163656"/>
            <a:ext cx="6480720" cy="1850627"/>
          </a:xfrm>
          <a:prstGeom prst="cloud">
            <a:avLst/>
          </a:prstGeom>
          <a:solidFill>
            <a:srgbClr val="66FFFF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0" name="Picture 16" descr="C:\Users\ucitel\AppData\Local\Microsoft\Windows\Temporary Internet Files\Content.IE5\0AI6O03E\MC9002321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5653070" y="3200400"/>
            <a:ext cx="3178089" cy="3419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Vývojový diagram: spojnice 26"/>
          <p:cNvSpPr/>
          <p:nvPr/>
        </p:nvSpPr>
        <p:spPr>
          <a:xfrm>
            <a:off x="528620" y="5826203"/>
            <a:ext cx="864096" cy="864096"/>
          </a:xfrm>
          <a:prstGeom prst="flowChartConnector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i</a:t>
            </a:r>
            <a:endParaRPr lang="cs-CZ" sz="5400" dirty="0"/>
          </a:p>
        </p:txBody>
      </p:sp>
      <p:sp>
        <p:nvSpPr>
          <p:cNvPr id="28" name="Vývojový diagram: spojnice 27"/>
          <p:cNvSpPr/>
          <p:nvPr/>
        </p:nvSpPr>
        <p:spPr>
          <a:xfrm>
            <a:off x="1588327" y="5898116"/>
            <a:ext cx="864096" cy="864096"/>
          </a:xfrm>
          <a:prstGeom prst="flowChartConnector">
            <a:avLst/>
          </a:prstGeom>
          <a:solidFill>
            <a:srgbClr val="82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í</a:t>
            </a:r>
            <a:endParaRPr lang="cs-CZ" sz="5400" dirty="0"/>
          </a:p>
        </p:txBody>
      </p:sp>
      <p:sp>
        <p:nvSpPr>
          <p:cNvPr id="29" name="Vývojový diagram: spojnice 28"/>
          <p:cNvSpPr/>
          <p:nvPr/>
        </p:nvSpPr>
        <p:spPr>
          <a:xfrm>
            <a:off x="380439" y="4910021"/>
            <a:ext cx="864096" cy="864096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y</a:t>
            </a:r>
            <a:endParaRPr lang="cs-CZ" sz="5400" dirty="0"/>
          </a:p>
        </p:txBody>
      </p:sp>
      <p:sp>
        <p:nvSpPr>
          <p:cNvPr id="30" name="Vývojový diagram: spojnice 29"/>
          <p:cNvSpPr/>
          <p:nvPr/>
        </p:nvSpPr>
        <p:spPr>
          <a:xfrm>
            <a:off x="2889865" y="5962191"/>
            <a:ext cx="864096" cy="864096"/>
          </a:xfrm>
          <a:prstGeom prst="flowChartConnector">
            <a:avLst/>
          </a:prstGeom>
          <a:solidFill>
            <a:srgbClr val="0033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ý</a:t>
            </a:r>
            <a:endParaRPr lang="cs-CZ" sz="5400" dirty="0"/>
          </a:p>
        </p:txBody>
      </p:sp>
      <p:pic>
        <p:nvPicPr>
          <p:cNvPr id="1042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12387" y="19536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5" y="317304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218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18813" y="1596808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53961" y="23919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4541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0439" y="227327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301396" y="764703"/>
            <a:ext cx="37176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P-cha předchází pád.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5" name="Vývojový diagram: zpoždění 4"/>
          <p:cNvSpPr/>
          <p:nvPr/>
        </p:nvSpPr>
        <p:spPr>
          <a:xfrm rot="16618561">
            <a:off x="7047378" y="2906435"/>
            <a:ext cx="588594" cy="1222498"/>
          </a:xfrm>
          <a:prstGeom prst="flowChartDelay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spojnice 5"/>
          <p:cNvSpPr/>
          <p:nvPr/>
        </p:nvSpPr>
        <p:spPr>
          <a:xfrm>
            <a:off x="7242114" y="2971800"/>
            <a:ext cx="457200" cy="457200"/>
          </a:xfrm>
          <a:prstGeom prst="flowChartConnector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50309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4114 -0.39051 L 0.38091 -0.14885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094" y="12083"/>
                                    </p:animMotion>
                                  </p:childTnLst>
                                </p:cTn>
                              </p:par>
                              <p:par>
                                <p:cTn id="16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33CC"/>
                                      </p:to>
                                    </p:animClr>
                                    <p:animClr clrSpc="rgb" dir="cw">
                                      <p:cBhvr>
                                        <p:cTn id="1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33CC"/>
                                      </p:to>
                                    </p:animClr>
                                    <p:set>
                                      <p:cBhvr>
                                        <p:cTn id="1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33CC"/>
                                      </p:to>
                                    </p:animClr>
                                    <p:animClr clrSpc="rgb" dir="cw">
                                      <p:cBhvr>
                                        <p:cTn id="2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33CC"/>
                                      </p:to>
                                    </p:animClr>
                                    <p:set>
                                      <p:cBhvr>
                                        <p:cTn id="24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22 -0.38056 L 1.03282 -0.56991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1580" y="-94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07 -0.39375 L 0.40503 -0.00301 " pathEditMode="relative" rAng="0" ptsTypes="AA">
                                      <p:cBhvr>
                                        <p:cTn id="3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278" y="195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316 -0.23704 L 1.01753 -0.58334 " pathEditMode="relative" rAng="0" ptsTypes="AA">
                                      <p:cBhvr>
                                        <p:cTn id="4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9219" y="-173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27" grpId="0" animBg="1"/>
      <p:bldP spid="28" grpId="0" animBg="1"/>
      <p:bldP spid="29" grpId="0" animBg="1"/>
      <p:bldP spid="30" grpId="0" animBg="1"/>
      <p:bldP spid="8" grpId="0"/>
      <p:bldP spid="5" grpId="0" animBg="1"/>
      <p:bldP spid="6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8" name="Picture 14" descr="C:\Users\ucitel\AppData\Local\Microsoft\Windows\Temporary Internet Files\Content.IE5\0AI6O03E\MC9004402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65" y="1417364"/>
            <a:ext cx="9144000" cy="5552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65" y="0"/>
            <a:ext cx="9142535" cy="2132856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Plechovka 2"/>
          <p:cNvSpPr/>
          <p:nvPr/>
        </p:nvSpPr>
        <p:spPr>
          <a:xfrm rot="20467444">
            <a:off x="1800916" y="2070899"/>
            <a:ext cx="1189805" cy="810367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lechovka 3"/>
          <p:cNvSpPr/>
          <p:nvPr/>
        </p:nvSpPr>
        <p:spPr>
          <a:xfrm rot="20516231">
            <a:off x="1785804" y="2738122"/>
            <a:ext cx="1612366" cy="341714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2195736" y="163656"/>
            <a:ext cx="6480720" cy="1850627"/>
          </a:xfrm>
          <a:prstGeom prst="cloud">
            <a:avLst/>
          </a:prstGeom>
          <a:solidFill>
            <a:srgbClr val="66FFFF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0" name="Picture 16" descr="C:\Users\ucitel\AppData\Local\Microsoft\Windows\Temporary Internet Files\Content.IE5\0AI6O03E\MC9002321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5653070" y="3200400"/>
            <a:ext cx="3178089" cy="3419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Vývojový diagram: spojnice 26"/>
          <p:cNvSpPr/>
          <p:nvPr/>
        </p:nvSpPr>
        <p:spPr>
          <a:xfrm>
            <a:off x="528620" y="5826203"/>
            <a:ext cx="864096" cy="864096"/>
          </a:xfrm>
          <a:prstGeom prst="flowChartConnector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i</a:t>
            </a:r>
            <a:endParaRPr lang="cs-CZ" sz="5400" dirty="0"/>
          </a:p>
        </p:txBody>
      </p:sp>
      <p:sp>
        <p:nvSpPr>
          <p:cNvPr id="28" name="Vývojový diagram: spojnice 27"/>
          <p:cNvSpPr/>
          <p:nvPr/>
        </p:nvSpPr>
        <p:spPr>
          <a:xfrm>
            <a:off x="1588327" y="5898116"/>
            <a:ext cx="864096" cy="864096"/>
          </a:xfrm>
          <a:prstGeom prst="flowChartConnector">
            <a:avLst/>
          </a:prstGeom>
          <a:solidFill>
            <a:srgbClr val="82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í</a:t>
            </a:r>
            <a:endParaRPr lang="cs-CZ" sz="5400" dirty="0"/>
          </a:p>
        </p:txBody>
      </p:sp>
      <p:sp>
        <p:nvSpPr>
          <p:cNvPr id="29" name="Vývojový diagram: spojnice 28"/>
          <p:cNvSpPr/>
          <p:nvPr/>
        </p:nvSpPr>
        <p:spPr>
          <a:xfrm>
            <a:off x="380439" y="4910021"/>
            <a:ext cx="864096" cy="864096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y</a:t>
            </a:r>
            <a:endParaRPr lang="cs-CZ" sz="5400" dirty="0"/>
          </a:p>
        </p:txBody>
      </p:sp>
      <p:sp>
        <p:nvSpPr>
          <p:cNvPr id="30" name="Vývojový diagram: spojnice 29"/>
          <p:cNvSpPr/>
          <p:nvPr/>
        </p:nvSpPr>
        <p:spPr>
          <a:xfrm>
            <a:off x="2657765" y="5912652"/>
            <a:ext cx="864096" cy="864096"/>
          </a:xfrm>
          <a:prstGeom prst="flowChartConnector">
            <a:avLst/>
          </a:prstGeom>
          <a:solidFill>
            <a:srgbClr val="0033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ý</a:t>
            </a:r>
            <a:endParaRPr lang="cs-CZ" sz="5400" dirty="0"/>
          </a:p>
        </p:txBody>
      </p:sp>
      <p:pic>
        <p:nvPicPr>
          <p:cNvPr id="1042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12387" y="19536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5" y="317304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218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18813" y="1596808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53961" y="23919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4541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0439" y="227327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301396" y="764703"/>
            <a:ext cx="49716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Když svítí sluníčko, sníh se </a:t>
            </a:r>
            <a:r>
              <a:rPr lang="cs-CZ" sz="2800" dirty="0" err="1" smtClean="0">
                <a:solidFill>
                  <a:schemeClr val="bg1"/>
                </a:solidFill>
              </a:rPr>
              <a:t>třp-tí</a:t>
            </a:r>
            <a:r>
              <a:rPr lang="cs-CZ" sz="2800" dirty="0" smtClean="0">
                <a:solidFill>
                  <a:schemeClr val="bg1"/>
                </a:solidFill>
              </a:rPr>
              <a:t>.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5" name="Vývojový diagram: zpoždění 4"/>
          <p:cNvSpPr/>
          <p:nvPr/>
        </p:nvSpPr>
        <p:spPr>
          <a:xfrm rot="16618561">
            <a:off x="7047378" y="2906435"/>
            <a:ext cx="588594" cy="1222498"/>
          </a:xfrm>
          <a:prstGeom prst="flowChartDelay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spojnice 5"/>
          <p:cNvSpPr/>
          <p:nvPr/>
        </p:nvSpPr>
        <p:spPr>
          <a:xfrm>
            <a:off x="7242114" y="2971800"/>
            <a:ext cx="457200" cy="457200"/>
          </a:xfrm>
          <a:prstGeom prst="flowChartConnector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50309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1667 -0.38264 L 0.81493 -0.27801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1580" y="5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22 -0.38056 L 1.03282 -0.56991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1580" y="-94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07 -0.39375 L 0.82239 0.01805 " pathEditMode="relative" rAng="0" ptsTypes="AA">
                                      <p:cBhvr>
                                        <p:cTn id="2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146" y="205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316 -0.23704 L 0.79705 -0.1845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194" y="2616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2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CC00"/>
                                      </p:to>
                                    </p:animClr>
                                    <p:animClr clrSpc="rgb" dir="cw">
                                      <p:cBhvr>
                                        <p:cTn id="3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C00"/>
                                      </p:to>
                                    </p:animClr>
                                    <p:set>
                                      <p:cBhvr>
                                        <p:cTn id="3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CC00"/>
                                      </p:to>
                                    </p:animClr>
                                    <p:animClr clrSpc="rgb" dir="cw">
                                      <p:cBhvr>
                                        <p:cTn id="3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C00"/>
                                      </p:to>
                                    </p:animClr>
                                    <p:set>
                                      <p:cBhvr>
                                        <p:cTn id="3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27" grpId="0" animBg="1"/>
      <p:bldP spid="28" grpId="0" animBg="1"/>
      <p:bldP spid="29" grpId="0" animBg="1"/>
      <p:bldP spid="30" grpId="0" animBg="1"/>
      <p:bldP spid="8" grpId="0"/>
      <p:bldP spid="5" grpId="0" animBg="1"/>
      <p:bldP spid="6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8" name="Picture 14" descr="C:\Users\ucitel\AppData\Local\Microsoft\Windows\Temporary Internet Files\Content.IE5\0AI6O03E\MC9004402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65" y="1417364"/>
            <a:ext cx="9144000" cy="5552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65" y="0"/>
            <a:ext cx="9142535" cy="2132856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Plechovka 2"/>
          <p:cNvSpPr/>
          <p:nvPr/>
        </p:nvSpPr>
        <p:spPr>
          <a:xfrm rot="20467444">
            <a:off x="1800916" y="2070899"/>
            <a:ext cx="1189805" cy="810367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lechovka 3"/>
          <p:cNvSpPr/>
          <p:nvPr/>
        </p:nvSpPr>
        <p:spPr>
          <a:xfrm rot="20516231">
            <a:off x="1785804" y="2738122"/>
            <a:ext cx="1612366" cy="341714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2195736" y="163656"/>
            <a:ext cx="6480720" cy="1850627"/>
          </a:xfrm>
          <a:prstGeom prst="cloud">
            <a:avLst/>
          </a:prstGeom>
          <a:solidFill>
            <a:srgbClr val="66FFFF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0" name="Picture 16" descr="C:\Users\ucitel\AppData\Local\Microsoft\Windows\Temporary Internet Files\Content.IE5\0AI6O03E\MC9002321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5653070" y="3200400"/>
            <a:ext cx="3178089" cy="3419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Vývojový diagram: spojnice 26"/>
          <p:cNvSpPr/>
          <p:nvPr/>
        </p:nvSpPr>
        <p:spPr>
          <a:xfrm>
            <a:off x="528620" y="5826203"/>
            <a:ext cx="864096" cy="864096"/>
          </a:xfrm>
          <a:prstGeom prst="flowChartConnector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i</a:t>
            </a:r>
            <a:endParaRPr lang="cs-CZ" sz="5400" dirty="0"/>
          </a:p>
        </p:txBody>
      </p:sp>
      <p:sp>
        <p:nvSpPr>
          <p:cNvPr id="28" name="Vývojový diagram: spojnice 27"/>
          <p:cNvSpPr/>
          <p:nvPr/>
        </p:nvSpPr>
        <p:spPr>
          <a:xfrm>
            <a:off x="1588327" y="5898116"/>
            <a:ext cx="864096" cy="864096"/>
          </a:xfrm>
          <a:prstGeom prst="flowChartConnector">
            <a:avLst/>
          </a:prstGeom>
          <a:solidFill>
            <a:srgbClr val="82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í</a:t>
            </a:r>
            <a:endParaRPr lang="cs-CZ" sz="5400" dirty="0"/>
          </a:p>
        </p:txBody>
      </p:sp>
      <p:sp>
        <p:nvSpPr>
          <p:cNvPr id="29" name="Vývojový diagram: spojnice 28"/>
          <p:cNvSpPr/>
          <p:nvPr/>
        </p:nvSpPr>
        <p:spPr>
          <a:xfrm>
            <a:off x="380439" y="4910021"/>
            <a:ext cx="864096" cy="864096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y</a:t>
            </a:r>
            <a:endParaRPr lang="cs-CZ" sz="5400" dirty="0"/>
          </a:p>
        </p:txBody>
      </p:sp>
      <p:sp>
        <p:nvSpPr>
          <p:cNvPr id="30" name="Vývojový diagram: spojnice 29"/>
          <p:cNvSpPr/>
          <p:nvPr/>
        </p:nvSpPr>
        <p:spPr>
          <a:xfrm>
            <a:off x="2771800" y="5908050"/>
            <a:ext cx="864096" cy="864096"/>
          </a:xfrm>
          <a:prstGeom prst="flowChartConnector">
            <a:avLst/>
          </a:prstGeom>
          <a:solidFill>
            <a:srgbClr val="0033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ý</a:t>
            </a:r>
            <a:endParaRPr lang="cs-CZ" sz="5400" dirty="0"/>
          </a:p>
        </p:txBody>
      </p:sp>
      <p:pic>
        <p:nvPicPr>
          <p:cNvPr id="1042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12387" y="19536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5" y="317304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218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18813" y="1596808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53961" y="23919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4541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0439" y="227327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301396" y="764703"/>
            <a:ext cx="32784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Malé dítě klop-</a:t>
            </a:r>
            <a:r>
              <a:rPr lang="cs-CZ" sz="3200" dirty="0" err="1" smtClean="0">
                <a:solidFill>
                  <a:schemeClr val="bg1"/>
                </a:solidFill>
              </a:rPr>
              <a:t>tlo</a:t>
            </a:r>
            <a:r>
              <a:rPr lang="cs-CZ" sz="3200" dirty="0" smtClean="0">
                <a:solidFill>
                  <a:schemeClr val="bg1"/>
                </a:solidFill>
              </a:rPr>
              <a:t>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5" name="Vývojový diagram: zpoždění 4"/>
          <p:cNvSpPr/>
          <p:nvPr/>
        </p:nvSpPr>
        <p:spPr>
          <a:xfrm rot="16618561">
            <a:off x="7047378" y="2906435"/>
            <a:ext cx="588594" cy="1222498"/>
          </a:xfrm>
          <a:prstGeom prst="flowChartDelay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spojnice 5"/>
          <p:cNvSpPr/>
          <p:nvPr/>
        </p:nvSpPr>
        <p:spPr>
          <a:xfrm>
            <a:off x="7242114" y="2971800"/>
            <a:ext cx="457200" cy="457200"/>
          </a:xfrm>
          <a:prstGeom prst="flowChartConnector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50309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1667 -0.38264 L 0.39375 -0.05695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521" y="16273"/>
                                    </p:animMotion>
                                  </p:childTnLst>
                                </p:cTn>
                              </p:par>
                              <p:par>
                                <p:cTn id="16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33CC"/>
                                      </p:to>
                                    </p:animClr>
                                    <p:animClr clrSpc="rgb" dir="cw">
                                      <p:cBhvr>
                                        <p:cTn id="1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33CC"/>
                                      </p:to>
                                    </p:animClr>
                                    <p:set>
                                      <p:cBhvr>
                                        <p:cTn id="1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33CC"/>
                                      </p:to>
                                    </p:animClr>
                                    <p:animClr clrSpc="rgb" dir="cw">
                                      <p:cBhvr>
                                        <p:cTn id="2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33CC"/>
                                      </p:to>
                                    </p:animClr>
                                    <p:set>
                                      <p:cBhvr>
                                        <p:cTn id="24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22 -0.38056 L 1.03282 -0.56991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1580" y="-94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07 -0.39375 L 0.91684 -0.27593 " pathEditMode="relative" rAng="0" ptsTypes="AA">
                                      <p:cBhvr>
                                        <p:cTn id="3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0868" y="58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316 -0.23704 L 0.95451 0.09907 " pathEditMode="relative" rAng="0" ptsTypes="AA">
                                      <p:cBhvr>
                                        <p:cTn id="4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059" y="168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27" grpId="0" animBg="1"/>
      <p:bldP spid="28" grpId="0" animBg="1"/>
      <p:bldP spid="29" grpId="0" animBg="1"/>
      <p:bldP spid="30" grpId="0" animBg="1"/>
      <p:bldP spid="8" grpId="0"/>
      <p:bldP spid="5" grpId="0" animBg="1"/>
      <p:bldP spid="6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8" name="Picture 14" descr="C:\Users\ucitel\AppData\Local\Microsoft\Windows\Temporary Internet Files\Content.IE5\0AI6O03E\MC9004402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65" y="1417364"/>
            <a:ext cx="9144000" cy="5552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65" y="0"/>
            <a:ext cx="9142535" cy="2132856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Plechovka 2"/>
          <p:cNvSpPr/>
          <p:nvPr/>
        </p:nvSpPr>
        <p:spPr>
          <a:xfrm rot="20467444">
            <a:off x="1800916" y="2070899"/>
            <a:ext cx="1189805" cy="810367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lechovka 3"/>
          <p:cNvSpPr/>
          <p:nvPr/>
        </p:nvSpPr>
        <p:spPr>
          <a:xfrm rot="20516231">
            <a:off x="1785804" y="2738122"/>
            <a:ext cx="1612366" cy="341714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2195736" y="163656"/>
            <a:ext cx="6480720" cy="1850627"/>
          </a:xfrm>
          <a:prstGeom prst="cloud">
            <a:avLst/>
          </a:prstGeom>
          <a:solidFill>
            <a:srgbClr val="66FFFF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0" name="Picture 16" descr="C:\Users\ucitel\AppData\Local\Microsoft\Windows\Temporary Internet Files\Content.IE5\0AI6O03E\MC9002321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5653070" y="3200400"/>
            <a:ext cx="3178089" cy="3419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Vývojový diagram: spojnice 26"/>
          <p:cNvSpPr/>
          <p:nvPr/>
        </p:nvSpPr>
        <p:spPr>
          <a:xfrm>
            <a:off x="562493" y="5907213"/>
            <a:ext cx="864096" cy="864096"/>
          </a:xfrm>
          <a:prstGeom prst="flowChartConnector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i</a:t>
            </a:r>
            <a:endParaRPr lang="cs-CZ" sz="5400" dirty="0"/>
          </a:p>
        </p:txBody>
      </p:sp>
      <p:sp>
        <p:nvSpPr>
          <p:cNvPr id="28" name="Vývojový diagram: spojnice 27"/>
          <p:cNvSpPr/>
          <p:nvPr/>
        </p:nvSpPr>
        <p:spPr>
          <a:xfrm>
            <a:off x="1588327" y="5898116"/>
            <a:ext cx="864096" cy="864096"/>
          </a:xfrm>
          <a:prstGeom prst="flowChartConnector">
            <a:avLst/>
          </a:prstGeom>
          <a:solidFill>
            <a:srgbClr val="82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í</a:t>
            </a:r>
            <a:endParaRPr lang="cs-CZ" sz="5400" dirty="0"/>
          </a:p>
        </p:txBody>
      </p:sp>
      <p:sp>
        <p:nvSpPr>
          <p:cNvPr id="29" name="Vývojový diagram: spojnice 28"/>
          <p:cNvSpPr/>
          <p:nvPr/>
        </p:nvSpPr>
        <p:spPr>
          <a:xfrm>
            <a:off x="380439" y="4910021"/>
            <a:ext cx="864096" cy="864096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y</a:t>
            </a:r>
            <a:endParaRPr lang="cs-CZ" sz="5400" dirty="0"/>
          </a:p>
        </p:txBody>
      </p:sp>
      <p:sp>
        <p:nvSpPr>
          <p:cNvPr id="30" name="Vývojový diagram: spojnice 29"/>
          <p:cNvSpPr/>
          <p:nvPr/>
        </p:nvSpPr>
        <p:spPr>
          <a:xfrm>
            <a:off x="2657765" y="5912652"/>
            <a:ext cx="864096" cy="864096"/>
          </a:xfrm>
          <a:prstGeom prst="flowChartConnector">
            <a:avLst/>
          </a:prstGeom>
          <a:solidFill>
            <a:srgbClr val="0033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ý</a:t>
            </a:r>
            <a:endParaRPr lang="cs-CZ" sz="5400" dirty="0"/>
          </a:p>
        </p:txBody>
      </p:sp>
      <p:pic>
        <p:nvPicPr>
          <p:cNvPr id="1042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12387" y="19536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5" y="317304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218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18813" y="1596808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53961" y="23919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4541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0439" y="227327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301396" y="764703"/>
            <a:ext cx="37689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Jitka se nap-la kakaa.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5" name="Vývojový diagram: zpoždění 4"/>
          <p:cNvSpPr/>
          <p:nvPr/>
        </p:nvSpPr>
        <p:spPr>
          <a:xfrm rot="16618561">
            <a:off x="7047378" y="2906435"/>
            <a:ext cx="588594" cy="1222498"/>
          </a:xfrm>
          <a:prstGeom prst="flowChartDelay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spojnice 5"/>
          <p:cNvSpPr/>
          <p:nvPr/>
        </p:nvSpPr>
        <p:spPr>
          <a:xfrm>
            <a:off x="7242114" y="2971800"/>
            <a:ext cx="457200" cy="457200"/>
          </a:xfrm>
          <a:prstGeom prst="flowChartConnector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50309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1667 -0.38264 L 0.81493 -0.27801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1580" y="5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337 -0.38588 L 0.65122 -0.22477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892" y="8056"/>
                                    </p:animMotion>
                                  </p:childTnLst>
                                </p:cTn>
                              </p:par>
                              <p:par>
                                <p:cTn id="21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933FF"/>
                                      </p:to>
                                    </p:animClr>
                                    <p:animClr clrSpc="rgb" dir="cw">
                                      <p:cBhvr>
                                        <p:cTn id="2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33FF"/>
                                      </p:to>
                                    </p:animClr>
                                    <p:set>
                                      <p:cBhvr>
                                        <p:cTn id="2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7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933FF"/>
                                      </p:to>
                                    </p:animClr>
                                    <p:animClr clrSpc="rgb" dir="cw">
                                      <p:cBhvr>
                                        <p:cTn id="2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33FF"/>
                                      </p:to>
                                    </p:animClr>
                                    <p:set>
                                      <p:cBhvr>
                                        <p:cTn id="2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07 -0.39375 L 0.3184 -0.10787 " pathEditMode="relative" rAng="0" ptsTypes="AA">
                                      <p:cBhvr>
                                        <p:cTn id="3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955" y="142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316 -0.23704 L 1.03316 -0.28936 " pathEditMode="relative" rAng="0" ptsTypes="AA">
                                      <p:cBhvr>
                                        <p:cTn id="4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0000" y="-26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27" grpId="0" animBg="1"/>
      <p:bldP spid="28" grpId="0" animBg="1"/>
      <p:bldP spid="29" grpId="0" animBg="1"/>
      <p:bldP spid="30" grpId="0" animBg="1"/>
      <p:bldP spid="8" grpId="0"/>
      <p:bldP spid="5" grpId="0" animBg="1"/>
      <p:bldP spid="6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8" name="Picture 14" descr="C:\Users\ucitel\AppData\Local\Microsoft\Windows\Temporary Internet Files\Content.IE5\0AI6O03E\MC9004402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65" y="1417364"/>
            <a:ext cx="9144000" cy="5552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65" y="0"/>
            <a:ext cx="9142535" cy="2132856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Plechovka 2"/>
          <p:cNvSpPr/>
          <p:nvPr/>
        </p:nvSpPr>
        <p:spPr>
          <a:xfrm rot="20467444">
            <a:off x="1800916" y="2070899"/>
            <a:ext cx="1189805" cy="810367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lechovka 3"/>
          <p:cNvSpPr/>
          <p:nvPr/>
        </p:nvSpPr>
        <p:spPr>
          <a:xfrm rot="20516231">
            <a:off x="1785804" y="2738122"/>
            <a:ext cx="1612366" cy="341714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2195736" y="163656"/>
            <a:ext cx="6480720" cy="1850627"/>
          </a:xfrm>
          <a:prstGeom prst="cloud">
            <a:avLst/>
          </a:prstGeom>
          <a:solidFill>
            <a:srgbClr val="66FFFF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0" name="Picture 16" descr="C:\Users\ucitel\AppData\Local\Microsoft\Windows\Temporary Internet Files\Content.IE5\0AI6O03E\MC9002321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5653070" y="3200400"/>
            <a:ext cx="3178089" cy="3419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Vývojový diagram: spojnice 26"/>
          <p:cNvSpPr/>
          <p:nvPr/>
        </p:nvSpPr>
        <p:spPr>
          <a:xfrm>
            <a:off x="528620" y="5826203"/>
            <a:ext cx="864096" cy="864096"/>
          </a:xfrm>
          <a:prstGeom prst="flowChartConnector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i</a:t>
            </a:r>
            <a:endParaRPr lang="cs-CZ" sz="5400" dirty="0"/>
          </a:p>
        </p:txBody>
      </p:sp>
      <p:sp>
        <p:nvSpPr>
          <p:cNvPr id="28" name="Vývojový diagram: spojnice 27"/>
          <p:cNvSpPr/>
          <p:nvPr/>
        </p:nvSpPr>
        <p:spPr>
          <a:xfrm>
            <a:off x="1588327" y="5898116"/>
            <a:ext cx="864096" cy="864096"/>
          </a:xfrm>
          <a:prstGeom prst="flowChartConnector">
            <a:avLst/>
          </a:prstGeom>
          <a:solidFill>
            <a:srgbClr val="82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í</a:t>
            </a:r>
            <a:endParaRPr lang="cs-CZ" sz="5400" dirty="0"/>
          </a:p>
        </p:txBody>
      </p:sp>
      <p:sp>
        <p:nvSpPr>
          <p:cNvPr id="29" name="Vývojový diagram: spojnice 28"/>
          <p:cNvSpPr/>
          <p:nvPr/>
        </p:nvSpPr>
        <p:spPr>
          <a:xfrm>
            <a:off x="380439" y="4910021"/>
            <a:ext cx="864096" cy="864096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y</a:t>
            </a:r>
            <a:endParaRPr lang="cs-CZ" sz="5400" dirty="0"/>
          </a:p>
        </p:txBody>
      </p:sp>
      <p:sp>
        <p:nvSpPr>
          <p:cNvPr id="30" name="Vývojový diagram: spojnice 29"/>
          <p:cNvSpPr/>
          <p:nvPr/>
        </p:nvSpPr>
        <p:spPr>
          <a:xfrm>
            <a:off x="2657765" y="5912652"/>
            <a:ext cx="864096" cy="864096"/>
          </a:xfrm>
          <a:prstGeom prst="flowChartConnector">
            <a:avLst/>
          </a:prstGeom>
          <a:solidFill>
            <a:srgbClr val="0033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ý</a:t>
            </a:r>
            <a:endParaRPr lang="cs-CZ" sz="5400" dirty="0"/>
          </a:p>
        </p:txBody>
      </p:sp>
      <p:pic>
        <p:nvPicPr>
          <p:cNvPr id="1042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12387" y="19536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5" y="317304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218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18813" y="1596808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53961" y="23919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4541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0439" y="227327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774858" y="764703"/>
            <a:ext cx="56653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Zloděj ve vězení </a:t>
            </a:r>
            <a:r>
              <a:rPr lang="cs-CZ" sz="2800" dirty="0" err="1" smtClean="0">
                <a:solidFill>
                  <a:schemeClr val="bg1"/>
                </a:solidFill>
              </a:rPr>
              <a:t>zp-tuje</a:t>
            </a:r>
            <a:r>
              <a:rPr lang="cs-CZ" sz="2800" dirty="0" smtClean="0">
                <a:solidFill>
                  <a:schemeClr val="bg1"/>
                </a:solidFill>
              </a:rPr>
              <a:t> své svědomí.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5" name="Vývojový diagram: zpoždění 4"/>
          <p:cNvSpPr/>
          <p:nvPr/>
        </p:nvSpPr>
        <p:spPr>
          <a:xfrm rot="16618561">
            <a:off x="7047378" y="2906435"/>
            <a:ext cx="588594" cy="1222498"/>
          </a:xfrm>
          <a:prstGeom prst="flowChartDelay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spojnice 5"/>
          <p:cNvSpPr/>
          <p:nvPr/>
        </p:nvSpPr>
        <p:spPr>
          <a:xfrm>
            <a:off x="7242114" y="2971800"/>
            <a:ext cx="457200" cy="457200"/>
          </a:xfrm>
          <a:prstGeom prst="flowChartConnector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50309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1667 -0.38264 L 0.81493 -0.27801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1580" y="5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22 -0.38056 L 1.03282 -0.56991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1580" y="-94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07 -0.39375 L 0.40503 -0.00301 " pathEditMode="relative" rAng="0" ptsTypes="AA">
                                      <p:cBhvr>
                                        <p:cTn id="2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278" y="195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316 -0.23704 L 0.77344 -0.0375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014" y="9977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2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CC00"/>
                                      </p:to>
                                    </p:animClr>
                                    <p:animClr clrSpc="rgb" dir="cw">
                                      <p:cBhvr>
                                        <p:cTn id="3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C00"/>
                                      </p:to>
                                    </p:animClr>
                                    <p:set>
                                      <p:cBhvr>
                                        <p:cTn id="3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CC00"/>
                                      </p:to>
                                    </p:animClr>
                                    <p:animClr clrSpc="rgb" dir="cw">
                                      <p:cBhvr>
                                        <p:cTn id="3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C00"/>
                                      </p:to>
                                    </p:animClr>
                                    <p:set>
                                      <p:cBhvr>
                                        <p:cTn id="3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27" grpId="0" animBg="1"/>
      <p:bldP spid="28" grpId="0" animBg="1"/>
      <p:bldP spid="29" grpId="0" animBg="1"/>
      <p:bldP spid="30" grpId="0" animBg="1"/>
      <p:bldP spid="8" grpId="0"/>
      <p:bldP spid="5" grpId="0" animBg="1"/>
      <p:bldP spid="6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8" name="Picture 14" descr="C:\Users\ucitel\AppData\Local\Microsoft\Windows\Temporary Internet Files\Content.IE5\0AI6O03E\MC9004402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65" y="1417364"/>
            <a:ext cx="9144000" cy="5552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65" y="0"/>
            <a:ext cx="9142535" cy="2132856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Plechovka 2"/>
          <p:cNvSpPr/>
          <p:nvPr/>
        </p:nvSpPr>
        <p:spPr>
          <a:xfrm rot="20467444">
            <a:off x="1800916" y="2070899"/>
            <a:ext cx="1189805" cy="810367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lechovka 3"/>
          <p:cNvSpPr/>
          <p:nvPr/>
        </p:nvSpPr>
        <p:spPr>
          <a:xfrm rot="20516231">
            <a:off x="1785804" y="2738122"/>
            <a:ext cx="1612366" cy="341714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2195736" y="163656"/>
            <a:ext cx="6480720" cy="1850627"/>
          </a:xfrm>
          <a:prstGeom prst="cloud">
            <a:avLst/>
          </a:prstGeom>
          <a:solidFill>
            <a:srgbClr val="66FFFF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0" name="Picture 16" descr="C:\Users\ucitel\AppData\Local\Microsoft\Windows\Temporary Internet Files\Content.IE5\0AI6O03E\MC9002321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5653070" y="3200400"/>
            <a:ext cx="3178089" cy="3419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Vývojový diagram: spojnice 26"/>
          <p:cNvSpPr/>
          <p:nvPr/>
        </p:nvSpPr>
        <p:spPr>
          <a:xfrm>
            <a:off x="528620" y="5826203"/>
            <a:ext cx="864096" cy="864096"/>
          </a:xfrm>
          <a:prstGeom prst="flowChartConnector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i</a:t>
            </a:r>
            <a:endParaRPr lang="cs-CZ" sz="5400" dirty="0"/>
          </a:p>
        </p:txBody>
      </p:sp>
      <p:sp>
        <p:nvSpPr>
          <p:cNvPr id="28" name="Vývojový diagram: spojnice 27"/>
          <p:cNvSpPr/>
          <p:nvPr/>
        </p:nvSpPr>
        <p:spPr>
          <a:xfrm>
            <a:off x="1588327" y="5898116"/>
            <a:ext cx="864096" cy="864096"/>
          </a:xfrm>
          <a:prstGeom prst="flowChartConnector">
            <a:avLst/>
          </a:prstGeom>
          <a:solidFill>
            <a:srgbClr val="82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í</a:t>
            </a:r>
            <a:endParaRPr lang="cs-CZ" sz="5400" dirty="0"/>
          </a:p>
        </p:txBody>
      </p:sp>
      <p:sp>
        <p:nvSpPr>
          <p:cNvPr id="29" name="Vývojový diagram: spojnice 28"/>
          <p:cNvSpPr/>
          <p:nvPr/>
        </p:nvSpPr>
        <p:spPr>
          <a:xfrm>
            <a:off x="380439" y="4910021"/>
            <a:ext cx="864096" cy="864096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y</a:t>
            </a:r>
            <a:endParaRPr lang="cs-CZ" sz="5400" dirty="0"/>
          </a:p>
        </p:txBody>
      </p:sp>
      <p:sp>
        <p:nvSpPr>
          <p:cNvPr id="30" name="Vývojový diagram: spojnice 29"/>
          <p:cNvSpPr/>
          <p:nvPr/>
        </p:nvSpPr>
        <p:spPr>
          <a:xfrm>
            <a:off x="2657765" y="5912652"/>
            <a:ext cx="864096" cy="864096"/>
          </a:xfrm>
          <a:prstGeom prst="flowChartConnector">
            <a:avLst/>
          </a:prstGeom>
          <a:solidFill>
            <a:srgbClr val="0033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ý</a:t>
            </a:r>
            <a:endParaRPr lang="cs-CZ" sz="5400" dirty="0"/>
          </a:p>
        </p:txBody>
      </p:sp>
      <p:pic>
        <p:nvPicPr>
          <p:cNvPr id="1042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12387" y="19536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5" y="317304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218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18813" y="1596808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53961" y="23919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4541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0439" y="227327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301396" y="764703"/>
            <a:ext cx="39805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Srnka je </a:t>
            </a:r>
            <a:r>
              <a:rPr lang="cs-CZ" sz="3200" dirty="0" err="1" smtClean="0">
                <a:solidFill>
                  <a:schemeClr val="bg1"/>
                </a:solidFill>
              </a:rPr>
              <a:t>sudokop-tník</a:t>
            </a:r>
            <a:r>
              <a:rPr lang="cs-CZ" sz="3200" dirty="0" smtClean="0">
                <a:solidFill>
                  <a:schemeClr val="bg1"/>
                </a:solidFill>
              </a:rPr>
              <a:t>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5" name="Vývojový diagram: zpoždění 4"/>
          <p:cNvSpPr/>
          <p:nvPr/>
        </p:nvSpPr>
        <p:spPr>
          <a:xfrm rot="16618561">
            <a:off x="7047378" y="2906435"/>
            <a:ext cx="588594" cy="1222498"/>
          </a:xfrm>
          <a:prstGeom prst="flowChartDelay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spojnice 5"/>
          <p:cNvSpPr/>
          <p:nvPr/>
        </p:nvSpPr>
        <p:spPr>
          <a:xfrm>
            <a:off x="7242114" y="2971800"/>
            <a:ext cx="457200" cy="457200"/>
          </a:xfrm>
          <a:prstGeom prst="flowChartConnector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50309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1667 -0.38264 L 0.81493 -0.27801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1580" y="5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22 -0.38056 L 1.03282 -0.56991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1580" y="-94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07 -0.39375 L 0.846 0.00764 " pathEditMode="relative" rAng="0" ptsTypes="AA">
                                      <p:cBhvr>
                                        <p:cTn id="2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7326" y="200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316 -0.23704 L 0.6868 0.00462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674" y="12083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2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CC00"/>
                                      </p:to>
                                    </p:animClr>
                                    <p:animClr clrSpc="rgb" dir="cw">
                                      <p:cBhvr>
                                        <p:cTn id="3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C00"/>
                                      </p:to>
                                    </p:animClr>
                                    <p:set>
                                      <p:cBhvr>
                                        <p:cTn id="3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CC00"/>
                                      </p:to>
                                    </p:animClr>
                                    <p:animClr clrSpc="rgb" dir="cw">
                                      <p:cBhvr>
                                        <p:cTn id="3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C00"/>
                                      </p:to>
                                    </p:animClr>
                                    <p:set>
                                      <p:cBhvr>
                                        <p:cTn id="3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27" grpId="0" animBg="1"/>
      <p:bldP spid="28" grpId="0" animBg="1"/>
      <p:bldP spid="29" grpId="0" animBg="1"/>
      <p:bldP spid="30" grpId="0" animBg="1"/>
      <p:bldP spid="8" grpId="0"/>
      <p:bldP spid="5" grpId="0" animBg="1"/>
      <p:bldP spid="6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8" name="Picture 14" descr="C:\Users\ucitel\AppData\Local\Microsoft\Windows\Temporary Internet Files\Content.IE5\0AI6O03E\MC9004402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65" y="1417364"/>
            <a:ext cx="9144000" cy="5552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65" y="0"/>
            <a:ext cx="9142535" cy="2132856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Plechovka 2"/>
          <p:cNvSpPr/>
          <p:nvPr/>
        </p:nvSpPr>
        <p:spPr>
          <a:xfrm rot="20467444">
            <a:off x="1800916" y="2070899"/>
            <a:ext cx="1189805" cy="810367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lechovka 3"/>
          <p:cNvSpPr/>
          <p:nvPr/>
        </p:nvSpPr>
        <p:spPr>
          <a:xfrm rot="20516231">
            <a:off x="1785804" y="2738122"/>
            <a:ext cx="1612366" cy="341714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2195736" y="163656"/>
            <a:ext cx="6480720" cy="1850627"/>
          </a:xfrm>
          <a:prstGeom prst="cloud">
            <a:avLst/>
          </a:prstGeom>
          <a:solidFill>
            <a:srgbClr val="66FFFF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0" name="Picture 16" descr="C:\Users\ucitel\AppData\Local\Microsoft\Windows\Temporary Internet Files\Content.IE5\0AI6O03E\MC9002321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5653070" y="3200400"/>
            <a:ext cx="3178089" cy="3419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Vývojový diagram: spojnice 26"/>
          <p:cNvSpPr/>
          <p:nvPr/>
        </p:nvSpPr>
        <p:spPr>
          <a:xfrm>
            <a:off x="528620" y="5826203"/>
            <a:ext cx="864096" cy="864096"/>
          </a:xfrm>
          <a:prstGeom prst="flowChartConnector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i</a:t>
            </a:r>
            <a:endParaRPr lang="cs-CZ" sz="5400" dirty="0"/>
          </a:p>
        </p:txBody>
      </p:sp>
      <p:sp>
        <p:nvSpPr>
          <p:cNvPr id="28" name="Vývojový diagram: spojnice 27"/>
          <p:cNvSpPr/>
          <p:nvPr/>
        </p:nvSpPr>
        <p:spPr>
          <a:xfrm>
            <a:off x="1588327" y="5898116"/>
            <a:ext cx="864096" cy="864096"/>
          </a:xfrm>
          <a:prstGeom prst="flowChartConnector">
            <a:avLst/>
          </a:prstGeom>
          <a:solidFill>
            <a:srgbClr val="82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í</a:t>
            </a:r>
            <a:endParaRPr lang="cs-CZ" sz="5400" dirty="0"/>
          </a:p>
        </p:txBody>
      </p:sp>
      <p:sp>
        <p:nvSpPr>
          <p:cNvPr id="29" name="Vývojový diagram: spojnice 28"/>
          <p:cNvSpPr/>
          <p:nvPr/>
        </p:nvSpPr>
        <p:spPr>
          <a:xfrm>
            <a:off x="380439" y="4910021"/>
            <a:ext cx="864096" cy="864096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y</a:t>
            </a:r>
            <a:endParaRPr lang="cs-CZ" sz="5400" dirty="0"/>
          </a:p>
        </p:txBody>
      </p:sp>
      <p:sp>
        <p:nvSpPr>
          <p:cNvPr id="30" name="Vývojový diagram: spojnice 29"/>
          <p:cNvSpPr/>
          <p:nvPr/>
        </p:nvSpPr>
        <p:spPr>
          <a:xfrm>
            <a:off x="2869348" y="5993904"/>
            <a:ext cx="864096" cy="864096"/>
          </a:xfrm>
          <a:prstGeom prst="flowChartConnector">
            <a:avLst/>
          </a:prstGeom>
          <a:solidFill>
            <a:srgbClr val="0033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ý</a:t>
            </a:r>
            <a:endParaRPr lang="cs-CZ" sz="5400" dirty="0"/>
          </a:p>
        </p:txBody>
      </p:sp>
      <p:pic>
        <p:nvPicPr>
          <p:cNvPr id="1042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12387" y="19536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5" y="317304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218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18813" y="1596808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53961" y="23919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4541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0439" y="227327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301396" y="764703"/>
            <a:ext cx="44422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Stydlivá dívka se </a:t>
            </a:r>
            <a:r>
              <a:rPr lang="cs-CZ" sz="3200" dirty="0" err="1" smtClean="0">
                <a:solidFill>
                  <a:schemeClr val="bg1"/>
                </a:solidFill>
              </a:rPr>
              <a:t>zap-řila</a:t>
            </a:r>
            <a:r>
              <a:rPr lang="cs-CZ" sz="3200" dirty="0" smtClean="0">
                <a:solidFill>
                  <a:schemeClr val="bg1"/>
                </a:solidFill>
              </a:rPr>
              <a:t>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5" name="Vývojový diagram: zpoždění 4"/>
          <p:cNvSpPr/>
          <p:nvPr/>
        </p:nvSpPr>
        <p:spPr>
          <a:xfrm rot="16618561">
            <a:off x="7047378" y="2906435"/>
            <a:ext cx="588594" cy="1222498"/>
          </a:xfrm>
          <a:prstGeom prst="flowChartDelay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spojnice 5"/>
          <p:cNvSpPr/>
          <p:nvPr/>
        </p:nvSpPr>
        <p:spPr>
          <a:xfrm>
            <a:off x="7242114" y="2971800"/>
            <a:ext cx="457200" cy="457200"/>
          </a:xfrm>
          <a:prstGeom prst="flowChartConnector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50309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4688 -0.39468 L 0.36736 -0.32153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712" y="3657"/>
                                    </p:animMotion>
                                  </p:childTnLst>
                                </p:cTn>
                              </p:par>
                              <p:par>
                                <p:cTn id="16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33CC"/>
                                      </p:to>
                                    </p:animClr>
                                    <p:animClr clrSpc="rgb" dir="cw">
                                      <p:cBhvr>
                                        <p:cTn id="1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33CC"/>
                                      </p:to>
                                    </p:animClr>
                                    <p:set>
                                      <p:cBhvr>
                                        <p:cTn id="1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33CC"/>
                                      </p:to>
                                    </p:animClr>
                                    <p:animClr clrSpc="rgb" dir="cw">
                                      <p:cBhvr>
                                        <p:cTn id="2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33CC"/>
                                      </p:to>
                                    </p:animClr>
                                    <p:set>
                                      <p:cBhvr>
                                        <p:cTn id="24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22 -0.38056 L 1.03282 -0.56991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1580" y="-94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07 -0.39375 L 0.86962 -0.40186 " pathEditMode="relative" rAng="0" ptsTypes="AA">
                                      <p:cBhvr>
                                        <p:cTn id="3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8507" y="-4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316 -0.23704 L 0.95451 0.12013 " pathEditMode="relative" rAng="0" ptsTypes="AA">
                                      <p:cBhvr>
                                        <p:cTn id="4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059" y="178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27" grpId="0" animBg="1"/>
      <p:bldP spid="28" grpId="0" animBg="1"/>
      <p:bldP spid="29" grpId="0" animBg="1"/>
      <p:bldP spid="30" grpId="0" animBg="1"/>
      <p:bldP spid="8" grpId="0"/>
      <p:bldP spid="5" grpId="0" animBg="1"/>
      <p:bldP spid="6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8" name="Picture 14" descr="C:\Users\ucitel\AppData\Local\Microsoft\Windows\Temporary Internet Files\Content.IE5\0AI6O03E\MC9004402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65" y="1417364"/>
            <a:ext cx="9144000" cy="5552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65" y="0"/>
            <a:ext cx="9142535" cy="2132856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Plechovka 2"/>
          <p:cNvSpPr/>
          <p:nvPr/>
        </p:nvSpPr>
        <p:spPr>
          <a:xfrm rot="20467444">
            <a:off x="1800916" y="2070899"/>
            <a:ext cx="1189805" cy="810367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lechovka 3"/>
          <p:cNvSpPr/>
          <p:nvPr/>
        </p:nvSpPr>
        <p:spPr>
          <a:xfrm rot="20516231">
            <a:off x="1785804" y="2738122"/>
            <a:ext cx="1612366" cy="341714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2195736" y="163656"/>
            <a:ext cx="6480720" cy="1850627"/>
          </a:xfrm>
          <a:prstGeom prst="cloud">
            <a:avLst/>
          </a:prstGeom>
          <a:solidFill>
            <a:srgbClr val="66FFFF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0" name="Picture 16" descr="C:\Users\ucitel\AppData\Local\Microsoft\Windows\Temporary Internet Files\Content.IE5\0AI6O03E\MC9002321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5653070" y="3200400"/>
            <a:ext cx="3178089" cy="3419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Vývojový diagram: spojnice 26"/>
          <p:cNvSpPr/>
          <p:nvPr/>
        </p:nvSpPr>
        <p:spPr>
          <a:xfrm>
            <a:off x="528620" y="5826203"/>
            <a:ext cx="864096" cy="864096"/>
          </a:xfrm>
          <a:prstGeom prst="flowChartConnector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i</a:t>
            </a:r>
            <a:endParaRPr lang="cs-CZ" sz="5400" dirty="0"/>
          </a:p>
        </p:txBody>
      </p:sp>
      <p:sp>
        <p:nvSpPr>
          <p:cNvPr id="28" name="Vývojový diagram: spojnice 27"/>
          <p:cNvSpPr/>
          <p:nvPr/>
        </p:nvSpPr>
        <p:spPr>
          <a:xfrm>
            <a:off x="1599350" y="5826203"/>
            <a:ext cx="864096" cy="864096"/>
          </a:xfrm>
          <a:prstGeom prst="flowChartConnector">
            <a:avLst/>
          </a:prstGeom>
          <a:solidFill>
            <a:srgbClr val="82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í</a:t>
            </a:r>
            <a:endParaRPr lang="cs-CZ" sz="5400" dirty="0"/>
          </a:p>
        </p:txBody>
      </p:sp>
      <p:sp>
        <p:nvSpPr>
          <p:cNvPr id="29" name="Vývojový diagram: spojnice 28"/>
          <p:cNvSpPr/>
          <p:nvPr/>
        </p:nvSpPr>
        <p:spPr>
          <a:xfrm>
            <a:off x="380439" y="4910021"/>
            <a:ext cx="864096" cy="864096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y</a:t>
            </a:r>
            <a:endParaRPr lang="cs-CZ" sz="5400" dirty="0"/>
          </a:p>
        </p:txBody>
      </p:sp>
      <p:sp>
        <p:nvSpPr>
          <p:cNvPr id="30" name="Vývojový diagram: spojnice 29"/>
          <p:cNvSpPr/>
          <p:nvPr/>
        </p:nvSpPr>
        <p:spPr>
          <a:xfrm>
            <a:off x="2657765" y="5912652"/>
            <a:ext cx="864096" cy="864096"/>
          </a:xfrm>
          <a:prstGeom prst="flowChartConnector">
            <a:avLst/>
          </a:prstGeom>
          <a:solidFill>
            <a:srgbClr val="0033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ý</a:t>
            </a:r>
            <a:endParaRPr lang="cs-CZ" sz="5400" dirty="0"/>
          </a:p>
        </p:txBody>
      </p:sp>
      <p:pic>
        <p:nvPicPr>
          <p:cNvPr id="1042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12387" y="19536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5" y="317304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218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18813" y="1596808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53961" y="23919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4541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0439" y="227327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301396" y="764703"/>
            <a:ext cx="37802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Umíme dobře </a:t>
            </a:r>
            <a:r>
              <a:rPr lang="cs-CZ" sz="3200" dirty="0" err="1" smtClean="0">
                <a:solidFill>
                  <a:schemeClr val="bg1"/>
                </a:solidFill>
              </a:rPr>
              <a:t>zp</a:t>
            </a:r>
            <a:r>
              <a:rPr lang="cs-CZ" sz="3200" dirty="0" smtClean="0">
                <a:solidFill>
                  <a:schemeClr val="bg1"/>
                </a:solidFill>
              </a:rPr>
              <a:t>-vat.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5" name="Vývojový diagram: zpoždění 4"/>
          <p:cNvSpPr/>
          <p:nvPr/>
        </p:nvSpPr>
        <p:spPr>
          <a:xfrm rot="16618561">
            <a:off x="7047378" y="2906435"/>
            <a:ext cx="588594" cy="1222498"/>
          </a:xfrm>
          <a:prstGeom prst="flowChartDelay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spojnice 5"/>
          <p:cNvSpPr/>
          <p:nvPr/>
        </p:nvSpPr>
        <p:spPr>
          <a:xfrm>
            <a:off x="7242114" y="2971800"/>
            <a:ext cx="457200" cy="457200"/>
          </a:xfrm>
          <a:prstGeom prst="flowChartConnector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50309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1667 -0.38264 L 0.81493 -0.27801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1580" y="5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22 -0.38056 L 1.03282 -0.56991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1580" y="-94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799 -0.36898 L 0.64028 -0.23403 " pathEditMode="relative" rAng="0" ptsTypes="AA">
                                      <p:cBhvr>
                                        <p:cTn id="2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413" y="6736"/>
                                    </p:animMotion>
                                  </p:childTnLst>
                                </p:cTn>
                              </p:par>
                              <p:par>
                                <p:cTn id="26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800000"/>
                                      </p:to>
                                    </p:animClr>
                                    <p:animClr clrSpc="rgb" dir="cw">
                                      <p:cBhvr>
                                        <p:cTn id="2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800000"/>
                                      </p:to>
                                    </p:animClr>
                                    <p:set>
                                      <p:cBhvr>
                                        <p:cTn id="2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2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800000"/>
                                      </p:to>
                                    </p:animClr>
                                    <p:animClr clrSpc="rgb" dir="cw">
                                      <p:cBhvr>
                                        <p:cTn id="3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800000"/>
                                      </p:to>
                                    </p:animClr>
                                    <p:set>
                                      <p:cBhvr>
                                        <p:cTn id="34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316 -0.23704 L 1.00174 0.12013 " pathEditMode="relative" rAng="0" ptsTypes="AA">
                                      <p:cBhvr>
                                        <p:cTn id="4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8420" y="178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27" grpId="0" animBg="1"/>
      <p:bldP spid="28" grpId="0" animBg="1"/>
      <p:bldP spid="29" grpId="0" animBg="1"/>
      <p:bldP spid="30" grpId="0" animBg="1"/>
      <p:bldP spid="8" grpId="0"/>
      <p:bldP spid="5" grpId="0" animBg="1"/>
      <p:bldP spid="6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8" name="Picture 14" descr="C:\Users\ucitel\AppData\Local\Microsoft\Windows\Temporary Internet Files\Content.IE5\0AI6O03E\MC9004402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65" y="1417364"/>
            <a:ext cx="9144000" cy="5552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65" y="0"/>
            <a:ext cx="9142535" cy="2132856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Plechovka 2"/>
          <p:cNvSpPr/>
          <p:nvPr/>
        </p:nvSpPr>
        <p:spPr>
          <a:xfrm rot="20467444">
            <a:off x="1800916" y="2070899"/>
            <a:ext cx="1189805" cy="810367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lechovka 3"/>
          <p:cNvSpPr/>
          <p:nvPr/>
        </p:nvSpPr>
        <p:spPr>
          <a:xfrm rot="20516231">
            <a:off x="1785804" y="2738122"/>
            <a:ext cx="1612366" cy="341714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2195736" y="163656"/>
            <a:ext cx="6480720" cy="1850627"/>
          </a:xfrm>
          <a:prstGeom prst="cloud">
            <a:avLst/>
          </a:prstGeom>
          <a:solidFill>
            <a:srgbClr val="66FFFF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0" name="Picture 16" descr="C:\Users\ucitel\AppData\Local\Microsoft\Windows\Temporary Internet Files\Content.IE5\0AI6O03E\MC9002321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5653070" y="3200400"/>
            <a:ext cx="3178089" cy="3419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Vývojový diagram: spojnice 26"/>
          <p:cNvSpPr/>
          <p:nvPr/>
        </p:nvSpPr>
        <p:spPr>
          <a:xfrm>
            <a:off x="528620" y="5826203"/>
            <a:ext cx="864096" cy="864096"/>
          </a:xfrm>
          <a:prstGeom prst="flowChartConnector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i</a:t>
            </a:r>
            <a:endParaRPr lang="cs-CZ" sz="5400" dirty="0"/>
          </a:p>
        </p:txBody>
      </p:sp>
      <p:sp>
        <p:nvSpPr>
          <p:cNvPr id="28" name="Vývojový diagram: spojnice 27"/>
          <p:cNvSpPr/>
          <p:nvPr/>
        </p:nvSpPr>
        <p:spPr>
          <a:xfrm>
            <a:off x="1588327" y="5898116"/>
            <a:ext cx="864096" cy="864096"/>
          </a:xfrm>
          <a:prstGeom prst="flowChartConnector">
            <a:avLst/>
          </a:prstGeom>
          <a:solidFill>
            <a:srgbClr val="82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í</a:t>
            </a:r>
            <a:endParaRPr lang="cs-CZ" sz="5400" dirty="0"/>
          </a:p>
        </p:txBody>
      </p:sp>
      <p:sp>
        <p:nvSpPr>
          <p:cNvPr id="29" name="Vývojový diagram: spojnice 28"/>
          <p:cNvSpPr/>
          <p:nvPr/>
        </p:nvSpPr>
        <p:spPr>
          <a:xfrm>
            <a:off x="380439" y="4910021"/>
            <a:ext cx="864096" cy="864096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y</a:t>
            </a:r>
            <a:endParaRPr lang="cs-CZ" sz="5400" dirty="0"/>
          </a:p>
        </p:txBody>
      </p:sp>
      <p:sp>
        <p:nvSpPr>
          <p:cNvPr id="30" name="Vývojový diagram: spojnice 29"/>
          <p:cNvSpPr/>
          <p:nvPr/>
        </p:nvSpPr>
        <p:spPr>
          <a:xfrm>
            <a:off x="2657765" y="5995839"/>
            <a:ext cx="864096" cy="864096"/>
          </a:xfrm>
          <a:prstGeom prst="flowChartConnector">
            <a:avLst/>
          </a:prstGeom>
          <a:solidFill>
            <a:srgbClr val="0033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ý</a:t>
            </a:r>
            <a:endParaRPr lang="cs-CZ" sz="5400" dirty="0"/>
          </a:p>
        </p:txBody>
      </p:sp>
      <p:pic>
        <p:nvPicPr>
          <p:cNvPr id="1042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12387" y="19536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5" y="317304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218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18813" y="1596808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53961" y="23919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4541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0439" y="227327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301396" y="764703"/>
            <a:ext cx="48842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Tatínek je ráno </a:t>
            </a:r>
            <a:r>
              <a:rPr lang="cs-CZ" sz="3200" dirty="0" err="1" smtClean="0">
                <a:solidFill>
                  <a:schemeClr val="bg1"/>
                </a:solidFill>
              </a:rPr>
              <a:t>rozčep-řený</a:t>
            </a:r>
            <a:r>
              <a:rPr lang="cs-CZ" sz="3200" dirty="0" smtClean="0">
                <a:solidFill>
                  <a:schemeClr val="bg1"/>
                </a:solidFill>
              </a:rPr>
              <a:t>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5" name="Vývojový diagram: zpoždění 4"/>
          <p:cNvSpPr/>
          <p:nvPr/>
        </p:nvSpPr>
        <p:spPr>
          <a:xfrm rot="16618561">
            <a:off x="7047378" y="2906435"/>
            <a:ext cx="588594" cy="1222498"/>
          </a:xfrm>
          <a:prstGeom prst="flowChartDelay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spojnice 5"/>
          <p:cNvSpPr/>
          <p:nvPr/>
        </p:nvSpPr>
        <p:spPr>
          <a:xfrm>
            <a:off x="7242114" y="2971800"/>
            <a:ext cx="457200" cy="457200"/>
          </a:xfrm>
          <a:prstGeom prst="flowChartConnector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50309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1667 -0.38219 L 0.36684 -0.22705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167" y="7746"/>
                                    </p:animMotion>
                                  </p:childTnLst>
                                </p:cTn>
                              </p:par>
                              <p:par>
                                <p:cTn id="16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33CC"/>
                                      </p:to>
                                    </p:animClr>
                                    <p:animClr clrSpc="rgb" dir="cw">
                                      <p:cBhvr>
                                        <p:cTn id="1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33CC"/>
                                      </p:to>
                                    </p:animClr>
                                    <p:set>
                                      <p:cBhvr>
                                        <p:cTn id="1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33CC"/>
                                      </p:to>
                                    </p:animClr>
                                    <p:animClr clrSpc="rgb" dir="cw">
                                      <p:cBhvr>
                                        <p:cTn id="2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33CC"/>
                                      </p:to>
                                    </p:animClr>
                                    <p:set>
                                      <p:cBhvr>
                                        <p:cTn id="24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22 -0.38056 L 1.03282 -0.56991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1580" y="-94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07 -0.3933 L 0.91684 -0.44347 " pathEditMode="relative" rAng="0" ptsTypes="AA">
                                      <p:cBhvr>
                                        <p:cTn id="3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0868" y="-25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316 -0.23676 L 1.00174 0.18289 " pathEditMode="relative" rAng="0" ptsTypes="AA">
                                      <p:cBhvr>
                                        <p:cTn id="4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8420" y="209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27" grpId="0" animBg="1"/>
      <p:bldP spid="28" grpId="0" animBg="1"/>
      <p:bldP spid="29" grpId="0" animBg="1"/>
      <p:bldP spid="30" grpId="0" animBg="1"/>
      <p:bldP spid="8" grpId="0"/>
      <p:bldP spid="5" grpId="0" animBg="1"/>
      <p:bldP spid="6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citel\AppData\Local\Microsoft\Windows\Temporary Internet Files\Content.IE5\DE4CGPLA\MC9004402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0327" y="0"/>
            <a:ext cx="916739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láček 2"/>
          <p:cNvSpPr/>
          <p:nvPr/>
        </p:nvSpPr>
        <p:spPr>
          <a:xfrm>
            <a:off x="3779912" y="332656"/>
            <a:ext cx="5271742" cy="1674775"/>
          </a:xfrm>
          <a:prstGeom prst="cloudCallout">
            <a:avLst>
              <a:gd name="adj1" fmla="val -57196"/>
              <a:gd name="adj2" fmla="val 60895"/>
            </a:avLst>
          </a:prstGeom>
          <a:solidFill>
            <a:srgbClr val="66FFFF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326781" y="569878"/>
            <a:ext cx="417800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Tak a takhle koulování dopadlo.</a:t>
            </a:r>
          </a:p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Víš, kdo zvítězil?</a:t>
            </a:r>
          </a:p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A kdo bude vítěz na jaře?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Users\ucitel\AppData\Local\Microsoft\Windows\Temporary Internet Files\Content.IE5\0AI6O03E\MC9002321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5504176" y="2852936"/>
            <a:ext cx="3448297" cy="3347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Měsíc 1"/>
          <p:cNvSpPr/>
          <p:nvPr/>
        </p:nvSpPr>
        <p:spPr>
          <a:xfrm rot="4262147">
            <a:off x="1537350" y="563796"/>
            <a:ext cx="1702298" cy="1700124"/>
          </a:xfrm>
          <a:prstGeom prst="moon">
            <a:avLst>
              <a:gd name="adj" fmla="val 85198"/>
            </a:avLst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lechovka 8"/>
          <p:cNvSpPr/>
          <p:nvPr/>
        </p:nvSpPr>
        <p:spPr>
          <a:xfrm rot="20467444">
            <a:off x="1830819" y="1137799"/>
            <a:ext cx="1189805" cy="810367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lechovka 9"/>
          <p:cNvSpPr/>
          <p:nvPr/>
        </p:nvSpPr>
        <p:spPr>
          <a:xfrm rot="20516231">
            <a:off x="1815707" y="1805022"/>
            <a:ext cx="1612366" cy="341714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19809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5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3.7037E-6 L -0.07691 3.7037E-6 C -0.11146 3.7037E-6 -0.15365 0.1787 -0.15365 0.32407 L -0.15365 0.64814 " pathEditMode="relative" rAng="0" ptsTypes="FfFF">
                                      <p:cBhvr>
                                        <p:cTn id="24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691" y="32407"/>
                                    </p:animMotion>
                                  </p:childTnLst>
                                </p:cTn>
                              </p:par>
                              <p:par>
                                <p:cTn id="25" presetID="5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7.40741E-7 L -0.07691 7.40741E-7 C -0.11146 7.40741E-7 -0.15365 0.1787 -0.15365 0.32407 L -0.15365 0.64815 " pathEditMode="relative" rAng="0" ptsTypes="FfFF">
                                      <p:cBhvr>
                                        <p:cTn id="26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691" y="324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484784"/>
            <a:ext cx="56714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V </a:t>
            </a:r>
            <a:r>
              <a:rPr lang="cs-CZ" dirty="0" err="1" smtClean="0">
                <a:solidFill>
                  <a:schemeClr val="bg1"/>
                </a:solidFill>
              </a:rPr>
              <a:t>DUMu</a:t>
            </a:r>
            <a:r>
              <a:rPr lang="cs-CZ" dirty="0" smtClean="0">
                <a:solidFill>
                  <a:schemeClr val="bg1"/>
                </a:solidFill>
              </a:rPr>
              <a:t> byly použity </a:t>
            </a:r>
            <a:r>
              <a:rPr lang="cs-CZ" dirty="0" smtClean="0">
                <a:solidFill>
                  <a:schemeClr val="bg1"/>
                </a:solidFill>
              </a:rPr>
              <a:t>kliparty: www.office.</a:t>
            </a:r>
            <a:r>
              <a:rPr lang="cs-CZ" dirty="0" err="1" smtClean="0">
                <a:solidFill>
                  <a:schemeClr val="bg1"/>
                </a:solidFill>
              </a:rPr>
              <a:t>microsoft.com</a:t>
            </a:r>
            <a:r>
              <a:rPr lang="cs-CZ" smtClean="0">
                <a:solidFill>
                  <a:schemeClr val="bg1"/>
                </a:solidFill>
              </a:rPr>
              <a:t>.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416053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lux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Luxusní motiv</Template>
  <TotalTime>390</TotalTime>
  <Words>525</Words>
  <Application>Microsoft Office PowerPoint</Application>
  <PresentationFormat>Předvádění na obrazovce (4:3)</PresentationFormat>
  <Paragraphs>194</Paragraphs>
  <Slides>30</Slides>
  <Notes>24</Notes>
  <HiddenSlides>3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30</vt:i4>
      </vt:variant>
    </vt:vector>
  </HeadingPairs>
  <TitlesOfParts>
    <vt:vector size="32" baseType="lpstr">
      <vt:lpstr>Deluxe</vt:lpstr>
      <vt:lpstr>Motiv systému Office</vt:lpstr>
      <vt:lpstr>Snímek 1</vt:lpstr>
      <vt:lpstr>ANOTACE:</vt:lpstr>
      <vt:lpstr>Vyjmenovaná slova  po     P  - hra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B, L, M</dc:title>
  <dc:creator>MatejovicovaA</dc:creator>
  <cp:lastModifiedBy>Dum</cp:lastModifiedBy>
  <cp:revision>35</cp:revision>
  <dcterms:created xsi:type="dcterms:W3CDTF">2013-01-10T16:49:54Z</dcterms:created>
  <dcterms:modified xsi:type="dcterms:W3CDTF">2013-03-05T06:28:53Z</dcterms:modified>
</cp:coreProperties>
</file>