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9"/>
  </p:notesMasterIdLst>
  <p:sldIdLst>
    <p:sldId id="282" r:id="rId3"/>
    <p:sldId id="283" r:id="rId4"/>
    <p:sldId id="25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78779D-4052-4AE6-812A-66973D27BE61}" type="presOf" srcId="{130831A4-0540-4EC5-8F5A-93030E89D2D9}" destId="{8E23E229-92FC-49D1-B5FE-0303176B8A4E}" srcOrd="1" destOrd="0" presId="urn:microsoft.com/office/officeart/2005/8/layout/target3"/>
    <dgm:cxn modelId="{FAEE994F-A52A-48C5-956C-F7B856949DD1}" type="presOf" srcId="{1D8420EA-BFA0-403B-80F5-647FA396CC45}" destId="{8467D0EB-87A2-4285-8ACA-0398EFBF29BC}" srcOrd="1" destOrd="0" presId="urn:microsoft.com/office/officeart/2005/8/layout/target3"/>
    <dgm:cxn modelId="{6EB0BC8A-1A86-47D2-AC07-3BB6F90F197E}" type="presOf" srcId="{100B6B2E-82E6-4C11-B19B-F2DB3A0EA64F}" destId="{645AA564-2E9E-4954-AD87-AE01782CEC59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F331E70-7D4E-436A-93B1-6093F3B2E051}" type="presOf" srcId="{914700B9-77B5-440A-A438-DE98B6D4894D}" destId="{BD9AF279-D483-48F2-BBBD-45F8E8923512}" srcOrd="1" destOrd="0" presId="urn:microsoft.com/office/officeart/2005/8/layout/target3"/>
    <dgm:cxn modelId="{F99BD915-C3CA-4EBA-B507-18DE94F1953D}" type="presOf" srcId="{100B6B2E-82E6-4C11-B19B-F2DB3A0EA64F}" destId="{DBA8199F-D892-4A8E-A352-2B7844050E09}" srcOrd="1" destOrd="0" presId="urn:microsoft.com/office/officeart/2005/8/layout/target3"/>
    <dgm:cxn modelId="{4EBA9A51-0F92-4B2D-B088-C18B6A6D004A}" type="presOf" srcId="{130831A4-0540-4EC5-8F5A-93030E89D2D9}" destId="{F69CC921-512E-49F4-824C-A648EC5F27A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2D94EE97-CF35-476B-A54B-05ED06DD9CDD}" type="presOf" srcId="{27FE2D31-D344-4B63-A89A-A89AB0D9F3E3}" destId="{FE47432B-CA46-450C-8D8F-66C300A95B52}" srcOrd="0" destOrd="0" presId="urn:microsoft.com/office/officeart/2005/8/layout/target3"/>
    <dgm:cxn modelId="{914CBE9C-4CF5-4C6B-AFBB-E395431721B7}" type="presOf" srcId="{914700B9-77B5-440A-A438-DE98B6D4894D}" destId="{E73F1C26-6DCD-4001-88B9-355E01E2BCE7}" srcOrd="0" destOrd="0" presId="urn:microsoft.com/office/officeart/2005/8/layout/target3"/>
    <dgm:cxn modelId="{1BE76E1B-0CE8-4ED4-ACB9-9C10F20819C5}" type="presOf" srcId="{1D8420EA-BFA0-403B-80F5-647FA396CC45}" destId="{F7B3C0B7-F0F7-4F49-B02C-3630F8C5FAE5}" srcOrd="0" destOrd="0" presId="urn:microsoft.com/office/officeart/2005/8/layout/target3"/>
    <dgm:cxn modelId="{168A743A-A23F-496D-9E79-315329022C08}" type="presParOf" srcId="{FE47432B-CA46-450C-8D8F-66C300A95B52}" destId="{B522209E-30D0-49D6-A340-2D383A11C668}" srcOrd="0" destOrd="0" presId="urn:microsoft.com/office/officeart/2005/8/layout/target3"/>
    <dgm:cxn modelId="{BFBFA590-FA25-4BD7-8121-E6A4ABB3CD04}" type="presParOf" srcId="{FE47432B-CA46-450C-8D8F-66C300A95B52}" destId="{ED5A8377-51D5-4DC5-B0E7-680166966720}" srcOrd="1" destOrd="0" presId="urn:microsoft.com/office/officeart/2005/8/layout/target3"/>
    <dgm:cxn modelId="{476C3545-650D-4B6D-854F-AB4776AB0D85}" type="presParOf" srcId="{FE47432B-CA46-450C-8D8F-66C300A95B52}" destId="{F69CC921-512E-49F4-824C-A648EC5F27A5}" srcOrd="2" destOrd="0" presId="urn:microsoft.com/office/officeart/2005/8/layout/target3"/>
    <dgm:cxn modelId="{C9A23123-1AF3-47E9-A5D0-579E76751753}" type="presParOf" srcId="{FE47432B-CA46-450C-8D8F-66C300A95B52}" destId="{61C9CE18-EDA6-4EDF-BA1C-09779D38FBBF}" srcOrd="3" destOrd="0" presId="urn:microsoft.com/office/officeart/2005/8/layout/target3"/>
    <dgm:cxn modelId="{EF687CD6-76FF-4F1F-B84D-DD91DC8EEA93}" type="presParOf" srcId="{FE47432B-CA46-450C-8D8F-66C300A95B52}" destId="{D60DEAAB-7AFE-435A-ACF6-18851E4B0426}" srcOrd="4" destOrd="0" presId="urn:microsoft.com/office/officeart/2005/8/layout/target3"/>
    <dgm:cxn modelId="{DC5A15F6-4D84-4C43-8DF8-BA91E881832B}" type="presParOf" srcId="{FE47432B-CA46-450C-8D8F-66C300A95B52}" destId="{F7B3C0B7-F0F7-4F49-B02C-3630F8C5FAE5}" srcOrd="5" destOrd="0" presId="urn:microsoft.com/office/officeart/2005/8/layout/target3"/>
    <dgm:cxn modelId="{2B40170A-A6EF-440E-86D4-BA83119E4162}" type="presParOf" srcId="{FE47432B-CA46-450C-8D8F-66C300A95B52}" destId="{C9DA9446-E2D3-4F6A-8960-3CADFBF870B8}" srcOrd="6" destOrd="0" presId="urn:microsoft.com/office/officeart/2005/8/layout/target3"/>
    <dgm:cxn modelId="{40105578-6874-4976-8B3F-51645A5D55F7}" type="presParOf" srcId="{FE47432B-CA46-450C-8D8F-66C300A95B52}" destId="{9726EC6F-D322-4CD3-B489-1BE3DF7CE70B}" srcOrd="7" destOrd="0" presId="urn:microsoft.com/office/officeart/2005/8/layout/target3"/>
    <dgm:cxn modelId="{75AF9A63-CDF9-4E57-8EBF-ED1116533334}" type="presParOf" srcId="{FE47432B-CA46-450C-8D8F-66C300A95B52}" destId="{645AA564-2E9E-4954-AD87-AE01782CEC59}" srcOrd="8" destOrd="0" presId="urn:microsoft.com/office/officeart/2005/8/layout/target3"/>
    <dgm:cxn modelId="{84159149-0465-4F42-A486-27F04F88131A}" type="presParOf" srcId="{FE47432B-CA46-450C-8D8F-66C300A95B52}" destId="{8538CAC4-6A86-42B8-B5AF-2FF155DB9D02}" srcOrd="9" destOrd="0" presId="urn:microsoft.com/office/officeart/2005/8/layout/target3"/>
    <dgm:cxn modelId="{93F63261-36BD-40F0-96CD-A7A2F195312D}" type="presParOf" srcId="{FE47432B-CA46-450C-8D8F-66C300A95B52}" destId="{26FD6024-A07F-46D0-8BC0-B5E595C5673D}" srcOrd="10" destOrd="0" presId="urn:microsoft.com/office/officeart/2005/8/layout/target3"/>
    <dgm:cxn modelId="{B51A0772-541E-4599-9FA3-73070E0B2542}" type="presParOf" srcId="{FE47432B-CA46-450C-8D8F-66C300A95B52}" destId="{E73F1C26-6DCD-4001-88B9-355E01E2BCE7}" srcOrd="11" destOrd="0" presId="urn:microsoft.com/office/officeart/2005/8/layout/target3"/>
    <dgm:cxn modelId="{499DAEEA-65A8-4A5F-A336-FB1365F190F9}" type="presParOf" srcId="{FE47432B-CA46-450C-8D8F-66C300A95B52}" destId="{8E23E229-92FC-49D1-B5FE-0303176B8A4E}" srcOrd="12" destOrd="0" presId="urn:microsoft.com/office/officeart/2005/8/layout/target3"/>
    <dgm:cxn modelId="{2BFADBB0-12A6-4CE0-B790-3B134797D60D}" type="presParOf" srcId="{FE47432B-CA46-450C-8D8F-66C300A95B52}" destId="{8467D0EB-87A2-4285-8ACA-0398EFBF29BC}" srcOrd="13" destOrd="0" presId="urn:microsoft.com/office/officeart/2005/8/layout/target3"/>
    <dgm:cxn modelId="{4C7DBF50-E798-4061-A7B8-0DBB59B4C36F}" type="presParOf" srcId="{FE47432B-CA46-450C-8D8F-66C300A95B52}" destId="{DBA8199F-D892-4A8E-A352-2B7844050E09}" srcOrd="14" destOrd="0" presId="urn:microsoft.com/office/officeart/2005/8/layout/target3"/>
    <dgm:cxn modelId="{2A268778-1211-42EC-B895-81AAD6CF0B08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31D50E-6E04-4E24-86A3-2CC6D5D3070C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ECC96-6BCD-44EB-B865-3925A7F226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212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4434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7763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3714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332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494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0812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9021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5753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1963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0796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76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9A7203C-B74D-433E-946F-95B506F8DEFD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8C56175-88A3-45B4-989C-402437531A8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21.2.2013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74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4769369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238605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VY_32_INOVACE_19_S02-Čj-3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Září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Anna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Matějovicová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a literatura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3.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Procvičování vyjmenovaných slov po B, L, M, P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674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1900242"/>
              </p:ext>
            </p:extLst>
          </p:nvPr>
        </p:nvGraphicFramePr>
        <p:xfrm>
          <a:off x="539552" y="3573016"/>
          <a:ext cx="8280920" cy="2799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hra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</a:t>
                      </a:r>
                      <a:r>
                        <a:rPr lang="cs-CZ" sz="1400" baseline="0" smtClean="0">
                          <a:latin typeface="Times New Roman" pitchFamily="18" charset="0"/>
                          <a:cs typeface="Times New Roman" pitchFamily="18" charset="0"/>
                        </a:rPr>
                        <a:t>– první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Učebnice, obrázky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zopakování  a  procvičování vyjmenovaných slov po B,L, M, P formou hry.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rozhodují o správnosti daného výroku. Vybírají správnou odpověď.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Soutěží ve dvou družstvech, hrají podle doporučených pravidel.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66896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 opakování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procvičení vyjmenovaných slov po B, L, M, P formou hry.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aktivně procvičuje znalosti o vyjmenovaných slovech po B, L, M, P.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480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484784"/>
            <a:ext cx="7117180" cy="1470025"/>
          </a:xfrm>
        </p:spPr>
        <p:txBody>
          <a:bodyPr/>
          <a:lstStyle/>
          <a:p>
            <a:r>
              <a:rPr lang="cs-CZ" dirty="0" smtClean="0"/>
              <a:t>Procvičování vyjmenovaných slov po B,L,M,P.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HRA: Hrají dvě družstva, která se střídají. Zástupce jednoho družstva rozhoduje, zda je výrok pravdivý či ne, a kliknutím vybere odpověď. Za správné rozhodnutí získává 1 bod, při chybné odpovědi si jen vysvětlíme chybu, bod neudělujeme nikomu. Vítězí družstvo, které získá více bodů.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943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Vyjmenovaných slov po B je 13.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4182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83237E-6 L -0.83264 0.4619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32" y="23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řadě vyjmenovaných slov po B je 10 podstatných slov.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9001357" y="3847139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85 -0.01365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00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řadě vyjmenovaných slov po L je 7 sloves.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032344" y="4464603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76665" y="4712975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1337 0.37315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77" y="1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řadě vyjmenovaných slov po M jsou 4 zvířata.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060515" y="4552697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63687" y="4696358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 flipV="1">
            <a:off x="-2560532" y="1226034"/>
            <a:ext cx="2653800" cy="203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85185E-6 L 0.92622 0.3412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02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řadě vyjmenovaných slov po </a:t>
            </a:r>
            <a:r>
              <a:rPr lang="cs-CZ" dirty="0"/>
              <a:t>M</a:t>
            </a:r>
            <a:r>
              <a:rPr lang="cs-CZ" dirty="0" smtClean="0"/>
              <a:t> je synonymum ke slovu foukat.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5593307" y="-2149482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9305 0.891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3" y="4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slově </a:t>
            </a:r>
            <a:r>
              <a:rPr lang="cs-CZ" dirty="0" err="1" smtClean="0">
                <a:solidFill>
                  <a:srgbClr val="FFFF00"/>
                </a:solidFill>
              </a:rPr>
              <a:t>nab</a:t>
            </a:r>
            <a:r>
              <a:rPr lang="cs-CZ" dirty="0" smtClean="0">
                <a:solidFill>
                  <a:srgbClr val="FFFF00"/>
                </a:solidFill>
              </a:rPr>
              <a:t>-t </a:t>
            </a:r>
            <a:r>
              <a:rPr lang="cs-CZ" dirty="0" smtClean="0"/>
              <a:t>jmění píšeme </a:t>
            </a:r>
            <a:r>
              <a:rPr lang="cs-CZ" u="sng" dirty="0" smtClean="0"/>
              <a:t>ý.</a:t>
            </a:r>
            <a:endParaRPr lang="cs-CZ" u="sng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9064170" y="579078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22222E-6 L -0.86458 -0.2868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29" y="-1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 </a:t>
            </a:r>
            <a:r>
              <a:rPr lang="cs-CZ" dirty="0" smtClean="0">
                <a:solidFill>
                  <a:srgbClr val="FFFF00"/>
                </a:solidFill>
              </a:rPr>
              <a:t>b-</a:t>
            </a:r>
            <a:r>
              <a:rPr lang="cs-CZ" dirty="0" err="1" smtClean="0">
                <a:solidFill>
                  <a:srgbClr val="FFFF00"/>
                </a:solidFill>
              </a:rPr>
              <a:t>tná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/>
              <a:t>je slovo příbuzné k vyjmenovanému slovu byt.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29369">
            <a:off x="-2600671" y="127650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0.41094 0.5601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 </a:t>
            </a:r>
            <a:r>
              <a:rPr lang="cs-CZ" dirty="0" smtClean="0">
                <a:solidFill>
                  <a:srgbClr val="FFFF00"/>
                </a:solidFill>
              </a:rPr>
              <a:t>ml-t</a:t>
            </a:r>
            <a:r>
              <a:rPr lang="cs-CZ" dirty="0" smtClean="0"/>
              <a:t> je slovo příbuzné k vyjmenovanému slovu mlýn.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095171" y="4676453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979712" y="4790155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42610">
            <a:off x="-1706704" y="-1352726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59259E-6 L 0.8408 0.74422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31" y="3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slově </a:t>
            </a:r>
            <a:r>
              <a:rPr lang="cs-CZ" dirty="0" smtClean="0">
                <a:solidFill>
                  <a:srgbClr val="FFFF00"/>
                </a:solidFill>
              </a:rPr>
              <a:t>op-</a:t>
            </a:r>
            <a:r>
              <a:rPr lang="cs-CZ" dirty="0" err="1" smtClean="0">
                <a:solidFill>
                  <a:srgbClr val="FFFF00"/>
                </a:solidFill>
              </a:rPr>
              <a:t>lovat</a:t>
            </a:r>
            <a:r>
              <a:rPr lang="cs-CZ" dirty="0" smtClean="0"/>
              <a:t> klíč píšeme </a:t>
            </a:r>
            <a:r>
              <a:rPr lang="cs-CZ" u="sng" dirty="0" smtClean="0"/>
              <a:t>y.</a:t>
            </a:r>
            <a:endParaRPr lang="cs-CZ" u="sng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090844" y="4570195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63687" y="4864814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1337 0.42569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77" y="2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 </a:t>
            </a:r>
            <a:r>
              <a:rPr lang="cs-CZ" dirty="0" err="1" smtClean="0">
                <a:solidFill>
                  <a:srgbClr val="FFFF00"/>
                </a:solidFill>
              </a:rPr>
              <a:t>bl-zká</a:t>
            </a:r>
            <a:r>
              <a:rPr lang="cs-CZ" dirty="0" smtClean="0"/>
              <a:t> je příbuzné slovo k vyjmenovanému slovu blýskat se.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28726" y="4847001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55600">
            <a:off x="-2605942" y="2355049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7 L 0.93125 0.20394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62" y="1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Vyjmenované slovo </a:t>
            </a:r>
            <a:r>
              <a:rPr lang="cs-CZ" dirty="0" smtClean="0">
                <a:solidFill>
                  <a:srgbClr val="FFFF00"/>
                </a:solidFill>
              </a:rPr>
              <a:t>MYŠ </a:t>
            </a:r>
            <a:r>
              <a:rPr lang="cs-CZ" dirty="0" smtClean="0"/>
              <a:t>je slovo mnohoznačné.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08001">
            <a:off x="9023961" y="5171051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48148E-6 L -0.88385 -0.1963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201" y="-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Vyjmenované slovo </a:t>
            </a:r>
            <a:r>
              <a:rPr lang="cs-CZ" dirty="0" smtClean="0">
                <a:solidFill>
                  <a:srgbClr val="FFFF00"/>
                </a:solidFill>
              </a:rPr>
              <a:t>PYSK</a:t>
            </a:r>
            <a:r>
              <a:rPr lang="cs-CZ" dirty="0" smtClean="0"/>
              <a:t> je ret u zvířat.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83237E-6 L -0.83264 0.4619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32" y="23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slově auta se na silnici </a:t>
            </a:r>
            <a:r>
              <a:rPr lang="cs-CZ" dirty="0" smtClean="0">
                <a:solidFill>
                  <a:srgbClr val="FFFF00"/>
                </a:solidFill>
              </a:rPr>
              <a:t>m-jí</a:t>
            </a:r>
            <a:r>
              <a:rPr lang="cs-CZ" dirty="0" smtClean="0"/>
              <a:t> píšeme </a:t>
            </a:r>
            <a:r>
              <a:rPr lang="cs-CZ" u="sng" dirty="0" smtClean="0"/>
              <a:t>ý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613384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955870" y="4864814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50307">
            <a:off x="-2938590" y="6227849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33526E-6 L 0.97553 -0.36047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67" y="-180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364343" y="188640"/>
            <a:ext cx="6808057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 </a:t>
            </a:r>
            <a:r>
              <a:rPr lang="cs-CZ" dirty="0" smtClean="0">
                <a:solidFill>
                  <a:srgbClr val="FFFF00"/>
                </a:solidFill>
              </a:rPr>
              <a:t>slep-š </a:t>
            </a:r>
            <a:r>
              <a:rPr lang="cs-CZ" dirty="0" smtClean="0"/>
              <a:t>knížku je vyjmenované slovo, napíšeme </a:t>
            </a:r>
            <a:r>
              <a:rPr lang="cs-CZ" u="sng" dirty="0" smtClean="0"/>
              <a:t>ý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613384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45032" y="4775200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1337 0.41528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77" y="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Mezi vyjmenovanými slovy po B je 1 přídavné jméno.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61178">
            <a:off x="-2751018" y="34641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6 L 0.41163 0.50717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2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slově </a:t>
            </a:r>
            <a:r>
              <a:rPr lang="cs-CZ" dirty="0" smtClean="0">
                <a:solidFill>
                  <a:srgbClr val="FFFF00"/>
                </a:solidFill>
              </a:rPr>
              <a:t>m-</a:t>
            </a:r>
            <a:r>
              <a:rPr lang="cs-CZ" dirty="0" smtClean="0"/>
              <a:t> </a:t>
            </a:r>
            <a:r>
              <a:rPr lang="cs-CZ" dirty="0" smtClean="0"/>
              <a:t>(ve </a:t>
            </a:r>
            <a:r>
              <a:rPr lang="cs-CZ" dirty="0" smtClean="0"/>
              <a:t>významu mně) píšeme </a:t>
            </a:r>
            <a:r>
              <a:rPr lang="cs-CZ" u="sng" dirty="0" smtClean="0"/>
              <a:t>i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83237E-6 L -0.83264 0.4619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32" y="23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 slově </a:t>
            </a:r>
            <a:r>
              <a:rPr lang="cs-CZ" dirty="0" smtClean="0">
                <a:solidFill>
                  <a:srgbClr val="FFFF00"/>
                </a:solidFill>
              </a:rPr>
              <a:t>m-t</a:t>
            </a:r>
            <a:r>
              <a:rPr lang="cs-CZ" dirty="0" smtClean="0"/>
              <a:t> hezké známky píšeme </a:t>
            </a:r>
            <a:r>
              <a:rPr lang="cs-CZ" u="sng" dirty="0" smtClean="0"/>
              <a:t>ý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613384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17323" y="4864814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893385">
            <a:off x="1620692" y="-2512883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7 L 0.47691 0.91343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4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 </a:t>
            </a:r>
            <a:r>
              <a:rPr lang="cs-CZ" dirty="0" smtClean="0">
                <a:solidFill>
                  <a:srgbClr val="FFFF00"/>
                </a:solidFill>
              </a:rPr>
              <a:t>dom-</a:t>
            </a:r>
            <a:r>
              <a:rPr lang="cs-CZ" dirty="0" err="1" smtClean="0">
                <a:solidFill>
                  <a:srgbClr val="FFFF00"/>
                </a:solidFill>
              </a:rPr>
              <a:t>šlivý</a:t>
            </a:r>
            <a:r>
              <a:rPr lang="cs-CZ" dirty="0" smtClean="0"/>
              <a:t> je příbuzné slovo k vyjmenovanému slovu myslit.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7593">
            <a:off x="9267811" y="3721002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07407E-6 L -0.91059 0.03611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538" y="1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Mezi vyjmenovanými slovy po P jsou 3 zvířata.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613384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945107" y="4864814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2118 0.41528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59" y="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Vyjmenované slovo </a:t>
            </a:r>
            <a:r>
              <a:rPr lang="cs-CZ" dirty="0" smtClean="0">
                <a:solidFill>
                  <a:srgbClr val="FFFF00"/>
                </a:solidFill>
              </a:rPr>
              <a:t>lysý </a:t>
            </a:r>
            <a:r>
              <a:rPr lang="cs-CZ" dirty="0" smtClean="0"/>
              <a:t>znamená být neoblečený.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613384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73381" y="4864814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10760">
            <a:off x="-2445973" y="2969211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0.92171 0.1143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76" y="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 řadě vyjmenovaných slov po M je 14 slov.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69794" y="4884106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032344" y="4550316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83237E-6 L -0.83264 0.46196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32" y="230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citel\AppData\Local\Microsoft\Windows\Temporary Internet Files\Content.IE5\TXR4RTKA\MC9002034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377" y="4453"/>
            <a:ext cx="9468544" cy="7406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odorovný svitek 2"/>
          <p:cNvSpPr/>
          <p:nvPr/>
        </p:nvSpPr>
        <p:spPr>
          <a:xfrm>
            <a:off x="1475656" y="188640"/>
            <a:ext cx="6696744" cy="1033272"/>
          </a:xfrm>
          <a:prstGeom prst="horizontalScroll">
            <a:avLst/>
          </a:prstGeom>
          <a:solidFill>
            <a:srgbClr val="00206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Slovo </a:t>
            </a:r>
            <a:r>
              <a:rPr lang="cs-CZ" dirty="0" smtClean="0">
                <a:solidFill>
                  <a:srgbClr val="FFFF00"/>
                </a:solidFill>
              </a:rPr>
              <a:t>mlynář </a:t>
            </a:r>
            <a:r>
              <a:rPr lang="cs-CZ" dirty="0" smtClean="0"/>
              <a:t> je vyjmenované slovo.</a:t>
            </a:r>
            <a:endParaRPr lang="cs-CZ" dirty="0"/>
          </a:p>
        </p:txBody>
      </p:sp>
      <p:pic>
        <p:nvPicPr>
          <p:cNvPr id="2054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16" y="4676453"/>
            <a:ext cx="662619" cy="797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itel\AppData\Local\Microsoft\Windows\Temporary Internet Files\Content.IE5\0AI6O03E\MC90043000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91987">
            <a:off x="5397782" y="6072665"/>
            <a:ext cx="623449" cy="75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za 1"/>
          <p:cNvSpPr/>
          <p:nvPr/>
        </p:nvSpPr>
        <p:spPr>
          <a:xfrm rot="11889275">
            <a:off x="1857265" y="4947077"/>
            <a:ext cx="1759145" cy="881712"/>
          </a:xfrm>
          <a:prstGeom prst="teardrop">
            <a:avLst>
              <a:gd name="adj" fmla="val 139816"/>
            </a:avLst>
          </a:prstGeom>
          <a:solidFill>
            <a:schemeClr val="tx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Slza 16"/>
          <p:cNvSpPr/>
          <p:nvPr/>
        </p:nvSpPr>
        <p:spPr>
          <a:xfrm rot="9746548">
            <a:off x="6876990" y="4571125"/>
            <a:ext cx="1703488" cy="881712"/>
          </a:xfrm>
          <a:prstGeom prst="teardrop">
            <a:avLst>
              <a:gd name="adj" fmla="val 162618"/>
            </a:avLst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lný tvar 3"/>
          <p:cNvSpPr/>
          <p:nvPr/>
        </p:nvSpPr>
        <p:spPr>
          <a:xfrm>
            <a:off x="6734629" y="4775200"/>
            <a:ext cx="1465942" cy="1248229"/>
          </a:xfrm>
          <a:custGeom>
            <a:avLst/>
            <a:gdLst>
              <a:gd name="connsiteX0" fmla="*/ 0 w 1465942"/>
              <a:gd name="connsiteY0" fmla="*/ 1248229 h 1248229"/>
              <a:gd name="connsiteX1" fmla="*/ 130628 w 1465942"/>
              <a:gd name="connsiteY1" fmla="*/ 1161143 h 1248229"/>
              <a:gd name="connsiteX2" fmla="*/ 159657 w 1465942"/>
              <a:gd name="connsiteY2" fmla="*/ 1045029 h 1248229"/>
              <a:gd name="connsiteX3" fmla="*/ 174171 w 1465942"/>
              <a:gd name="connsiteY3" fmla="*/ 1001486 h 1248229"/>
              <a:gd name="connsiteX4" fmla="*/ 217714 w 1465942"/>
              <a:gd name="connsiteY4" fmla="*/ 972457 h 1248229"/>
              <a:gd name="connsiteX5" fmla="*/ 261257 w 1465942"/>
              <a:gd name="connsiteY5" fmla="*/ 885371 h 1248229"/>
              <a:gd name="connsiteX6" fmla="*/ 304800 w 1465942"/>
              <a:gd name="connsiteY6" fmla="*/ 856343 h 1248229"/>
              <a:gd name="connsiteX7" fmla="*/ 377371 w 1465942"/>
              <a:gd name="connsiteY7" fmla="*/ 725714 h 1248229"/>
              <a:gd name="connsiteX8" fmla="*/ 420914 w 1465942"/>
              <a:gd name="connsiteY8" fmla="*/ 682171 h 1248229"/>
              <a:gd name="connsiteX9" fmla="*/ 464457 w 1465942"/>
              <a:gd name="connsiteY9" fmla="*/ 667657 h 1248229"/>
              <a:gd name="connsiteX10" fmla="*/ 551542 w 1465942"/>
              <a:gd name="connsiteY10" fmla="*/ 609600 h 1248229"/>
              <a:gd name="connsiteX11" fmla="*/ 551542 w 1465942"/>
              <a:gd name="connsiteY11" fmla="*/ 609600 h 1248229"/>
              <a:gd name="connsiteX12" fmla="*/ 638628 w 1465942"/>
              <a:gd name="connsiteY12" fmla="*/ 537029 h 1248229"/>
              <a:gd name="connsiteX13" fmla="*/ 696685 w 1465942"/>
              <a:gd name="connsiteY13" fmla="*/ 464457 h 1248229"/>
              <a:gd name="connsiteX14" fmla="*/ 725714 w 1465942"/>
              <a:gd name="connsiteY14" fmla="*/ 420914 h 1248229"/>
              <a:gd name="connsiteX15" fmla="*/ 812800 w 1465942"/>
              <a:gd name="connsiteY15" fmla="*/ 362857 h 1248229"/>
              <a:gd name="connsiteX16" fmla="*/ 856342 w 1465942"/>
              <a:gd name="connsiteY16" fmla="*/ 333829 h 1248229"/>
              <a:gd name="connsiteX17" fmla="*/ 957942 w 1465942"/>
              <a:gd name="connsiteY17" fmla="*/ 304800 h 1248229"/>
              <a:gd name="connsiteX18" fmla="*/ 1001485 w 1465942"/>
              <a:gd name="connsiteY18" fmla="*/ 290286 h 1248229"/>
              <a:gd name="connsiteX19" fmla="*/ 1117600 w 1465942"/>
              <a:gd name="connsiteY19" fmla="*/ 261257 h 1248229"/>
              <a:gd name="connsiteX20" fmla="*/ 1161142 w 1465942"/>
              <a:gd name="connsiteY20" fmla="*/ 232229 h 1248229"/>
              <a:gd name="connsiteX21" fmla="*/ 1204685 w 1465942"/>
              <a:gd name="connsiteY21" fmla="*/ 217714 h 1248229"/>
              <a:gd name="connsiteX22" fmla="*/ 1335314 w 1465942"/>
              <a:gd name="connsiteY22" fmla="*/ 116114 h 1248229"/>
              <a:gd name="connsiteX23" fmla="*/ 1378857 w 1465942"/>
              <a:gd name="connsiteY23" fmla="*/ 87086 h 1248229"/>
              <a:gd name="connsiteX24" fmla="*/ 1465942 w 1465942"/>
              <a:gd name="connsiteY24" fmla="*/ 0 h 1248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65942" h="1248229">
                <a:moveTo>
                  <a:pt x="0" y="1248229"/>
                </a:moveTo>
                <a:cubicBezTo>
                  <a:pt x="52878" y="1221790"/>
                  <a:pt x="97382" y="1211012"/>
                  <a:pt x="130628" y="1161143"/>
                </a:cubicBezTo>
                <a:cubicBezTo>
                  <a:pt x="143897" y="1141239"/>
                  <a:pt x="156727" y="1056749"/>
                  <a:pt x="159657" y="1045029"/>
                </a:cubicBezTo>
                <a:cubicBezTo>
                  <a:pt x="163368" y="1030186"/>
                  <a:pt x="164614" y="1013433"/>
                  <a:pt x="174171" y="1001486"/>
                </a:cubicBezTo>
                <a:cubicBezTo>
                  <a:pt x="185068" y="987864"/>
                  <a:pt x="203200" y="982133"/>
                  <a:pt x="217714" y="972457"/>
                </a:cubicBezTo>
                <a:cubicBezTo>
                  <a:pt x="229519" y="937042"/>
                  <a:pt x="233120" y="913508"/>
                  <a:pt x="261257" y="885371"/>
                </a:cubicBezTo>
                <a:cubicBezTo>
                  <a:pt x="273592" y="873036"/>
                  <a:pt x="290286" y="866019"/>
                  <a:pt x="304800" y="856343"/>
                </a:cubicBezTo>
                <a:cubicBezTo>
                  <a:pt x="323051" y="801588"/>
                  <a:pt x="327463" y="775622"/>
                  <a:pt x="377371" y="725714"/>
                </a:cubicBezTo>
                <a:cubicBezTo>
                  <a:pt x="391885" y="711200"/>
                  <a:pt x="403835" y="693557"/>
                  <a:pt x="420914" y="682171"/>
                </a:cubicBezTo>
                <a:cubicBezTo>
                  <a:pt x="433644" y="673684"/>
                  <a:pt x="451083" y="675087"/>
                  <a:pt x="464457" y="667657"/>
                </a:cubicBezTo>
                <a:cubicBezTo>
                  <a:pt x="494954" y="650714"/>
                  <a:pt x="522514" y="628952"/>
                  <a:pt x="551542" y="609600"/>
                </a:cubicBezTo>
                <a:lnTo>
                  <a:pt x="551542" y="609600"/>
                </a:lnTo>
                <a:cubicBezTo>
                  <a:pt x="607420" y="553722"/>
                  <a:pt x="578006" y="577443"/>
                  <a:pt x="638628" y="537029"/>
                </a:cubicBezTo>
                <a:cubicBezTo>
                  <a:pt x="666883" y="452261"/>
                  <a:pt x="631034" y="530108"/>
                  <a:pt x="696685" y="464457"/>
                </a:cubicBezTo>
                <a:cubicBezTo>
                  <a:pt x="709020" y="452122"/>
                  <a:pt x="712586" y="432401"/>
                  <a:pt x="725714" y="420914"/>
                </a:cubicBezTo>
                <a:cubicBezTo>
                  <a:pt x="751970" y="397940"/>
                  <a:pt x="783771" y="382209"/>
                  <a:pt x="812800" y="362857"/>
                </a:cubicBezTo>
                <a:cubicBezTo>
                  <a:pt x="827314" y="353181"/>
                  <a:pt x="839794" y="339345"/>
                  <a:pt x="856342" y="333829"/>
                </a:cubicBezTo>
                <a:cubicBezTo>
                  <a:pt x="960723" y="299034"/>
                  <a:pt x="830394" y="341242"/>
                  <a:pt x="957942" y="304800"/>
                </a:cubicBezTo>
                <a:cubicBezTo>
                  <a:pt x="972653" y="300597"/>
                  <a:pt x="986725" y="294312"/>
                  <a:pt x="1001485" y="290286"/>
                </a:cubicBezTo>
                <a:cubicBezTo>
                  <a:pt x="1039975" y="279789"/>
                  <a:pt x="1117600" y="261257"/>
                  <a:pt x="1117600" y="261257"/>
                </a:cubicBezTo>
                <a:cubicBezTo>
                  <a:pt x="1132114" y="251581"/>
                  <a:pt x="1145540" y="240030"/>
                  <a:pt x="1161142" y="232229"/>
                </a:cubicBezTo>
                <a:cubicBezTo>
                  <a:pt x="1174826" y="225387"/>
                  <a:pt x="1191311" y="225144"/>
                  <a:pt x="1204685" y="217714"/>
                </a:cubicBezTo>
                <a:cubicBezTo>
                  <a:pt x="1336754" y="144342"/>
                  <a:pt x="1250684" y="186638"/>
                  <a:pt x="1335314" y="116114"/>
                </a:cubicBezTo>
                <a:cubicBezTo>
                  <a:pt x="1348715" y="104947"/>
                  <a:pt x="1365819" y="98675"/>
                  <a:pt x="1378857" y="87086"/>
                </a:cubicBezTo>
                <a:cubicBezTo>
                  <a:pt x="1409540" y="59812"/>
                  <a:pt x="1465942" y="0"/>
                  <a:pt x="1465942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olný tvar 4"/>
          <p:cNvSpPr/>
          <p:nvPr/>
        </p:nvSpPr>
        <p:spPr>
          <a:xfrm>
            <a:off x="1364343" y="5326479"/>
            <a:ext cx="1930400" cy="334092"/>
          </a:xfrm>
          <a:custGeom>
            <a:avLst/>
            <a:gdLst>
              <a:gd name="connsiteX0" fmla="*/ 0 w 1930400"/>
              <a:gd name="connsiteY0" fmla="*/ 305064 h 334092"/>
              <a:gd name="connsiteX1" fmla="*/ 232228 w 1930400"/>
              <a:gd name="connsiteY1" fmla="*/ 261521 h 334092"/>
              <a:gd name="connsiteX2" fmla="*/ 290286 w 1930400"/>
              <a:gd name="connsiteY2" fmla="*/ 247007 h 334092"/>
              <a:gd name="connsiteX3" fmla="*/ 333828 w 1930400"/>
              <a:gd name="connsiteY3" fmla="*/ 217978 h 334092"/>
              <a:gd name="connsiteX4" fmla="*/ 391886 w 1930400"/>
              <a:gd name="connsiteY4" fmla="*/ 203464 h 334092"/>
              <a:gd name="connsiteX5" fmla="*/ 435428 w 1930400"/>
              <a:gd name="connsiteY5" fmla="*/ 188950 h 334092"/>
              <a:gd name="connsiteX6" fmla="*/ 522514 w 1930400"/>
              <a:gd name="connsiteY6" fmla="*/ 116378 h 334092"/>
              <a:gd name="connsiteX7" fmla="*/ 595086 w 1930400"/>
              <a:gd name="connsiteY7" fmla="*/ 43807 h 334092"/>
              <a:gd name="connsiteX8" fmla="*/ 682171 w 1930400"/>
              <a:gd name="connsiteY8" fmla="*/ 29292 h 334092"/>
              <a:gd name="connsiteX9" fmla="*/ 798286 w 1930400"/>
              <a:gd name="connsiteY9" fmla="*/ 264 h 334092"/>
              <a:gd name="connsiteX10" fmla="*/ 1407886 w 1930400"/>
              <a:gd name="connsiteY10" fmla="*/ 29292 h 334092"/>
              <a:gd name="connsiteX11" fmla="*/ 1538514 w 1930400"/>
              <a:gd name="connsiteY11" fmla="*/ 101864 h 334092"/>
              <a:gd name="connsiteX12" fmla="*/ 1582057 w 1930400"/>
              <a:gd name="connsiteY12" fmla="*/ 130892 h 334092"/>
              <a:gd name="connsiteX13" fmla="*/ 1625600 w 1930400"/>
              <a:gd name="connsiteY13" fmla="*/ 159921 h 334092"/>
              <a:gd name="connsiteX14" fmla="*/ 1654628 w 1930400"/>
              <a:gd name="connsiteY14" fmla="*/ 203464 h 334092"/>
              <a:gd name="connsiteX15" fmla="*/ 1712686 w 1930400"/>
              <a:gd name="connsiteY15" fmla="*/ 217978 h 334092"/>
              <a:gd name="connsiteX16" fmla="*/ 1799771 w 1930400"/>
              <a:gd name="connsiteY16" fmla="*/ 247007 h 334092"/>
              <a:gd name="connsiteX17" fmla="*/ 1886857 w 1930400"/>
              <a:gd name="connsiteY17" fmla="*/ 305064 h 334092"/>
              <a:gd name="connsiteX18" fmla="*/ 1930400 w 1930400"/>
              <a:gd name="connsiteY18" fmla="*/ 334092 h 33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930400" h="334092">
                <a:moveTo>
                  <a:pt x="0" y="305064"/>
                </a:moveTo>
                <a:cubicBezTo>
                  <a:pt x="155707" y="285601"/>
                  <a:pt x="78267" y="300011"/>
                  <a:pt x="232228" y="261521"/>
                </a:cubicBezTo>
                <a:lnTo>
                  <a:pt x="290286" y="247007"/>
                </a:lnTo>
                <a:cubicBezTo>
                  <a:pt x="304800" y="237331"/>
                  <a:pt x="317795" y="224849"/>
                  <a:pt x="333828" y="217978"/>
                </a:cubicBezTo>
                <a:cubicBezTo>
                  <a:pt x="352163" y="210120"/>
                  <a:pt x="372705" y="208944"/>
                  <a:pt x="391886" y="203464"/>
                </a:cubicBezTo>
                <a:cubicBezTo>
                  <a:pt x="406596" y="199261"/>
                  <a:pt x="420914" y="193788"/>
                  <a:pt x="435428" y="188950"/>
                </a:cubicBezTo>
                <a:cubicBezTo>
                  <a:pt x="478242" y="160407"/>
                  <a:pt x="487590" y="158286"/>
                  <a:pt x="522514" y="116378"/>
                </a:cubicBezTo>
                <a:cubicBezTo>
                  <a:pt x="552288" y="80650"/>
                  <a:pt x="545960" y="60182"/>
                  <a:pt x="595086" y="43807"/>
                </a:cubicBezTo>
                <a:cubicBezTo>
                  <a:pt x="623005" y="34501"/>
                  <a:pt x="653395" y="35458"/>
                  <a:pt x="682171" y="29292"/>
                </a:cubicBezTo>
                <a:cubicBezTo>
                  <a:pt x="721182" y="20933"/>
                  <a:pt x="798286" y="264"/>
                  <a:pt x="798286" y="264"/>
                </a:cubicBezTo>
                <a:cubicBezTo>
                  <a:pt x="912116" y="3426"/>
                  <a:pt x="1222928" y="-11811"/>
                  <a:pt x="1407886" y="29292"/>
                </a:cubicBezTo>
                <a:cubicBezTo>
                  <a:pt x="1465362" y="42065"/>
                  <a:pt x="1482398" y="64454"/>
                  <a:pt x="1538514" y="101864"/>
                </a:cubicBezTo>
                <a:lnTo>
                  <a:pt x="1582057" y="130892"/>
                </a:lnTo>
                <a:lnTo>
                  <a:pt x="1625600" y="159921"/>
                </a:lnTo>
                <a:cubicBezTo>
                  <a:pt x="1635276" y="174435"/>
                  <a:pt x="1640114" y="193788"/>
                  <a:pt x="1654628" y="203464"/>
                </a:cubicBezTo>
                <a:cubicBezTo>
                  <a:pt x="1671226" y="214529"/>
                  <a:pt x="1693579" y="212246"/>
                  <a:pt x="1712686" y="217978"/>
                </a:cubicBezTo>
                <a:cubicBezTo>
                  <a:pt x="1741994" y="226770"/>
                  <a:pt x="1774311" y="230034"/>
                  <a:pt x="1799771" y="247007"/>
                </a:cubicBezTo>
                <a:lnTo>
                  <a:pt x="1886857" y="305064"/>
                </a:lnTo>
                <a:lnTo>
                  <a:pt x="1930400" y="334092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7158706" y="4613384"/>
            <a:ext cx="11400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NE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773381" y="4864814"/>
            <a:ext cx="17203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chemeClr val="bg1"/>
                </a:solidFill>
              </a:rPr>
              <a:t>ANO</a:t>
            </a:r>
            <a:endParaRPr lang="cs-CZ" sz="54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1979712" y="1862330"/>
            <a:ext cx="2304257" cy="759323"/>
          </a:xfrm>
          <a:prstGeom prst="cloud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JE TO PRAVDA?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2" name="Picture 2" descr="C:\Users\ucitel\AppData\Local\Microsoft\Windows\Temporary Internet Files\Content.IE5\DE4CGPLA\MM90031805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825671">
            <a:off x="8773937" y="904377"/>
            <a:ext cx="2653800" cy="165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76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1337 0.41528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77" y="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700808"/>
            <a:ext cx="3713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</a:t>
            </a:r>
            <a:r>
              <a:rPr lang="cs-CZ" dirty="0" err="1" smtClean="0"/>
              <a:t>DUMu</a:t>
            </a:r>
            <a:r>
              <a:rPr lang="cs-CZ" dirty="0" smtClean="0"/>
              <a:t> byly použity kliparty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784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367</TotalTime>
  <Words>576</Words>
  <Application>Microsoft Office PowerPoint</Application>
  <PresentationFormat>Předvádění na obrazovce (4:3)</PresentationFormat>
  <Paragraphs>126</Paragraphs>
  <Slides>26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26</vt:i4>
      </vt:variant>
    </vt:vector>
  </HeadingPairs>
  <TitlesOfParts>
    <vt:vector size="28" baseType="lpstr">
      <vt:lpstr>Spring</vt:lpstr>
      <vt:lpstr>Motiv systému Office</vt:lpstr>
      <vt:lpstr>Prezentace aplikace PowerPoint</vt:lpstr>
      <vt:lpstr>ANOTACE:</vt:lpstr>
      <vt:lpstr>Procvičování vyjmenovaných slov po B,L,M,P.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MatejovicovaA</dc:creator>
  <cp:lastModifiedBy>admin</cp:lastModifiedBy>
  <cp:revision>36</cp:revision>
  <dcterms:created xsi:type="dcterms:W3CDTF">2013-01-22T17:12:25Z</dcterms:created>
  <dcterms:modified xsi:type="dcterms:W3CDTF">2013-02-21T22:06:15Z</dcterms:modified>
</cp:coreProperties>
</file>