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2" r:id="rId1"/>
    <p:sldMasterId id="2147483794" r:id="rId2"/>
  </p:sldMasterIdLst>
  <p:sldIdLst>
    <p:sldId id="300" r:id="rId3"/>
    <p:sldId id="299" r:id="rId4"/>
    <p:sldId id="265" r:id="rId5"/>
    <p:sldId id="256" r:id="rId6"/>
    <p:sldId id="266" r:id="rId7"/>
    <p:sldId id="267" r:id="rId8"/>
    <p:sldId id="268" r:id="rId9"/>
    <p:sldId id="269" r:id="rId10"/>
    <p:sldId id="270" r:id="rId11"/>
    <p:sldId id="271" r:id="rId12"/>
    <p:sldId id="272" r:id="rId13"/>
    <p:sldId id="273" r:id="rId14"/>
    <p:sldId id="274" r:id="rId15"/>
    <p:sldId id="275" r:id="rId16"/>
    <p:sldId id="276" r:id="rId17"/>
    <p:sldId id="277" r:id="rId18"/>
    <p:sldId id="278" r:id="rId19"/>
    <p:sldId id="279" r:id="rId20"/>
    <p:sldId id="280" r:id="rId21"/>
    <p:sldId id="281" r:id="rId22"/>
    <p:sldId id="282" r:id="rId23"/>
    <p:sldId id="283" r:id="rId24"/>
    <p:sldId id="284" r:id="rId25"/>
    <p:sldId id="285" r:id="rId26"/>
    <p:sldId id="286" r:id="rId27"/>
    <p:sldId id="287" r:id="rId28"/>
    <p:sldId id="288" r:id="rId29"/>
    <p:sldId id="289" r:id="rId30"/>
    <p:sldId id="290" r:id="rId31"/>
    <p:sldId id="291" r:id="rId32"/>
    <p:sldId id="292" r:id="rId33"/>
    <p:sldId id="293" r:id="rId34"/>
    <p:sldId id="294" r:id="rId35"/>
    <p:sldId id="295" r:id="rId36"/>
    <p:sldId id="297" r:id="rId37"/>
    <p:sldId id="298" r:id="rId38"/>
    <p:sldId id="296" r:id="rId39"/>
    <p:sldId id="301" r:id="rId4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FF006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24" autoAdjust="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9C940D8B-CE4D-4D06-B94A-7331BF0900E1}" type="presOf" srcId="{130831A4-0540-4EC5-8F5A-93030E89D2D9}" destId="{8E23E229-92FC-49D1-B5FE-0303176B8A4E}" srcOrd="1" destOrd="0" presId="urn:microsoft.com/office/officeart/2005/8/layout/target3"/>
    <dgm:cxn modelId="{4B91B7CD-072D-4BC4-90EE-D761ACEAEDDA}" type="presOf" srcId="{27FE2D31-D344-4B63-A89A-A89AB0D9F3E3}" destId="{FE47432B-CA46-450C-8D8F-66C300A95B52}" srcOrd="0" destOrd="0" presId="urn:microsoft.com/office/officeart/2005/8/layout/target3"/>
    <dgm:cxn modelId="{58F8E940-5FEF-45A1-9D96-5BF987A08163}" type="presOf" srcId="{1D8420EA-BFA0-403B-80F5-647FA396CC45}" destId="{F7B3C0B7-F0F7-4F49-B02C-3630F8C5FAE5}" srcOrd="0" destOrd="0" presId="urn:microsoft.com/office/officeart/2005/8/layout/target3"/>
    <dgm:cxn modelId="{D03283E4-CB0F-469F-869C-0F5B1A896394}" type="presOf" srcId="{100B6B2E-82E6-4C11-B19B-F2DB3A0EA64F}" destId="{DBA8199F-D892-4A8E-A352-2B7844050E09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6DC11444-EE5C-4B6A-89CB-04339BD6F802}" type="presOf" srcId="{100B6B2E-82E6-4C11-B19B-F2DB3A0EA64F}" destId="{645AA564-2E9E-4954-AD87-AE01782CEC59}" srcOrd="0" destOrd="0" presId="urn:microsoft.com/office/officeart/2005/8/layout/target3"/>
    <dgm:cxn modelId="{8C7BC8B4-2C71-4C9C-9D67-F82DB0D5A630}" type="presOf" srcId="{1D8420EA-BFA0-403B-80F5-647FA396CC45}" destId="{8467D0EB-87A2-4285-8ACA-0398EFBF29BC}" srcOrd="1" destOrd="0" presId="urn:microsoft.com/office/officeart/2005/8/layout/target3"/>
    <dgm:cxn modelId="{F3D79C92-F4C8-4821-B4F4-A94CDC515887}" type="presOf" srcId="{914700B9-77B5-440A-A438-DE98B6D4894D}" destId="{E73F1C26-6DCD-4001-88B9-355E01E2BCE7}" srcOrd="0" destOrd="0" presId="urn:microsoft.com/office/officeart/2005/8/layout/target3"/>
    <dgm:cxn modelId="{F10AEA62-236E-4B6F-A94E-21DC1D5886F6}" type="presOf" srcId="{130831A4-0540-4EC5-8F5A-93030E89D2D9}" destId="{F69CC921-512E-49F4-824C-A648EC5F27A5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9B79F593-7125-4448-9631-398DE122A7EE}" type="presOf" srcId="{914700B9-77B5-440A-A438-DE98B6D4894D}" destId="{BD9AF279-D483-48F2-BBBD-45F8E8923512}" srcOrd="1" destOrd="0" presId="urn:microsoft.com/office/officeart/2005/8/layout/target3"/>
    <dgm:cxn modelId="{8F8F7A34-17F3-4116-8C3B-E939D3E1688C}" type="presParOf" srcId="{FE47432B-CA46-450C-8D8F-66C300A95B52}" destId="{B522209E-30D0-49D6-A340-2D383A11C668}" srcOrd="0" destOrd="0" presId="urn:microsoft.com/office/officeart/2005/8/layout/target3"/>
    <dgm:cxn modelId="{88CA07EB-4124-4A0B-901C-4F67BF79AC20}" type="presParOf" srcId="{FE47432B-CA46-450C-8D8F-66C300A95B52}" destId="{ED5A8377-51D5-4DC5-B0E7-680166966720}" srcOrd="1" destOrd="0" presId="urn:microsoft.com/office/officeart/2005/8/layout/target3"/>
    <dgm:cxn modelId="{B5421584-1FA6-4C89-B51A-4102DF1A0EE7}" type="presParOf" srcId="{FE47432B-CA46-450C-8D8F-66C300A95B52}" destId="{F69CC921-512E-49F4-824C-A648EC5F27A5}" srcOrd="2" destOrd="0" presId="urn:microsoft.com/office/officeart/2005/8/layout/target3"/>
    <dgm:cxn modelId="{2A3A8175-656B-4D33-9083-F966CFB5DCB5}" type="presParOf" srcId="{FE47432B-CA46-450C-8D8F-66C300A95B52}" destId="{61C9CE18-EDA6-4EDF-BA1C-09779D38FBBF}" srcOrd="3" destOrd="0" presId="urn:microsoft.com/office/officeart/2005/8/layout/target3"/>
    <dgm:cxn modelId="{2FC84B82-5B26-47F2-A7E7-6E4571D9F1F6}" type="presParOf" srcId="{FE47432B-CA46-450C-8D8F-66C300A95B52}" destId="{D60DEAAB-7AFE-435A-ACF6-18851E4B0426}" srcOrd="4" destOrd="0" presId="urn:microsoft.com/office/officeart/2005/8/layout/target3"/>
    <dgm:cxn modelId="{4B6DC251-F015-4DF7-A94D-FE9940F8B6E7}" type="presParOf" srcId="{FE47432B-CA46-450C-8D8F-66C300A95B52}" destId="{F7B3C0B7-F0F7-4F49-B02C-3630F8C5FAE5}" srcOrd="5" destOrd="0" presId="urn:microsoft.com/office/officeart/2005/8/layout/target3"/>
    <dgm:cxn modelId="{71C493BF-8F87-4569-B8FC-E120270E8DF8}" type="presParOf" srcId="{FE47432B-CA46-450C-8D8F-66C300A95B52}" destId="{C9DA9446-E2D3-4F6A-8960-3CADFBF870B8}" srcOrd="6" destOrd="0" presId="urn:microsoft.com/office/officeart/2005/8/layout/target3"/>
    <dgm:cxn modelId="{27FD8C2C-39BE-4F89-BD1B-A31450D4260C}" type="presParOf" srcId="{FE47432B-CA46-450C-8D8F-66C300A95B52}" destId="{9726EC6F-D322-4CD3-B489-1BE3DF7CE70B}" srcOrd="7" destOrd="0" presId="urn:microsoft.com/office/officeart/2005/8/layout/target3"/>
    <dgm:cxn modelId="{88DB3F16-C302-42F3-A17D-A6B6A06B72E6}" type="presParOf" srcId="{FE47432B-CA46-450C-8D8F-66C300A95B52}" destId="{645AA564-2E9E-4954-AD87-AE01782CEC59}" srcOrd="8" destOrd="0" presId="urn:microsoft.com/office/officeart/2005/8/layout/target3"/>
    <dgm:cxn modelId="{20CC3416-1D67-4961-BCC4-E1495F547B13}" type="presParOf" srcId="{FE47432B-CA46-450C-8D8F-66C300A95B52}" destId="{8538CAC4-6A86-42B8-B5AF-2FF155DB9D02}" srcOrd="9" destOrd="0" presId="urn:microsoft.com/office/officeart/2005/8/layout/target3"/>
    <dgm:cxn modelId="{A3BFB9CB-F2DD-4008-8518-8EF78BDFABB6}" type="presParOf" srcId="{FE47432B-CA46-450C-8D8F-66C300A95B52}" destId="{26FD6024-A07F-46D0-8BC0-B5E595C5673D}" srcOrd="10" destOrd="0" presId="urn:microsoft.com/office/officeart/2005/8/layout/target3"/>
    <dgm:cxn modelId="{A1EC0EFB-3791-4DE8-A438-E75A582EEA6A}" type="presParOf" srcId="{FE47432B-CA46-450C-8D8F-66C300A95B52}" destId="{E73F1C26-6DCD-4001-88B9-355E01E2BCE7}" srcOrd="11" destOrd="0" presId="urn:microsoft.com/office/officeart/2005/8/layout/target3"/>
    <dgm:cxn modelId="{B3EE466E-E47D-4DF6-8D8B-7AF4D0C51FDB}" type="presParOf" srcId="{FE47432B-CA46-450C-8D8F-66C300A95B52}" destId="{8E23E229-92FC-49D1-B5FE-0303176B8A4E}" srcOrd="12" destOrd="0" presId="urn:microsoft.com/office/officeart/2005/8/layout/target3"/>
    <dgm:cxn modelId="{71CEF16E-F6AA-4BBB-8BC8-9878A74FDE59}" type="presParOf" srcId="{FE47432B-CA46-450C-8D8F-66C300A95B52}" destId="{8467D0EB-87A2-4285-8ACA-0398EFBF29BC}" srcOrd="13" destOrd="0" presId="urn:microsoft.com/office/officeart/2005/8/layout/target3"/>
    <dgm:cxn modelId="{CE67E66F-4A46-4388-9482-C4F8828F21DA}" type="presParOf" srcId="{FE47432B-CA46-450C-8D8F-66C300A95B52}" destId="{DBA8199F-D892-4A8E-A352-2B7844050E09}" srcOrd="14" destOrd="0" presId="urn:microsoft.com/office/officeart/2005/8/layout/target3"/>
    <dgm:cxn modelId="{89023647-35BC-4B16-AC24-FD488EB23AA6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520731"/>
            <a:ext cx="9144000" cy="3435579"/>
          </a:xfrm>
          <a:custGeom>
            <a:avLst/>
            <a:gdLst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805"/>
              <a:gd name="connsiteX1" fmla="*/ 21600 w 21600"/>
              <a:gd name="connsiteY1" fmla="*/ 0 h 18805"/>
              <a:gd name="connsiteX2" fmla="*/ 21600 w 21600"/>
              <a:gd name="connsiteY2" fmla="*/ 17322 h 18805"/>
              <a:gd name="connsiteX3" fmla="*/ 0 w 21600"/>
              <a:gd name="connsiteY3" fmla="*/ 18805 h 18805"/>
              <a:gd name="connsiteX4" fmla="*/ 0 w 21600"/>
              <a:gd name="connsiteY4" fmla="*/ 0 h 18805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8916"/>
              <a:gd name="connsiteX1" fmla="*/ 21600 w 21600"/>
              <a:gd name="connsiteY1" fmla="*/ 0 h 18916"/>
              <a:gd name="connsiteX2" fmla="*/ 21600 w 21600"/>
              <a:gd name="connsiteY2" fmla="*/ 17322 h 18916"/>
              <a:gd name="connsiteX3" fmla="*/ 0 w 21600"/>
              <a:gd name="connsiteY3" fmla="*/ 18916 h 18916"/>
              <a:gd name="connsiteX4" fmla="*/ 0 w 21600"/>
              <a:gd name="connsiteY4" fmla="*/ 0 h 18916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355"/>
              <a:gd name="connsiteX1" fmla="*/ 21600 w 21600"/>
              <a:gd name="connsiteY1" fmla="*/ 0 h 19355"/>
              <a:gd name="connsiteX2" fmla="*/ 21600 w 21600"/>
              <a:gd name="connsiteY2" fmla="*/ 17322 h 19355"/>
              <a:gd name="connsiteX3" fmla="*/ 0 w 21600"/>
              <a:gd name="connsiteY3" fmla="*/ 19355 h 19355"/>
              <a:gd name="connsiteX4" fmla="*/ 0 w 21600"/>
              <a:gd name="connsiteY4" fmla="*/ 0 h 19355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  <a:gd name="connsiteX0" fmla="*/ 0 w 21600"/>
              <a:gd name="connsiteY0" fmla="*/ 0 h 19794"/>
              <a:gd name="connsiteX1" fmla="*/ 21600 w 21600"/>
              <a:gd name="connsiteY1" fmla="*/ 0 h 19794"/>
              <a:gd name="connsiteX2" fmla="*/ 21600 w 21600"/>
              <a:gd name="connsiteY2" fmla="*/ 17322 h 19794"/>
              <a:gd name="connsiteX3" fmla="*/ 0 w 21600"/>
              <a:gd name="connsiteY3" fmla="*/ 19794 h 19794"/>
              <a:gd name="connsiteX4" fmla="*/ 0 w 21600"/>
              <a:gd name="connsiteY4" fmla="*/ 0 h 19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19794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7466" y="25350"/>
                  <a:pt x="0" y="19794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28000"/>
                  <a:satMod val="2000000"/>
                  <a:alpha val="30000"/>
                </a:schemeClr>
              </a:gs>
              <a:gs pos="35000">
                <a:schemeClr val="bg2">
                  <a:shade val="100000"/>
                  <a:satMod val="600000"/>
                  <a:alpha val="0"/>
                </a:schemeClr>
              </a:gs>
            </a:gsLst>
            <a:lin ang="54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02920" y="2775745"/>
            <a:ext cx="8229600" cy="2167128"/>
          </a:xfrm>
        </p:spPr>
        <p:txBody>
          <a:bodyPr tIns="0" bIns="0" anchor="t"/>
          <a:lstStyle>
            <a:lvl1pPr>
              <a:defRPr sz="5000" cap="all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  <a:reflection blurRad="12000" stA="25000" endPos="49000" dist="5000" dir="5400000" sy="-100000" algn="bl" rotWithShape="0"/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00064" y="1559720"/>
            <a:ext cx="5105400" cy="1219200"/>
          </a:xfrm>
        </p:spPr>
        <p:txBody>
          <a:bodyPr lIns="0" tIns="0" rIns="0" bIns="0" anchor="b"/>
          <a:lstStyle>
            <a:lvl1pPr marL="0" indent="0" algn="l">
              <a:buNone/>
              <a:defRPr sz="19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990600"/>
            <a:ext cx="7772400" cy="1362456"/>
          </a:xfrm>
        </p:spPr>
        <p:txBody>
          <a:bodyPr>
            <a:noAutofit/>
          </a:bodyPr>
          <a:lstStyle>
            <a:lvl1pPr algn="l">
              <a:buNone/>
              <a:defRPr sz="48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352677"/>
            <a:ext cx="7772400" cy="1509712"/>
          </a:xfrm>
        </p:spPr>
        <p:txBody>
          <a:bodyPr anchor="t"/>
          <a:lstStyle>
            <a:lvl1pPr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199800"/>
            <a:ext cx="4038600" cy="416052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</p:spPr>
        <p:txBody>
          <a:bodyPr tIns="9144" bIns="9144" anchor="b"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112168"/>
            <a:ext cx="4040188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8000" dist="38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2112168"/>
            <a:ext cx="4041775" cy="502920"/>
          </a:xfrm>
        </p:spPr>
        <p:txBody>
          <a:bodyPr anchor="b">
            <a:noAutofit/>
          </a:bodyPr>
          <a:lstStyle>
            <a:lvl1pPr>
              <a:buNone/>
              <a:defRPr sz="2200" b="1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667000"/>
            <a:ext cx="4040188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667000"/>
            <a:ext cx="4041775" cy="365760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914400"/>
            <a:ext cx="8229600" cy="1143000"/>
          </a:xfrm>
          <a:effectLst/>
        </p:spPr>
        <p:txBody>
          <a:bodyPr tIns="9144" bIns="9144" anchor="b"/>
          <a:lstStyle>
            <a:lvl1pPr>
              <a:defRPr sz="4800" cap="none" baseline="0">
                <a:effectLst>
                  <a:outerShdw blurRad="30000" dist="30000" dir="2700000" algn="tl" rotWithShape="0">
                    <a:schemeClr val="bg2">
                      <a:shade val="45000"/>
                      <a:satMod val="150000"/>
                      <a:alpha val="9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1440"/>
            <a:ext cx="8229600" cy="914400"/>
          </a:xfrm>
        </p:spPr>
        <p:txBody>
          <a:bodyPr tIns="0" bIns="0" anchor="b"/>
          <a:lstStyle>
            <a:lvl1pPr algn="l">
              <a:buNone/>
              <a:defRPr sz="5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133856"/>
            <a:ext cx="2590800" cy="5181600"/>
          </a:xfrm>
        </p:spPr>
        <p:txBody>
          <a:bodyPr lIns="45720" tIns="45720" rIns="0"/>
          <a:lstStyle>
            <a:lvl1pPr marL="0" indent="0">
              <a:spcBef>
                <a:spcPts val="300"/>
              </a:spcBef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133472"/>
            <a:ext cx="5257800" cy="5191128"/>
          </a:xfrm>
        </p:spPr>
        <p:txBody>
          <a:bodyPr/>
          <a:lstStyle>
            <a:lvl1pPr algn="l">
              <a:defRPr sz="3000"/>
            </a:lvl1pPr>
            <a:lvl2pPr algn="l">
              <a:defRPr sz="2800"/>
            </a:lvl2pPr>
            <a:lvl3pPr algn="l">
              <a:defRPr sz="2400"/>
            </a:lvl3pPr>
            <a:lvl4pPr algn="l">
              <a:defRPr sz="2000"/>
            </a:lvl4pPr>
            <a:lvl5pPr algn="l"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6240" y="1981200"/>
            <a:ext cx="3429000" cy="522288"/>
          </a:xfrm>
        </p:spPr>
        <p:txBody>
          <a:bodyPr tIns="0" bIns="0" anchor="b"/>
          <a:lstStyle>
            <a:lvl1pPr algn="r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93368" y="1066800"/>
            <a:ext cx="4572000" cy="4572000"/>
          </a:xfrm>
          <a:solidFill>
            <a:schemeClr val="bg2">
              <a:shade val="75000"/>
            </a:schemeClr>
          </a:solidFill>
          <a:ln w="60325">
            <a:solidFill>
              <a:srgbClr val="FFFFFF"/>
            </a:solidFill>
            <a:miter lim="800000"/>
          </a:ln>
          <a:effectLst>
            <a:outerShdw blurRad="36195" dist="10000" dir="5400000" algn="tl" rotWithShape="0">
              <a:srgbClr val="000000">
                <a:alpha val="75000"/>
              </a:srgbClr>
            </a:outerShdw>
            <a:reflection stA="21000" endA="500" endPos="10000" dist="20000" dir="5400000" sy="-100000" algn="bl" rotWithShape="0"/>
          </a:effectLst>
        </p:spPr>
        <p:txBody>
          <a:bodyPr/>
          <a:lstStyle>
            <a:lvl1pPr>
              <a:buNone/>
              <a:defRPr sz="3200"/>
            </a:lvl1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76240" y="2543176"/>
            <a:ext cx="3429000" cy="914400"/>
          </a:xfrm>
        </p:spPr>
        <p:txBody>
          <a:bodyPr lIns="0" tIns="0" rIns="0" bIns="0" anchor="t"/>
          <a:lstStyle>
            <a:lvl1pPr indent="0" algn="r">
              <a:spcBef>
                <a:spcPts val="300"/>
              </a:spcBef>
              <a:buFontTx/>
              <a:buNone/>
              <a:defRPr sz="1400" baseline="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3400" y="6356350"/>
            <a:ext cx="5334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938882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1859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305554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7061788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4999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967371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121843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127457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185608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1369471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35017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lowchart: Document 6"/>
          <p:cNvSpPr/>
          <p:nvPr/>
        </p:nvSpPr>
        <p:spPr>
          <a:xfrm rot="10800000">
            <a:off x="1" y="1142899"/>
            <a:ext cx="9144000" cy="5562705"/>
          </a:xfrm>
          <a:custGeom>
            <a:avLst/>
            <a:gdLst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378"/>
              <a:gd name="connsiteX1" fmla="*/ 21600 w 21600"/>
              <a:gd name="connsiteY1" fmla="*/ 0 h 19378"/>
              <a:gd name="connsiteX2" fmla="*/ 21600 w 21600"/>
              <a:gd name="connsiteY2" fmla="*/ 17322 h 19378"/>
              <a:gd name="connsiteX3" fmla="*/ 0 w 21600"/>
              <a:gd name="connsiteY3" fmla="*/ 19378 h 19378"/>
              <a:gd name="connsiteX4" fmla="*/ 0 w 21600"/>
              <a:gd name="connsiteY4" fmla="*/ 0 h 19378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19974"/>
              <a:gd name="connsiteX1" fmla="*/ 21600 w 21600"/>
              <a:gd name="connsiteY1" fmla="*/ 0 h 19974"/>
              <a:gd name="connsiteX2" fmla="*/ 21600 w 21600"/>
              <a:gd name="connsiteY2" fmla="*/ 17322 h 19974"/>
              <a:gd name="connsiteX3" fmla="*/ 0 w 21600"/>
              <a:gd name="connsiteY3" fmla="*/ 19974 h 19974"/>
              <a:gd name="connsiteX4" fmla="*/ 0 w 21600"/>
              <a:gd name="connsiteY4" fmla="*/ 0 h 19974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  <a:gd name="connsiteX0" fmla="*/ 0 w 21600"/>
              <a:gd name="connsiteY0" fmla="*/ 0 h 20252"/>
              <a:gd name="connsiteX1" fmla="*/ 21600 w 21600"/>
              <a:gd name="connsiteY1" fmla="*/ 0 h 20252"/>
              <a:gd name="connsiteX2" fmla="*/ 21600 w 21600"/>
              <a:gd name="connsiteY2" fmla="*/ 17322 h 20252"/>
              <a:gd name="connsiteX3" fmla="*/ 0 w 21600"/>
              <a:gd name="connsiteY3" fmla="*/ 20252 h 20252"/>
              <a:gd name="connsiteX4" fmla="*/ 0 w 21600"/>
              <a:gd name="connsiteY4" fmla="*/ 0 h 202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25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10056" y="24231"/>
                  <a:pt x="0" y="2025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55000"/>
                  <a:satMod val="1800000"/>
                  <a:alpha val="55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8" name="Flowchart: Document 7"/>
          <p:cNvSpPr/>
          <p:nvPr/>
        </p:nvSpPr>
        <p:spPr>
          <a:xfrm rot="10800000">
            <a:off x="1" y="1341133"/>
            <a:ext cx="9144000" cy="4480425"/>
          </a:xfrm>
          <a:custGeom>
            <a:avLst/>
            <a:gdLst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8944"/>
              <a:gd name="connsiteX1" fmla="*/ 21600 w 21600"/>
              <a:gd name="connsiteY1" fmla="*/ 0 h 18944"/>
              <a:gd name="connsiteX2" fmla="*/ 21600 w 21600"/>
              <a:gd name="connsiteY2" fmla="*/ 17322 h 18944"/>
              <a:gd name="connsiteX3" fmla="*/ 0 w 21600"/>
              <a:gd name="connsiteY3" fmla="*/ 18944 h 18944"/>
              <a:gd name="connsiteX4" fmla="*/ 0 w 21600"/>
              <a:gd name="connsiteY4" fmla="*/ 0 h 18944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350"/>
              <a:gd name="connsiteX1" fmla="*/ 21600 w 21600"/>
              <a:gd name="connsiteY1" fmla="*/ 0 h 19350"/>
              <a:gd name="connsiteX2" fmla="*/ 21600 w 21600"/>
              <a:gd name="connsiteY2" fmla="*/ 17322 h 19350"/>
              <a:gd name="connsiteX3" fmla="*/ 0 w 21600"/>
              <a:gd name="connsiteY3" fmla="*/ 19350 h 19350"/>
              <a:gd name="connsiteX4" fmla="*/ 0 w 21600"/>
              <a:gd name="connsiteY4" fmla="*/ 0 h 19350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19691"/>
              <a:gd name="connsiteX1" fmla="*/ 21600 w 21600"/>
              <a:gd name="connsiteY1" fmla="*/ 0 h 19691"/>
              <a:gd name="connsiteX2" fmla="*/ 21600 w 21600"/>
              <a:gd name="connsiteY2" fmla="*/ 17322 h 19691"/>
              <a:gd name="connsiteX3" fmla="*/ 0 w 21600"/>
              <a:gd name="connsiteY3" fmla="*/ 19691 h 19691"/>
              <a:gd name="connsiteX4" fmla="*/ 0 w 21600"/>
              <a:gd name="connsiteY4" fmla="*/ 0 h 19691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  <a:gd name="connsiteX0" fmla="*/ 0 w 21600"/>
              <a:gd name="connsiteY0" fmla="*/ 0 h 20032"/>
              <a:gd name="connsiteX1" fmla="*/ 21600 w 21600"/>
              <a:gd name="connsiteY1" fmla="*/ 0 h 20032"/>
              <a:gd name="connsiteX2" fmla="*/ 21600 w 21600"/>
              <a:gd name="connsiteY2" fmla="*/ 17322 h 20032"/>
              <a:gd name="connsiteX3" fmla="*/ 0 w 21600"/>
              <a:gd name="connsiteY3" fmla="*/ 20032 h 20032"/>
              <a:gd name="connsiteX4" fmla="*/ 0 w 21600"/>
              <a:gd name="connsiteY4" fmla="*/ 0 h 200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600" h="20032">
                <a:moveTo>
                  <a:pt x="0" y="0"/>
                </a:moveTo>
                <a:lnTo>
                  <a:pt x="21600" y="0"/>
                </a:lnTo>
                <a:lnTo>
                  <a:pt x="21600" y="17322"/>
                </a:lnTo>
                <a:cubicBezTo>
                  <a:pt x="10800" y="17322"/>
                  <a:pt x="8684" y="24776"/>
                  <a:pt x="0" y="20032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100000">
                <a:schemeClr val="bg2">
                  <a:tint val="40000"/>
                  <a:satMod val="1900000"/>
                  <a:alpha val="30000"/>
                </a:schemeClr>
              </a:gs>
              <a:gs pos="65000">
                <a:schemeClr val="bg2">
                  <a:shade val="100000"/>
                  <a:satMod val="600000"/>
                  <a:alpha val="0"/>
                </a:schemeClr>
              </a:gs>
            </a:gsLst>
            <a:lin ang="4800000" scaled="1"/>
          </a:gradFill>
          <a:ln w="317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524000"/>
          </a:xfrm>
          <a:prstGeom prst="rect">
            <a:avLst/>
          </a:prstGeom>
        </p:spPr>
        <p:txBody>
          <a:bodyPr vert="horz" lIns="0" tIns="9144" rIns="0" bIns="9144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2179637"/>
            <a:ext cx="8229600" cy="4114800"/>
          </a:xfrm>
          <a:prstGeom prst="rect">
            <a:avLst/>
          </a:prstGeom>
        </p:spPr>
        <p:txBody>
          <a:bodyPr vert="horz" lIns="9144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1981200" cy="365125"/>
          </a:xfrm>
          <a:prstGeom prst="rect">
            <a:avLst/>
          </a:prstGeom>
        </p:spPr>
        <p:txBody>
          <a:bodyPr vert="horz" anchor="b"/>
          <a:lstStyle>
            <a:lvl1pPr algn="ctr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5.3.2013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438400" y="6356350"/>
            <a:ext cx="2895600" cy="365125"/>
          </a:xfrm>
          <a:prstGeom prst="rect">
            <a:avLst/>
          </a:prstGeom>
        </p:spPr>
        <p:txBody>
          <a:bodyPr vert="horz" lIns="0" anchor="b"/>
          <a:lstStyle>
            <a:lvl1pPr algn="l">
              <a:defRPr sz="12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356350"/>
            <a:ext cx="533400" cy="365125"/>
          </a:xfrm>
          <a:prstGeom prst="rect">
            <a:avLst/>
          </a:prstGeom>
        </p:spPr>
        <p:txBody>
          <a:bodyPr vert="horz" lIns="91440" rIns="0" anchor="b"/>
          <a:lstStyle>
            <a:lvl1pPr algn="r">
              <a:defRPr sz="14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3" r:id="rId1"/>
    <p:sldLayoutId id="2147483784" r:id="rId2"/>
    <p:sldLayoutId id="2147483785" r:id="rId3"/>
    <p:sldLayoutId id="2147483786" r:id="rId4"/>
    <p:sldLayoutId id="2147483787" r:id="rId5"/>
    <p:sldLayoutId id="2147483788" r:id="rId6"/>
    <p:sldLayoutId id="2147483789" r:id="rId7"/>
    <p:sldLayoutId id="2147483790" r:id="rId8"/>
    <p:sldLayoutId id="2147483791" r:id="rId9"/>
    <p:sldLayoutId id="2147483792" r:id="rId10"/>
    <p:sldLayoutId id="2147483793" r:id="rId11"/>
  </p:sldLayoutIdLst>
  <p:txStyles>
    <p:titleStyle>
      <a:lvl1pPr algn="l" rtl="0" eaLnBrk="1" latinLnBrk="0" hangingPunct="1">
        <a:spcBef>
          <a:spcPct val="0"/>
        </a:spcBef>
        <a:buNone/>
        <a:defRPr sz="4800" b="1" kern="1200">
          <a:ln w="500">
            <a:solidFill>
              <a:schemeClr val="tx2">
                <a:shade val="20000"/>
                <a:satMod val="350000"/>
              </a:schemeClr>
            </a:solidFill>
          </a:ln>
          <a:solidFill>
            <a:schemeClr val="tx2">
              <a:tint val="100000"/>
              <a:satMod val="250000"/>
            </a:schemeClr>
          </a:solidFill>
          <a:effectLst>
            <a:outerShdw blurRad="30000" dist="30000" dir="2700000" algn="tl" rotWithShape="0">
              <a:schemeClr val="bg2">
                <a:shade val="45000"/>
                <a:satMod val="150000"/>
                <a:alpha val="9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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30936" indent="-27432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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23544" indent="-274320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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2860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228600" algn="l" rtl="0" eaLnBrk="1" latinLnBrk="0" hangingPunct="1">
        <a:spcBef>
          <a:spcPct val="20000"/>
        </a:spcBef>
        <a:buClr>
          <a:schemeClr val="accent5"/>
        </a:buClr>
        <a:buFont typeface="Wingdings 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73352" indent="-228600" algn="l" rtl="0" eaLnBrk="1" latinLnBrk="0" hangingPunct="1">
        <a:spcBef>
          <a:spcPct val="20000"/>
        </a:spcBef>
        <a:buClr>
          <a:schemeClr val="accent6"/>
        </a:buClr>
        <a:buFont typeface="Wingdings 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11096" indent="-228600" algn="l" rtl="0" eaLnBrk="1" latinLnBrk="0" hangingPunct="1">
        <a:spcBef>
          <a:spcPct val="20000"/>
        </a:spcBef>
        <a:buClr>
          <a:schemeClr val="tx2"/>
        </a:buClr>
        <a:buFont typeface="Wingdings 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21408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22576" indent="-182880" algn="l" rtl="0" eaLnBrk="1" latinLnBrk="0" hangingPunct="1">
        <a:spcBef>
          <a:spcPct val="20000"/>
        </a:spcBef>
        <a:buClr>
          <a:schemeClr val="tx2"/>
        </a:buClr>
        <a:buFont typeface="Wingdings 2"/>
        <a:buChar char="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235336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5" r:id="rId1"/>
    <p:sldLayoutId id="2147483796" r:id="rId2"/>
    <p:sldLayoutId id="2147483797" r:id="rId3"/>
    <p:sldLayoutId id="2147483798" r:id="rId4"/>
    <p:sldLayoutId id="2147483799" r:id="rId5"/>
    <p:sldLayoutId id="2147483800" r:id="rId6"/>
    <p:sldLayoutId id="2147483801" r:id="rId7"/>
    <p:sldLayoutId id="2147483802" r:id="rId8"/>
    <p:sldLayoutId id="2147483803" r:id="rId9"/>
    <p:sldLayoutId id="2147483804" r:id="rId10"/>
    <p:sldLayoutId id="214748380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13" Type="http://schemas.openxmlformats.org/officeDocument/2006/relationships/slide" Target="slide13.xml"/><Relationship Id="rId18" Type="http://schemas.openxmlformats.org/officeDocument/2006/relationships/slide" Target="slide35.xml"/><Relationship Id="rId26" Type="http://schemas.openxmlformats.org/officeDocument/2006/relationships/slide" Target="slide32.xml"/><Relationship Id="rId3" Type="http://schemas.openxmlformats.org/officeDocument/2006/relationships/slide" Target="slide9.xml"/><Relationship Id="rId21" Type="http://schemas.openxmlformats.org/officeDocument/2006/relationships/slide" Target="slide23.xml"/><Relationship Id="rId7" Type="http://schemas.openxmlformats.org/officeDocument/2006/relationships/slide" Target="slide18.xml"/><Relationship Id="rId12" Type="http://schemas.openxmlformats.org/officeDocument/2006/relationships/slide" Target="slide15.xml"/><Relationship Id="rId17" Type="http://schemas.openxmlformats.org/officeDocument/2006/relationships/slide" Target="slide19.xml"/><Relationship Id="rId25" Type="http://schemas.openxmlformats.org/officeDocument/2006/relationships/slide" Target="slide34.xml"/><Relationship Id="rId33" Type="http://schemas.openxmlformats.org/officeDocument/2006/relationships/slide" Target="slide36.xml"/><Relationship Id="rId2" Type="http://schemas.openxmlformats.org/officeDocument/2006/relationships/slide" Target="slide6.xml"/><Relationship Id="rId16" Type="http://schemas.openxmlformats.org/officeDocument/2006/relationships/slide" Target="slide20.xml"/><Relationship Id="rId20" Type="http://schemas.openxmlformats.org/officeDocument/2006/relationships/slide" Target="slide27.xml"/><Relationship Id="rId29" Type="http://schemas.openxmlformats.org/officeDocument/2006/relationships/slide" Target="slide25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11" Type="http://schemas.openxmlformats.org/officeDocument/2006/relationships/slide" Target="slide16.xml"/><Relationship Id="rId24" Type="http://schemas.openxmlformats.org/officeDocument/2006/relationships/slide" Target="slide30.xml"/><Relationship Id="rId32" Type="http://schemas.openxmlformats.org/officeDocument/2006/relationships/slide" Target="slide33.xml"/><Relationship Id="rId5" Type="http://schemas.openxmlformats.org/officeDocument/2006/relationships/slide" Target="slide7.xml"/><Relationship Id="rId15" Type="http://schemas.openxmlformats.org/officeDocument/2006/relationships/slide" Target="slide21.xml"/><Relationship Id="rId23" Type="http://schemas.openxmlformats.org/officeDocument/2006/relationships/slide" Target="slide26.xml"/><Relationship Id="rId28" Type="http://schemas.openxmlformats.org/officeDocument/2006/relationships/slide" Target="slide28.xml"/><Relationship Id="rId10" Type="http://schemas.openxmlformats.org/officeDocument/2006/relationships/slide" Target="slide17.xml"/><Relationship Id="rId19" Type="http://schemas.openxmlformats.org/officeDocument/2006/relationships/slide" Target="slide31.xml"/><Relationship Id="rId31" Type="http://schemas.openxmlformats.org/officeDocument/2006/relationships/slide" Target="slide37.xml"/><Relationship Id="rId4" Type="http://schemas.openxmlformats.org/officeDocument/2006/relationships/slide" Target="slide8.xml"/><Relationship Id="rId9" Type="http://schemas.openxmlformats.org/officeDocument/2006/relationships/slide" Target="slide10.xml"/><Relationship Id="rId14" Type="http://schemas.openxmlformats.org/officeDocument/2006/relationships/slide" Target="slide12.xml"/><Relationship Id="rId22" Type="http://schemas.openxmlformats.org/officeDocument/2006/relationships/slide" Target="slide22.xml"/><Relationship Id="rId27" Type="http://schemas.openxmlformats.org/officeDocument/2006/relationships/slide" Target="slide29.xml"/><Relationship Id="rId30" Type="http://schemas.openxmlformats.org/officeDocument/2006/relationships/slide" Target="slide2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670547389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51714344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VY_32_INOVACE_20_S02-Čj-3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Září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pro 3.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Riskuj – opakování 1.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pololetí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549880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89614458"/>
              </p:ext>
            </p:extLst>
          </p:nvPr>
        </p:nvGraphicFramePr>
        <p:xfrm>
          <a:off x="539552" y="3573016"/>
          <a:ext cx="8280920" cy="2422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3.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- hra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Učebnice, obrázky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 a  procvičování učiva </a:t>
                      </a:r>
                      <a:r>
                        <a:rPr lang="cs-CZ" sz="1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                       v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1.pololetí formou hry.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hrají hru podle doporučených pravidel.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177031468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 opakování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procvičení probraného učiva 1. pololetí </a:t>
                      </a:r>
                      <a:r>
                        <a:rPr lang="cs-CZ" sz="1400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Čj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ve třetím ročníku.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řadit hlásky do skupin, určit počet slabik ve slovech, spočítat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slova ve větě, určit slovní druhy,  určit druh vět, najít význam slov, zvládá vyjmenovaná slova a hledá slova příbuzná a umí určit základní skladební dvojice ve větách.</a:t>
                      </a: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  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4117446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483768" y="1196752"/>
            <a:ext cx="3744415" cy="4431983"/>
          </a:xfrm>
          <a:prstGeom prst="rect">
            <a:avLst/>
          </a:prstGeom>
          <a:noFill/>
          <a:ln w="57150">
            <a:solidFill>
              <a:schemeClr val="accent6">
                <a:lumMod val="60000"/>
                <a:lumOff val="40000"/>
              </a:schemeClr>
            </a:solidFill>
            <a:prstDash val="dash"/>
          </a:ln>
        </p:spPr>
        <p:txBody>
          <a:bodyPr wrap="squar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endParaRPr lang="cs-CZ" sz="7000" b="1" cap="none" spc="0" dirty="0" smtClean="0">
              <a:ln w="11430"/>
              <a:solidFill>
                <a:schemeClr val="accent6">
                  <a:lumMod val="75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  <a:p>
            <a:pPr algn="ctr"/>
            <a:r>
              <a:rPr lang="cs-CZ" sz="7000" b="1" cap="none" spc="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Riskuj</a:t>
            </a:r>
          </a:p>
          <a:p>
            <a:pPr algn="ctr"/>
            <a:r>
              <a:rPr lang="cs-CZ" sz="3600" b="1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Opakování </a:t>
            </a:r>
          </a:p>
          <a:p>
            <a:pPr algn="ctr"/>
            <a:r>
              <a:rPr lang="cs-CZ" sz="3600" b="1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1. pololetí  </a:t>
            </a:r>
            <a:r>
              <a:rPr lang="cs-CZ" sz="3600" b="1" dirty="0" err="1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Čj</a:t>
            </a:r>
            <a:r>
              <a:rPr lang="cs-CZ" sz="3600" b="1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+mj-lt"/>
              </a:rPr>
              <a:t> 3</a:t>
            </a:r>
            <a:endParaRPr lang="cs-CZ" sz="3600" b="1" cap="none" spc="0" dirty="0" smtClean="0">
              <a:ln w="11430"/>
              <a:solidFill>
                <a:schemeClr val="accent6">
                  <a:lumMod val="75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  <a:p>
            <a:pPr algn="ctr"/>
            <a:endParaRPr lang="cs-CZ" sz="70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890058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196752"/>
            <a:ext cx="8136904" cy="511256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619699" y="1772816"/>
            <a:ext cx="7832593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Soutěží dvě družstva (dvojice). Před zahájením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hry dostanou družstva 2 min na poradu o taktice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a zvolení si pořadí zástupců. Zástupci se v soutěži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střídají. Na odpověď mají vždy jen 1 min. Za správné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odpovědi si zapisují a přičítají body. Při nesprávné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odpovědi může odpovídat druhé družstvo, tím 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získává body a zároveň volí i další otázku.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403648" y="332656"/>
            <a:ext cx="552074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tx2">
                    <a:lumMod val="75000"/>
                  </a:schemeClr>
                </a:solidFill>
              </a:rPr>
              <a:t>P R A V I D L A    H R Y</a:t>
            </a:r>
            <a:endParaRPr lang="cs-CZ" sz="4800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733903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900"/>
                            </p:stCondLst>
                            <p:childTnLst>
                              <p:par>
                                <p:cTn id="21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7500"/>
                            </p:stCondLst>
                            <p:childTnLst>
                              <p:par>
                                <p:cTn id="29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 tmFilter="0,0; .5, 1; 1, 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100"/>
                            </p:stCondLst>
                            <p:childTnLst>
                              <p:par>
                                <p:cTn id="37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500" tmFilter="0,0; .5, 1; 1, 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2800"/>
                            </p:stCondLst>
                            <p:childTnLst>
                              <p:par>
                                <p:cTn id="45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 tmFilter="0,0; .5, 1; 1, 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5150"/>
                            </p:stCondLst>
                            <p:childTnLst>
                              <p:par>
                                <p:cTn id="53" presetID="4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 tmFilter="0,0; .5, 1; 1, 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>
            <a:hlinkClick r:id="rId2" action="ppaction://hlinksldjump"/>
          </p:cNvPr>
          <p:cNvSpPr/>
          <p:nvPr/>
        </p:nvSpPr>
        <p:spPr>
          <a:xfrm>
            <a:off x="2915816" y="442886"/>
            <a:ext cx="1368152" cy="576064"/>
          </a:xfrm>
          <a:prstGeom prst="roundRect">
            <a:avLst/>
          </a:prstGeom>
          <a:solidFill>
            <a:srgbClr val="00FF00"/>
          </a:solidFill>
          <a:ln>
            <a:solidFill>
              <a:srgbClr val="FFC0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0" name="Zaoblený obdélník 19">
            <a:hlinkClick r:id="rId3" action="ppaction://hlinksldjump"/>
          </p:cNvPr>
          <p:cNvSpPr/>
          <p:nvPr/>
        </p:nvSpPr>
        <p:spPr>
          <a:xfrm>
            <a:off x="7380312" y="431526"/>
            <a:ext cx="1368152" cy="576064"/>
          </a:xfrm>
          <a:prstGeom prst="round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>
            <a:hlinkClick r:id="rId4" action="ppaction://hlinksldjump"/>
          </p:cNvPr>
          <p:cNvSpPr/>
          <p:nvPr/>
        </p:nvSpPr>
        <p:spPr>
          <a:xfrm>
            <a:off x="5868144" y="442886"/>
            <a:ext cx="1368152" cy="57606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>
            <a:hlinkClick r:id="rId5" action="ppaction://hlinksldjump"/>
          </p:cNvPr>
          <p:cNvSpPr/>
          <p:nvPr/>
        </p:nvSpPr>
        <p:spPr>
          <a:xfrm>
            <a:off x="4390888" y="442886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200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3" name="Zaoblený obdélník 22">
            <a:hlinkClick r:id="rId6" action="ppaction://hlinksldjump"/>
          </p:cNvPr>
          <p:cNvSpPr/>
          <p:nvPr/>
        </p:nvSpPr>
        <p:spPr>
          <a:xfrm>
            <a:off x="4429323" y="1153551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200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4" name="Zaoblený obdélník 23">
            <a:hlinkClick r:id="rId7" action="ppaction://hlinksldjump"/>
          </p:cNvPr>
          <p:cNvSpPr/>
          <p:nvPr/>
        </p:nvSpPr>
        <p:spPr>
          <a:xfrm>
            <a:off x="2915816" y="2708920"/>
            <a:ext cx="1368152" cy="576064"/>
          </a:xfrm>
          <a:prstGeom prst="roundRect">
            <a:avLst/>
          </a:prstGeom>
          <a:solidFill>
            <a:srgbClr val="00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5" name="Zaoblený obdélník 24">
            <a:hlinkClick r:id="rId8" action="ppaction://hlinksldjump"/>
          </p:cNvPr>
          <p:cNvSpPr/>
          <p:nvPr/>
        </p:nvSpPr>
        <p:spPr>
          <a:xfrm>
            <a:off x="2915816" y="1916832"/>
            <a:ext cx="1368152" cy="576064"/>
          </a:xfrm>
          <a:prstGeom prst="roundRect">
            <a:avLst/>
          </a:prstGeom>
          <a:solidFill>
            <a:srgbClr val="00FF00"/>
          </a:solidFill>
          <a:ln>
            <a:solidFill>
              <a:srgbClr val="FFC0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6" name="Zaoblený obdélník 25">
            <a:hlinkClick r:id="rId9" action="ppaction://hlinksldjump"/>
          </p:cNvPr>
          <p:cNvSpPr/>
          <p:nvPr/>
        </p:nvSpPr>
        <p:spPr>
          <a:xfrm>
            <a:off x="2915816" y="1153551"/>
            <a:ext cx="1368152" cy="576064"/>
          </a:xfrm>
          <a:prstGeom prst="roundRect">
            <a:avLst/>
          </a:prstGeom>
          <a:solidFill>
            <a:srgbClr val="00FF00"/>
          </a:solidFill>
          <a:ln>
            <a:solidFill>
              <a:srgbClr val="FFC000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27" name="Zaoblený obdélník 26">
            <a:hlinkClick r:id="rId10" action="ppaction://hlinksldjump"/>
          </p:cNvPr>
          <p:cNvSpPr/>
          <p:nvPr/>
        </p:nvSpPr>
        <p:spPr>
          <a:xfrm>
            <a:off x="7380312" y="1918351"/>
            <a:ext cx="1368152" cy="576064"/>
          </a:xfrm>
          <a:prstGeom prst="round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>
            <a:hlinkClick r:id="rId11" action="ppaction://hlinksldjump"/>
          </p:cNvPr>
          <p:cNvSpPr/>
          <p:nvPr/>
        </p:nvSpPr>
        <p:spPr>
          <a:xfrm>
            <a:off x="5884216" y="1916832"/>
            <a:ext cx="1368152" cy="57606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Zaoblený obdélník 28">
            <a:hlinkClick r:id="rId12" action="ppaction://hlinksldjump"/>
          </p:cNvPr>
          <p:cNvSpPr/>
          <p:nvPr/>
        </p:nvSpPr>
        <p:spPr>
          <a:xfrm>
            <a:off x="4416691" y="1916832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200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0" name="Zaoblený obdélník 29">
            <a:hlinkClick r:id="rId13" action="ppaction://hlinksldjump"/>
          </p:cNvPr>
          <p:cNvSpPr/>
          <p:nvPr/>
        </p:nvSpPr>
        <p:spPr>
          <a:xfrm>
            <a:off x="7380559" y="1188118"/>
            <a:ext cx="1368152" cy="576064"/>
          </a:xfrm>
          <a:prstGeom prst="round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>
            <a:hlinkClick r:id="rId14" action="ppaction://hlinksldjump"/>
          </p:cNvPr>
          <p:cNvSpPr/>
          <p:nvPr/>
        </p:nvSpPr>
        <p:spPr>
          <a:xfrm>
            <a:off x="5880013" y="1188118"/>
            <a:ext cx="1368152" cy="57606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>
            <a:hlinkClick r:id="rId15" action="ppaction://hlinksldjump"/>
          </p:cNvPr>
          <p:cNvSpPr/>
          <p:nvPr/>
        </p:nvSpPr>
        <p:spPr>
          <a:xfrm>
            <a:off x="7380559" y="2708920"/>
            <a:ext cx="1368152" cy="576064"/>
          </a:xfrm>
          <a:prstGeom prst="round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 32">
            <a:hlinkClick r:id="rId16" action="ppaction://hlinksldjump"/>
          </p:cNvPr>
          <p:cNvSpPr/>
          <p:nvPr/>
        </p:nvSpPr>
        <p:spPr>
          <a:xfrm>
            <a:off x="5884216" y="2708920"/>
            <a:ext cx="1368152" cy="57606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Zaoblený obdélník 33">
            <a:hlinkClick r:id="rId17" action="ppaction://hlinksldjump"/>
          </p:cNvPr>
          <p:cNvSpPr/>
          <p:nvPr/>
        </p:nvSpPr>
        <p:spPr>
          <a:xfrm>
            <a:off x="4416930" y="2736118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200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5" name="Zaoblený obdélník 34">
            <a:hlinkClick r:id="rId18" action="ppaction://hlinksldjump"/>
          </p:cNvPr>
          <p:cNvSpPr/>
          <p:nvPr/>
        </p:nvSpPr>
        <p:spPr>
          <a:xfrm>
            <a:off x="4429323" y="5799940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200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6" name="Zaoblený obdélník 35">
            <a:hlinkClick r:id="rId19" action="ppaction://hlinksldjump"/>
          </p:cNvPr>
          <p:cNvSpPr/>
          <p:nvPr/>
        </p:nvSpPr>
        <p:spPr>
          <a:xfrm>
            <a:off x="4468453" y="5013176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200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7" name="Zaoblený obdélník 36">
            <a:hlinkClick r:id="rId20" action="ppaction://hlinksldjump"/>
          </p:cNvPr>
          <p:cNvSpPr/>
          <p:nvPr/>
        </p:nvSpPr>
        <p:spPr>
          <a:xfrm>
            <a:off x="4429323" y="4283479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200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8" name="Zaoblený obdélník 37">
            <a:hlinkClick r:id="rId21" action="ppaction://hlinksldjump"/>
          </p:cNvPr>
          <p:cNvSpPr/>
          <p:nvPr/>
        </p:nvSpPr>
        <p:spPr>
          <a:xfrm>
            <a:off x="4430213" y="3501008"/>
            <a:ext cx="1368152" cy="57606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200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9" name="Zaoblený obdélník 38">
            <a:hlinkClick r:id="rId22" action="ppaction://hlinksldjump"/>
          </p:cNvPr>
          <p:cNvSpPr/>
          <p:nvPr/>
        </p:nvSpPr>
        <p:spPr>
          <a:xfrm>
            <a:off x="2915816" y="3501008"/>
            <a:ext cx="1368152" cy="576064"/>
          </a:xfrm>
          <a:prstGeom prst="roundRect">
            <a:avLst/>
          </a:prstGeom>
          <a:solidFill>
            <a:srgbClr val="00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0" name="Zaoblený obdélník 39">
            <a:hlinkClick r:id="rId23" action="ppaction://hlinksldjump"/>
          </p:cNvPr>
          <p:cNvSpPr/>
          <p:nvPr/>
        </p:nvSpPr>
        <p:spPr>
          <a:xfrm>
            <a:off x="2915816" y="4293096"/>
            <a:ext cx="1368152" cy="576064"/>
          </a:xfrm>
          <a:prstGeom prst="roundRect">
            <a:avLst/>
          </a:prstGeom>
          <a:solidFill>
            <a:srgbClr val="00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1" name="Zaoblený obdélník 40">
            <a:hlinkClick r:id="rId24" action="ppaction://hlinksldjump"/>
          </p:cNvPr>
          <p:cNvSpPr/>
          <p:nvPr/>
        </p:nvSpPr>
        <p:spPr>
          <a:xfrm>
            <a:off x="2940931" y="5013176"/>
            <a:ext cx="1368152" cy="576064"/>
          </a:xfrm>
          <a:prstGeom prst="roundRect">
            <a:avLst/>
          </a:prstGeom>
          <a:solidFill>
            <a:srgbClr val="00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2" name="Zaoblený obdélník 41">
            <a:hlinkClick r:id="rId25" action="ppaction://hlinksldjump"/>
          </p:cNvPr>
          <p:cNvSpPr/>
          <p:nvPr/>
        </p:nvSpPr>
        <p:spPr>
          <a:xfrm>
            <a:off x="2915218" y="5799940"/>
            <a:ext cx="1368152" cy="576064"/>
          </a:xfrm>
          <a:prstGeom prst="roundRect">
            <a:avLst/>
          </a:prstGeom>
          <a:solidFill>
            <a:srgbClr val="00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100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43" name="Zaoblený obdélník 42">
            <a:hlinkClick r:id="rId26" action="ppaction://hlinksldjump"/>
          </p:cNvPr>
          <p:cNvSpPr/>
          <p:nvPr/>
        </p:nvSpPr>
        <p:spPr>
          <a:xfrm>
            <a:off x="5911305" y="4997758"/>
            <a:ext cx="1368152" cy="57606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4" name="Zaoblený obdélník 43">
            <a:hlinkClick r:id="rId27" action="ppaction://hlinksldjump"/>
          </p:cNvPr>
          <p:cNvSpPr/>
          <p:nvPr/>
        </p:nvSpPr>
        <p:spPr>
          <a:xfrm>
            <a:off x="7421589" y="4253512"/>
            <a:ext cx="1368152" cy="576064"/>
          </a:xfrm>
          <a:prstGeom prst="round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5" name="Zaoblený obdélník 44">
            <a:hlinkClick r:id="rId28" action="ppaction://hlinksldjump"/>
          </p:cNvPr>
          <p:cNvSpPr/>
          <p:nvPr/>
        </p:nvSpPr>
        <p:spPr>
          <a:xfrm>
            <a:off x="5899488" y="4260983"/>
            <a:ext cx="1368152" cy="57606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6" name="Zaoblený obdélník 45">
            <a:hlinkClick r:id="rId29" action="ppaction://hlinksldjump"/>
          </p:cNvPr>
          <p:cNvSpPr/>
          <p:nvPr/>
        </p:nvSpPr>
        <p:spPr>
          <a:xfrm>
            <a:off x="7380312" y="3461340"/>
            <a:ext cx="1368152" cy="576064"/>
          </a:xfrm>
          <a:prstGeom prst="round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7" name="Zaoblený obdélník 46">
            <a:hlinkClick r:id="rId30" action="ppaction://hlinksldjump"/>
          </p:cNvPr>
          <p:cNvSpPr/>
          <p:nvPr/>
        </p:nvSpPr>
        <p:spPr>
          <a:xfrm>
            <a:off x="5884216" y="3461340"/>
            <a:ext cx="1368152" cy="57606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8" name="Zaoblený obdélník 47">
            <a:hlinkClick r:id="rId31" action="ppaction://hlinksldjump"/>
          </p:cNvPr>
          <p:cNvSpPr/>
          <p:nvPr/>
        </p:nvSpPr>
        <p:spPr>
          <a:xfrm>
            <a:off x="7421589" y="5799940"/>
            <a:ext cx="1368152" cy="576064"/>
          </a:xfrm>
          <a:prstGeom prst="round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49" name="Zaoblený obdélník 48">
            <a:hlinkClick r:id="rId32" action="ppaction://hlinksldjump"/>
          </p:cNvPr>
          <p:cNvSpPr/>
          <p:nvPr/>
        </p:nvSpPr>
        <p:spPr>
          <a:xfrm>
            <a:off x="7421589" y="4997758"/>
            <a:ext cx="1368152" cy="576064"/>
          </a:xfrm>
          <a:prstGeom prst="round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400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0" name="Zaoblený obdélník 49">
            <a:hlinkClick r:id="rId33" action="ppaction://hlinksldjump"/>
          </p:cNvPr>
          <p:cNvSpPr/>
          <p:nvPr/>
        </p:nvSpPr>
        <p:spPr>
          <a:xfrm>
            <a:off x="5911305" y="5799940"/>
            <a:ext cx="1368152" cy="576064"/>
          </a:xfrm>
          <a:prstGeom prst="roundRect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6">
                <a:lumMod val="40000"/>
                <a:lumOff val="60000"/>
              </a:schemeClr>
            </a:solidFill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300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395538" y="260648"/>
            <a:ext cx="2106832" cy="792088"/>
          </a:xfrm>
          <a:prstGeom prst="ellipse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HLÁSKY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8" name="Ovál 57"/>
          <p:cNvSpPr/>
          <p:nvPr/>
        </p:nvSpPr>
        <p:spPr>
          <a:xfrm>
            <a:off x="395538" y="1045539"/>
            <a:ext cx="2106832" cy="792088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SLABIKY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59" name="Ovál 58"/>
          <p:cNvSpPr/>
          <p:nvPr/>
        </p:nvSpPr>
        <p:spPr>
          <a:xfrm>
            <a:off x="395538" y="1808820"/>
            <a:ext cx="2106832" cy="792088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SLOVA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60" name="Ovál 59"/>
          <p:cNvSpPr/>
          <p:nvPr/>
        </p:nvSpPr>
        <p:spPr>
          <a:xfrm>
            <a:off x="395538" y="2628106"/>
            <a:ext cx="2106832" cy="792088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VĚTY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1" name="Ovál 60"/>
          <p:cNvSpPr/>
          <p:nvPr/>
        </p:nvSpPr>
        <p:spPr>
          <a:xfrm>
            <a:off x="395538" y="3392996"/>
            <a:ext cx="2106832" cy="792088"/>
          </a:xfrm>
          <a:prstGeom prst="ellipse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VÝZNAM SLOVA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2" name="Ovál 61"/>
          <p:cNvSpPr/>
          <p:nvPr/>
        </p:nvSpPr>
        <p:spPr>
          <a:xfrm>
            <a:off x="395538" y="4145500"/>
            <a:ext cx="2106832" cy="792088"/>
          </a:xfrm>
          <a:prstGeom prst="ellipse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SLOVA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PŘÍBUZNÁ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63" name="Ovál 62"/>
          <p:cNvSpPr/>
          <p:nvPr/>
        </p:nvSpPr>
        <p:spPr>
          <a:xfrm>
            <a:off x="395538" y="4889746"/>
            <a:ext cx="2106832" cy="792088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bg1"/>
                </a:solidFill>
              </a:rPr>
              <a:t>VYJMENOVANÁ SLOVA</a:t>
            </a:r>
            <a:endParaRPr lang="cs-CZ" sz="1400" dirty="0">
              <a:solidFill>
                <a:schemeClr val="bg1"/>
              </a:solidFill>
            </a:endParaRPr>
          </a:p>
        </p:txBody>
      </p:sp>
      <p:sp>
        <p:nvSpPr>
          <p:cNvPr id="64" name="Ovál 63"/>
          <p:cNvSpPr/>
          <p:nvPr/>
        </p:nvSpPr>
        <p:spPr>
          <a:xfrm>
            <a:off x="395538" y="5691928"/>
            <a:ext cx="2106832" cy="792088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dirty="0" smtClean="0">
                <a:solidFill>
                  <a:schemeClr val="tx1"/>
                </a:solidFill>
              </a:rPr>
              <a:t>ZÁKLADNÍ SKLADEBNÍ DVOJICE</a:t>
            </a:r>
            <a:endParaRPr lang="cs-CZ" sz="1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3183176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6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3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A5A5A5"/>
                                      </p:to>
                                    </p:animClr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7667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3059832" y="2492896"/>
            <a:ext cx="5112568" cy="75565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000" dirty="0" smtClean="0">
                <a:solidFill>
                  <a:schemeClr val="tx1"/>
                </a:solidFill>
              </a:rPr>
              <a:t>a) tvrdé, měkké a obojetné</a:t>
            </a:r>
            <a:endParaRPr lang="cs-CZ" sz="30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059832" y="3501008"/>
            <a:ext cx="5112568" cy="75565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000" dirty="0" smtClean="0">
                <a:solidFill>
                  <a:schemeClr val="tx1"/>
                </a:solidFill>
              </a:rPr>
              <a:t>b) tvrdé, </a:t>
            </a:r>
            <a:r>
              <a:rPr lang="cs-CZ" sz="3000" dirty="0" err="1" smtClean="0">
                <a:solidFill>
                  <a:schemeClr val="tx1"/>
                </a:solidFill>
              </a:rPr>
              <a:t>měkkoučké</a:t>
            </a:r>
            <a:r>
              <a:rPr lang="cs-CZ" sz="3000" dirty="0" smtClean="0">
                <a:solidFill>
                  <a:schemeClr val="tx1"/>
                </a:solidFill>
              </a:rPr>
              <a:t> a ostatní</a:t>
            </a:r>
            <a:endParaRPr lang="cs-CZ" sz="30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059832" y="4509120"/>
            <a:ext cx="5112568" cy="755650"/>
          </a:xfrm>
          <a:prstGeom prst="roundRect">
            <a:avLst/>
          </a:prstGeom>
          <a:solidFill>
            <a:schemeClr val="accent1">
              <a:lumMod val="75000"/>
            </a:schemeClr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000" dirty="0" smtClean="0">
                <a:solidFill>
                  <a:schemeClr val="tx1"/>
                </a:solidFill>
              </a:rPr>
              <a:t>c) tvrdé, měkké a ostatní</a:t>
            </a:r>
            <a:endParaRPr lang="cs-CZ" sz="3000" dirty="0"/>
          </a:p>
        </p:txBody>
      </p:sp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55775" y="5832426"/>
            <a:ext cx="10166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HLÁSKA</a:t>
            </a:r>
          </a:p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4" name="Vodorovný svitek 3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885269" y="759173"/>
            <a:ext cx="52294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Hlásky rozdělujeme na tři skupiny.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3838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2843808" y="3777499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b) vždy jen </a:t>
            </a:r>
            <a:r>
              <a:rPr lang="cs-CZ" sz="2800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i,í</a:t>
            </a:r>
            <a:endParaRPr lang="cs-CZ" sz="2800" dirty="0">
              <a:solidFill>
                <a:srgbClr val="FFFFFF"/>
              </a:solidFill>
              <a:latin typeface="Arial" charset="0"/>
              <a:cs typeface="Arial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863296" y="4818856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c) vždy </a:t>
            </a:r>
            <a:r>
              <a:rPr lang="cs-CZ" sz="3200" dirty="0" err="1" smtClean="0">
                <a:solidFill>
                  <a:schemeClr val="tx1"/>
                </a:solidFill>
              </a:rPr>
              <a:t>y,ý</a:t>
            </a:r>
            <a:endParaRPr lang="cs-CZ" sz="32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2843808" y="2642664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a) někdy í,/í a někdy </a:t>
            </a:r>
            <a:r>
              <a:rPr lang="cs-CZ" sz="3200" dirty="0" err="1" smtClean="0">
                <a:solidFill>
                  <a:schemeClr val="tx1"/>
                </a:solidFill>
              </a:rPr>
              <a:t>y,ý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13" name="Šipka doleva 12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244408" y="54868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Vodorovný svitek 6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Po tvrdých souhláskách píšeme: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107418" y="5931597"/>
            <a:ext cx="10166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HLÁSKA</a:t>
            </a:r>
          </a:p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6288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915816" y="2605687"/>
            <a:ext cx="5040560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a) vždy </a:t>
            </a:r>
            <a:r>
              <a:rPr lang="cs-CZ" sz="3200" dirty="0" err="1" smtClean="0">
                <a:solidFill>
                  <a:schemeClr val="tx1"/>
                </a:solidFill>
              </a:rPr>
              <a:t>i,í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695292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>
                <a:solidFill>
                  <a:schemeClr val="tx1"/>
                </a:solidFill>
              </a:rPr>
              <a:t>b</a:t>
            </a:r>
            <a:r>
              <a:rPr lang="cs-CZ" sz="3200" dirty="0" smtClean="0">
                <a:solidFill>
                  <a:schemeClr val="tx1"/>
                </a:solidFill>
              </a:rPr>
              <a:t>) někdy </a:t>
            </a:r>
            <a:r>
              <a:rPr lang="cs-CZ" sz="3200" dirty="0" err="1" smtClean="0">
                <a:solidFill>
                  <a:schemeClr val="tx1"/>
                </a:solidFill>
              </a:rPr>
              <a:t>i,í</a:t>
            </a:r>
            <a:r>
              <a:rPr lang="cs-CZ" sz="3200" dirty="0">
                <a:solidFill>
                  <a:schemeClr val="tx1"/>
                </a:solidFill>
              </a:rPr>
              <a:t> </a:t>
            </a:r>
            <a:r>
              <a:rPr lang="cs-CZ" sz="3200" dirty="0" smtClean="0">
                <a:solidFill>
                  <a:schemeClr val="tx1"/>
                </a:solidFill>
              </a:rPr>
              <a:t>a někdy </a:t>
            </a:r>
            <a:r>
              <a:rPr lang="cs-CZ" sz="3200" dirty="0" err="1" smtClean="0">
                <a:solidFill>
                  <a:schemeClr val="tx1"/>
                </a:solidFill>
              </a:rPr>
              <a:t>y,ý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818856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>
                <a:solidFill>
                  <a:schemeClr val="tx1"/>
                </a:solidFill>
              </a:rPr>
              <a:t>c</a:t>
            </a:r>
            <a:r>
              <a:rPr lang="cs-CZ" sz="3200" dirty="0" smtClean="0">
                <a:solidFill>
                  <a:schemeClr val="tx1"/>
                </a:solidFill>
              </a:rPr>
              <a:t>) vždy </a:t>
            </a:r>
            <a:r>
              <a:rPr lang="cs-CZ" sz="3200" dirty="0" err="1" smtClean="0">
                <a:solidFill>
                  <a:schemeClr val="tx1"/>
                </a:solidFill>
              </a:rPr>
              <a:t>y,ý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227783" y="5952901"/>
            <a:ext cx="10166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HLÁSKA</a:t>
            </a:r>
          </a:p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Po měkkých souhláskách píšeme :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5930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3356992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  </a:t>
            </a:r>
            <a:r>
              <a:rPr lang="cs-CZ" sz="3200" dirty="0" err="1" smtClean="0">
                <a:solidFill>
                  <a:schemeClr val="tx1"/>
                </a:solidFill>
              </a:rPr>
              <a:t>xo|xo|xo</a:t>
            </a:r>
            <a:r>
              <a:rPr lang="cs-CZ" sz="3200" dirty="0" smtClean="0">
                <a:solidFill>
                  <a:schemeClr val="tx1"/>
                </a:solidFill>
              </a:rPr>
              <a:t>   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2276872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  </a:t>
            </a:r>
            <a:r>
              <a:rPr lang="cs-CZ" sz="3200" dirty="0" err="1" smtClean="0">
                <a:solidFill>
                  <a:schemeClr val="tx1"/>
                </a:solidFill>
              </a:rPr>
              <a:t>xo|xoo|xxo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493811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  </a:t>
            </a:r>
            <a:r>
              <a:rPr lang="cs-CZ" sz="3200" dirty="0" err="1" smtClean="0">
                <a:solidFill>
                  <a:schemeClr val="tx1"/>
                </a:solidFill>
              </a:rPr>
              <a:t>xo|xo|xxo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20272" y="5832426"/>
            <a:ext cx="10166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HLÁSKA</a:t>
            </a:r>
          </a:p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Hlásková a slabičná stavba slova 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– holoubě-       je: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67001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915816" y="3573016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 jednoslabičná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92807" y="2483375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 </a:t>
            </a:r>
            <a:r>
              <a:rPr lang="cs-CZ" sz="3200" dirty="0" err="1" smtClean="0">
                <a:solidFill>
                  <a:schemeClr val="tx1"/>
                </a:solidFill>
              </a:rPr>
              <a:t>jednohlásková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915816" y="4659209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  jednoslovná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92280" y="5832426"/>
            <a:ext cx="10550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SLABIKA</a:t>
            </a:r>
          </a:p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Slovům, která mají jednu slabiku</a:t>
            </a:r>
            <a:r>
              <a:rPr lang="cs-CZ" sz="3200" dirty="0" smtClean="0">
                <a:solidFill>
                  <a:schemeClr val="bg1"/>
                </a:solidFill>
              </a:rPr>
              <a:t>, říkáme</a:t>
            </a:r>
            <a:r>
              <a:rPr lang="cs-CZ" sz="3200" dirty="0" smtClean="0">
                <a:solidFill>
                  <a:schemeClr val="bg1"/>
                </a:solidFill>
              </a:rPr>
              <a:t>: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6238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204864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2800" dirty="0" smtClean="0">
                <a:solidFill>
                  <a:schemeClr val="tx1"/>
                </a:solidFill>
              </a:rPr>
              <a:t>jen souhlásky a samohlásky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43808" y="3273837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2400" dirty="0" smtClean="0">
                <a:solidFill>
                  <a:schemeClr val="tx1"/>
                </a:solidFill>
              </a:rPr>
              <a:t>samohlásky nebo slabikotvorné souhlásky</a:t>
            </a:r>
            <a:endParaRPr lang="cs-CZ" sz="24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43808" y="4404582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2800" dirty="0" smtClean="0">
                <a:solidFill>
                  <a:schemeClr val="tx1"/>
                </a:solidFill>
              </a:rPr>
              <a:t>slabikotvornou souhlásku</a:t>
            </a:r>
            <a:endParaRPr lang="cs-CZ" sz="28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28827" y="5733256"/>
            <a:ext cx="10550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SLABIKA</a:t>
            </a:r>
          </a:p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 Slabika musí mít určitě: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05586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7" y="2445094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 hlásky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843808" y="3592759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 věty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2843807" y="4741614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 slova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28827" y="5965119"/>
            <a:ext cx="10550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SLABIKA</a:t>
            </a:r>
          </a:p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54733" y="629980"/>
            <a:ext cx="18473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Ze slabik skládáme: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60476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227267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a)  slova </a:t>
            </a:r>
            <a:r>
              <a:rPr lang="cs-CZ" sz="3200" dirty="0" err="1" smtClean="0">
                <a:solidFill>
                  <a:schemeClr val="tx1"/>
                </a:solidFill>
              </a:rPr>
              <a:t>bezhlásková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284984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b)   slova neslabičná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437112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c)   slova </a:t>
            </a:r>
            <a:r>
              <a:rPr lang="cs-CZ" sz="3200" dirty="0" err="1" smtClean="0">
                <a:solidFill>
                  <a:schemeClr val="tx1"/>
                </a:solidFill>
              </a:rPr>
              <a:t>souslabičná</a:t>
            </a:r>
            <a:endParaRPr lang="cs-CZ" sz="3200" dirty="0" smtClean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405584" y="5832426"/>
            <a:ext cx="110158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SLABIKA </a:t>
            </a:r>
          </a:p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Slovům, která nemají samohlásku ani slabikotvornou </a:t>
            </a:r>
            <a:r>
              <a:rPr lang="cs-CZ" sz="3200" dirty="0" smtClean="0">
                <a:solidFill>
                  <a:schemeClr val="bg1"/>
                </a:solidFill>
              </a:rPr>
              <a:t>souhlásku, </a:t>
            </a:r>
            <a:r>
              <a:rPr lang="cs-CZ" sz="3200" dirty="0" smtClean="0">
                <a:solidFill>
                  <a:schemeClr val="bg1"/>
                </a:solidFill>
              </a:rPr>
              <a:t>říkáme: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6864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204864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  4    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320401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468000" rtlCol="0" anchor="ctr"/>
          <a:lstStyle/>
          <a:p>
            <a:pPr algn="ctr"/>
            <a:endParaRPr lang="cs-CZ" sz="3200" dirty="0" smtClean="0">
              <a:solidFill>
                <a:schemeClr val="tx1"/>
              </a:solidFill>
            </a:endParaRPr>
          </a:p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  6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461871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  5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12360" y="5832426"/>
            <a:ext cx="8615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SLOVA</a:t>
            </a:r>
          </a:p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Kolik má věta slov:</a:t>
            </a:r>
          </a:p>
          <a:p>
            <a:pPr algn="ctr"/>
            <a:r>
              <a:rPr lang="cs-CZ" sz="3200" dirty="0" err="1" smtClean="0">
                <a:solidFill>
                  <a:schemeClr val="bg1"/>
                </a:solidFill>
              </a:rPr>
              <a:t>Zlesavyšelstatnýjelen</a:t>
            </a:r>
            <a:r>
              <a:rPr lang="cs-CZ" sz="3200" dirty="0" smtClean="0">
                <a:solidFill>
                  <a:schemeClr val="bg1"/>
                </a:solidFill>
              </a:rPr>
              <a:t>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04903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8232" y="2456669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           a)  Auto ze zatáčky vyřítilo paní učitelky. Dbej se pokynů.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838232" y="3573016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b)  Ze zatáčky dbej pokynů paní učitelky.</a:t>
            </a:r>
          </a:p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Auto se vyřítilo.</a:t>
            </a:r>
            <a:endParaRPr lang="cs-CZ" sz="20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2816135" y="4653136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>
              <a:buAutoNum type="alphaLcParenR" startAt="3"/>
            </a:pPr>
            <a:r>
              <a:rPr lang="cs-CZ" sz="2000" dirty="0" smtClean="0">
                <a:solidFill>
                  <a:schemeClr val="tx1"/>
                </a:solidFill>
              </a:rPr>
              <a:t>  Ze zatáčky se vyřítilo auto.                     Dbej pokynů paní učitelky.</a:t>
            </a:r>
            <a:endParaRPr lang="cs-CZ" sz="20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24328" y="5722896"/>
            <a:ext cx="8615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SLOVA</a:t>
            </a:r>
          </a:p>
          <a:p>
            <a:pPr algn="ctr"/>
            <a:r>
              <a:rPr lang="cs-CZ" dirty="0" smtClean="0"/>
              <a:t>200.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Uspořádej slova do dvou vět: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zatáčky, auto, dbej, učitelky, vyřítilo, paní, se, pokynů, ze 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94078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492896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věty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539342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slabiky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581128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hlásky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380312" y="5733256"/>
            <a:ext cx="8615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SLOVA</a:t>
            </a:r>
          </a:p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Ze slov skládáme: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0717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	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2843808" y="2492896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1  10  6  8  4</a:t>
            </a:r>
            <a:endParaRPr lang="cs-CZ" sz="32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43808" y="3559529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7  10  2  8  4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653136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 7  1  2  8  2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98914" y="5983965"/>
            <a:ext cx="8615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SLOVA</a:t>
            </a:r>
          </a:p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Urči slovní druh těchto slov: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okolo, bú, pěkný, aby, třetí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912740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632982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 5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713835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 4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734987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3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381920" y="5931597"/>
            <a:ext cx="7168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VĚTY</a:t>
            </a:r>
          </a:p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Kolik známe druhů vět?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126977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12599" y="2420888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540000" rtlCol="0" anchor="ctr"/>
          <a:lstStyle/>
          <a:p>
            <a:pPr algn="ctr"/>
            <a:endParaRPr lang="cs-CZ" sz="3200" dirty="0" smtClean="0">
              <a:solidFill>
                <a:schemeClr val="tx1"/>
              </a:solidFill>
            </a:endParaRPr>
          </a:p>
          <a:p>
            <a:pPr lvl="1"/>
            <a:r>
              <a:rPr lang="cs-CZ" sz="2600" dirty="0" smtClean="0">
                <a:solidFill>
                  <a:schemeClr val="tx1"/>
                </a:solidFill>
              </a:rPr>
              <a:t>a) věta </a:t>
            </a:r>
            <a:r>
              <a:rPr lang="cs-CZ" sz="2600" dirty="0" err="1" smtClean="0">
                <a:solidFill>
                  <a:schemeClr val="tx1"/>
                </a:solidFill>
              </a:rPr>
              <a:t>ptací</a:t>
            </a:r>
            <a:r>
              <a:rPr lang="cs-CZ" sz="2600" dirty="0" smtClean="0">
                <a:solidFill>
                  <a:schemeClr val="tx1"/>
                </a:solidFill>
              </a:rPr>
              <a:t> a věta rozkazovací</a:t>
            </a:r>
            <a:endParaRPr lang="cs-CZ" sz="26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33143" y="4576293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c) věta tázací a věta přací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12599" y="3501008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b) věta </a:t>
            </a:r>
            <a:r>
              <a:rPr lang="cs-CZ" sz="2800" dirty="0" err="1" smtClean="0">
                <a:solidFill>
                  <a:schemeClr val="tx1"/>
                </a:solidFill>
              </a:rPr>
              <a:t>zeptací</a:t>
            </a:r>
            <a:r>
              <a:rPr lang="cs-CZ" sz="2800" dirty="0" smtClean="0">
                <a:solidFill>
                  <a:schemeClr val="tx1"/>
                </a:solidFill>
              </a:rPr>
              <a:t> a věta přací</a:t>
            </a:r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286116" y="5643578"/>
            <a:ext cx="2376264" cy="844672"/>
          </a:xfrm>
          <a:prstGeom prst="leftArrow">
            <a:avLst/>
          </a:prstGeom>
          <a:solidFill>
            <a:srgbClr val="FF00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243873" y="5742748"/>
            <a:ext cx="712503" cy="646331"/>
          </a:xfrm>
          <a:prstGeom prst="rect">
            <a:avLst/>
          </a:prstGeom>
          <a:noFill/>
          <a:ln>
            <a:solidFill>
              <a:srgbClr val="FFFF00"/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VĚTA</a:t>
            </a:r>
          </a:p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Urči druh těchto dvou vět.</a:t>
            </a:r>
          </a:p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Jak se ti daří? Ať se máš dobře!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42663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	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843808" y="2564904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určitě 3 slova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679001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b) určitě 1 podstatné jméno</a:t>
            </a:r>
            <a:endParaRPr lang="cs-CZ" sz="28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725144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určitě 1 sloveso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243873" y="5883510"/>
            <a:ext cx="712503" cy="646331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VĚTA</a:t>
            </a:r>
          </a:p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Co musí každá věta obsahovat?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071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518048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2 věty a 3 souvětí</a:t>
            </a:r>
            <a:endParaRPr lang="cs-CZ" sz="3200" dirty="0" smtClean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619815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3věty a 2 souvětí 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43808" y="4725144"/>
            <a:ext cx="5112568" cy="914400"/>
          </a:xfrm>
          <a:prstGeom prst="roundRect">
            <a:avLst/>
          </a:prstGeom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4věty a 1 souvětí</a:t>
            </a:r>
            <a:endParaRPr lang="cs-CZ" sz="3200" dirty="0" smtClean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20272" y="5832426"/>
            <a:ext cx="7125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VĚTA</a:t>
            </a:r>
          </a:p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2088232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V textu jsou věty a souvětí. Urči kolik.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Maminka a tatínek jedou nakupovat. Já se těším do bazénu. Už je ráno? Když si pospíším, určitě to stihnu. Kočička vařila dort a pejsek jí pomáhal.  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1024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446040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432000" rtlCol="0" anchor="ctr"/>
          <a:lstStyle/>
          <a:p>
            <a:pPr algn="ctr"/>
            <a:endParaRPr lang="cs-CZ" sz="3200" dirty="0" smtClean="0">
              <a:solidFill>
                <a:schemeClr val="tx1"/>
              </a:solidFill>
            </a:endParaRPr>
          </a:p>
          <a:p>
            <a:pPr lvl="1" algn="ctr"/>
            <a:r>
              <a:rPr lang="cs-CZ" sz="3200" dirty="0" smtClean="0">
                <a:solidFill>
                  <a:schemeClr val="tx1"/>
                </a:solidFill>
              </a:rPr>
              <a:t>a)  nemají žádný vztah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49414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 ne</a:t>
            </a:r>
            <a:endParaRPr lang="cs-CZ" sz="3200" dirty="0" smtClean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58112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ano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643306" y="5643578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84118" y="5742748"/>
            <a:ext cx="10919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VÝZNAM</a:t>
            </a:r>
          </a:p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Slovo, které do řady slov nepatří, je slovo nadřazené: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Rizoto, knedlík, chleba, jídlo, omáčka, řízek.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4995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42088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 pelášil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53873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zpomalil</a:t>
            </a:r>
            <a:endParaRPr lang="cs-CZ" sz="32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43808" y="465313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 se loudal</a:t>
            </a:r>
            <a:endParaRPr lang="cs-CZ" sz="3200" dirty="0" smtClean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948264" y="5781855"/>
            <a:ext cx="10919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VÝZNAM</a:t>
            </a:r>
          </a:p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Nahraď podtržené slovo slovem souznačným (synonymem).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Zajíc rychle </a:t>
            </a:r>
            <a:r>
              <a:rPr lang="cs-CZ" sz="2000" u="sng" dirty="0" smtClean="0">
                <a:solidFill>
                  <a:schemeClr val="bg1"/>
                </a:solidFill>
              </a:rPr>
              <a:t>utíkal </a:t>
            </a:r>
            <a:r>
              <a:rPr lang="cs-CZ" sz="2000" dirty="0" smtClean="0">
                <a:solidFill>
                  <a:schemeClr val="bg1"/>
                </a:solidFill>
              </a:rPr>
              <a:t>k lesu, aby se zachránil před lovci.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8619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3923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zjevila se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50100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víla</a:t>
            </a:r>
            <a:endParaRPr lang="cs-CZ" sz="3200" dirty="0" smtClean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43808" y="458112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bylinkářka</a:t>
            </a:r>
            <a:endParaRPr lang="cs-CZ" sz="3200" dirty="0"/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64410" y="5733256"/>
            <a:ext cx="10919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VÝZNAM</a:t>
            </a:r>
          </a:p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Nahraď vyjmenované slovo vhodným příbuzným slovem.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V pohádce se objevila stará, kouzelná bylina , která za kousek chleba Marušce pomohla.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857865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6369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514350" indent="-514350" algn="ctr">
              <a:buAutoNum type="alphaLcParenR"/>
            </a:pPr>
            <a:r>
              <a:rPr lang="cs-CZ" sz="2400" dirty="0" smtClean="0">
                <a:solidFill>
                  <a:schemeClr val="tx1"/>
                </a:solidFill>
              </a:rPr>
              <a:t>odvážně a umím</a:t>
            </a:r>
            <a:endParaRPr lang="cs-CZ" sz="2400" dirty="0"/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     </a:t>
            </a:r>
            <a:r>
              <a:rPr lang="cs-CZ" sz="2400" dirty="0" smtClean="0">
                <a:solidFill>
                  <a:schemeClr val="bg1"/>
                </a:solidFill>
              </a:rPr>
              <a:t>dobře a nechci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843808" y="369797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b)</a:t>
            </a:r>
            <a:r>
              <a:rPr lang="cs-CZ" sz="3200" dirty="0" smtClean="0">
                <a:solidFill>
                  <a:schemeClr val="tx1"/>
                </a:solidFill>
              </a:rPr>
              <a:t>    </a:t>
            </a:r>
            <a:r>
              <a:rPr lang="cs-CZ" sz="2400" dirty="0" smtClean="0">
                <a:solidFill>
                  <a:schemeClr val="tx1"/>
                </a:solidFill>
              </a:rPr>
              <a:t>každý den   a chci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        </a:t>
            </a:r>
            <a:r>
              <a:rPr lang="cs-CZ" sz="2400" dirty="0" smtClean="0">
                <a:solidFill>
                  <a:schemeClr val="bg1"/>
                </a:solidFill>
              </a:rPr>
              <a:t>nedbale a ovládám 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43808" y="472514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c)    velmi často a umím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      nedbale a nejde mi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864410" y="5832426"/>
            <a:ext cx="10919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VÝZNAM</a:t>
            </a:r>
          </a:p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Podtržená slova nahraď nejprve synonymy a potom i antonymy.</a:t>
            </a:r>
          </a:p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dirty="0" smtClean="0">
                <a:solidFill>
                  <a:schemeClr val="bg1"/>
                </a:solidFill>
              </a:rPr>
              <a:t>Vyjmenovaná slova se </a:t>
            </a:r>
            <a:r>
              <a:rPr lang="cs-CZ" u="sng" dirty="0" smtClean="0">
                <a:solidFill>
                  <a:schemeClr val="bg1"/>
                </a:solidFill>
              </a:rPr>
              <a:t>pilně </a:t>
            </a:r>
            <a:r>
              <a:rPr lang="cs-CZ" dirty="0" smtClean="0">
                <a:solidFill>
                  <a:schemeClr val="bg1"/>
                </a:solidFill>
              </a:rPr>
              <a:t>učím a </a:t>
            </a:r>
            <a:r>
              <a:rPr lang="cs-CZ" u="sng" dirty="0" smtClean="0">
                <a:solidFill>
                  <a:schemeClr val="bg1"/>
                </a:solidFill>
              </a:rPr>
              <a:t>zvládám</a:t>
            </a:r>
            <a:r>
              <a:rPr lang="cs-CZ" dirty="0" smtClean="0">
                <a:solidFill>
                  <a:schemeClr val="bg1"/>
                </a:solidFill>
              </a:rPr>
              <a:t> doplňovat  </a:t>
            </a:r>
            <a:r>
              <a:rPr lang="cs-CZ" dirty="0" err="1" smtClean="0">
                <a:solidFill>
                  <a:schemeClr val="bg1"/>
                </a:solidFill>
              </a:rPr>
              <a:t>i,í</a:t>
            </a:r>
            <a:r>
              <a:rPr lang="cs-CZ" dirty="0" smtClean="0">
                <a:solidFill>
                  <a:schemeClr val="bg1"/>
                </a:solidFill>
              </a:rPr>
              <a:t>/</a:t>
            </a:r>
            <a:r>
              <a:rPr lang="cs-CZ" dirty="0" err="1" smtClean="0">
                <a:solidFill>
                  <a:schemeClr val="bg1"/>
                </a:solidFill>
              </a:rPr>
              <a:t>y,ý</a:t>
            </a:r>
            <a:r>
              <a:rPr lang="cs-CZ" dirty="0">
                <a:solidFill>
                  <a:schemeClr val="bg1"/>
                </a:solidFill>
              </a:rPr>
              <a:t>.</a:t>
            </a:r>
            <a:endParaRPr lang="cs-CZ" dirty="0" smtClean="0">
              <a:solidFill>
                <a:schemeClr val="bg1"/>
              </a:solidFill>
            </a:endParaRPr>
          </a:p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62017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42938"/>
            <a:ext cx="8229600" cy="1143000"/>
          </a:xfrm>
        </p:spPr>
        <p:txBody>
          <a:bodyPr/>
          <a:lstStyle/>
          <a:p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843808" y="25649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 jen kořen slova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7170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 jen význam slova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79600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 kořen i význam slova</a:t>
            </a:r>
            <a:endParaRPr lang="cs-CZ" sz="3200" dirty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698163" y="5924454"/>
            <a:ext cx="12410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PŘÍBUZNÁ</a:t>
            </a:r>
          </a:p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96000" bIns="0"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Slova příbuzná mají společný:</a:t>
            </a:r>
          </a:p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07795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26640" y="357301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myslit     plynout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26640" y="23833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 myslivec   uplynout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67828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myslit    plyn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34786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55576" y="672164"/>
            <a:ext cx="1847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98163" y="5924454"/>
            <a:ext cx="12410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PŘÍBUZNÁ</a:t>
            </a:r>
          </a:p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96000" bIns="0"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Vyber v řadě slov slovo vyjmenované: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myslivec, myslící, myšlenka, myslit, vymýšlet si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Plyn , uplynout, splývání, plynovod, plynout</a:t>
            </a:r>
          </a:p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3689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26640" y="25649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a) jazyk, vysoký, mlýn, být, syn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26640" y="37170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b) jazyk, být, syn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26640" y="481499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c) vysoký, mlýn, syn</a:t>
            </a:r>
            <a:r>
              <a:rPr lang="cs-CZ" sz="2800" dirty="0" smtClean="0">
                <a:solidFill>
                  <a:schemeClr val="bg1">
                    <a:lumMod val="95000"/>
                  </a:schemeClr>
                </a:solidFill>
              </a:rPr>
              <a:t>. </a:t>
            </a:r>
            <a:endParaRPr lang="cs-CZ" sz="28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698163" y="5924454"/>
            <a:ext cx="12410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PŘÍBUZNÁ</a:t>
            </a:r>
          </a:p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96000" bIns="0"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N</a:t>
            </a:r>
            <a:r>
              <a:rPr lang="cs-CZ" sz="2000" dirty="0" smtClean="0">
                <a:solidFill>
                  <a:schemeClr val="bg1"/>
                </a:solidFill>
              </a:rPr>
              <a:t>ajdi slovo vyjmenované k těmto slovům příbuzným:</a:t>
            </a:r>
          </a:p>
          <a:p>
            <a:pPr algn="ctr"/>
            <a:endParaRPr lang="cs-CZ" sz="2000" dirty="0" smtClean="0">
              <a:solidFill>
                <a:schemeClr val="bg1"/>
              </a:solidFill>
            </a:endParaRPr>
          </a:p>
          <a:p>
            <a:pPr algn="ctr"/>
            <a:r>
              <a:rPr lang="cs-CZ" sz="2000" dirty="0" err="1" smtClean="0">
                <a:solidFill>
                  <a:schemeClr val="bg1"/>
                </a:solidFill>
              </a:rPr>
              <a:t>jaz-ček</a:t>
            </a:r>
            <a:r>
              <a:rPr lang="cs-CZ" sz="2000" dirty="0" smtClean="0">
                <a:solidFill>
                  <a:schemeClr val="bg1"/>
                </a:solidFill>
              </a:rPr>
              <a:t>, v-</a:t>
            </a:r>
            <a:r>
              <a:rPr lang="cs-CZ" sz="2000" dirty="0" err="1" smtClean="0">
                <a:solidFill>
                  <a:schemeClr val="bg1"/>
                </a:solidFill>
              </a:rPr>
              <a:t>žka</a:t>
            </a:r>
            <a:r>
              <a:rPr lang="cs-CZ" sz="2000" dirty="0" smtClean="0">
                <a:solidFill>
                  <a:schemeClr val="bg1"/>
                </a:solidFill>
              </a:rPr>
              <a:t>, ml-t mouku, </a:t>
            </a:r>
            <a:r>
              <a:rPr lang="cs-CZ" sz="2000" dirty="0" err="1" smtClean="0">
                <a:solidFill>
                  <a:schemeClr val="bg1"/>
                </a:solidFill>
              </a:rPr>
              <a:t>přib</a:t>
            </a:r>
            <a:r>
              <a:rPr lang="cs-CZ" sz="2000" dirty="0" smtClean="0">
                <a:solidFill>
                  <a:schemeClr val="bg1"/>
                </a:solidFill>
              </a:rPr>
              <a:t>-l </a:t>
            </a:r>
            <a:r>
              <a:rPr lang="cs-CZ" sz="2000" dirty="0" err="1" smtClean="0">
                <a:solidFill>
                  <a:schemeClr val="bg1"/>
                </a:solidFill>
              </a:rPr>
              <a:t>žák,s-náček</a:t>
            </a:r>
            <a:r>
              <a:rPr lang="cs-CZ" sz="2000" dirty="0" smtClean="0">
                <a:solidFill>
                  <a:schemeClr val="bg1"/>
                </a:solidFill>
              </a:rPr>
              <a:t> </a:t>
            </a:r>
          </a:p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7874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26640" y="27592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4 chyby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26640" y="377150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5 chyb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77995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6 chyb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676456" y="548680"/>
            <a:ext cx="476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24.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16951" y="644495"/>
            <a:ext cx="18473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7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98163" y="5924454"/>
            <a:ext cx="12410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PŘÍBUZNÁ</a:t>
            </a:r>
          </a:p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96000" bIns="0"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Kolik chyb najdeš v doplněných slovech?</a:t>
            </a: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Dobytčí farma, lískový oříšek, </a:t>
            </a:r>
            <a:r>
              <a:rPr lang="cs-CZ" sz="2400" dirty="0" err="1" smtClean="0">
                <a:solidFill>
                  <a:schemeClr val="bg1"/>
                </a:solidFill>
              </a:rPr>
              <a:t>semlýt</a:t>
            </a:r>
            <a:r>
              <a:rPr lang="cs-CZ" sz="2400" dirty="0" smtClean="0">
                <a:solidFill>
                  <a:schemeClr val="bg1"/>
                </a:solidFill>
              </a:rPr>
              <a:t> kávu, mýt radost, vysoko, vodní výr, brzičko, kus síra, pyšně</a:t>
            </a:r>
          </a:p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94849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5329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a) vždy   </a:t>
            </a:r>
            <a:r>
              <a:rPr lang="cs-CZ" sz="2800" dirty="0" err="1" smtClean="0">
                <a:solidFill>
                  <a:schemeClr val="tx1"/>
                </a:solidFill>
              </a:rPr>
              <a:t>y,ý</a:t>
            </a:r>
            <a:endParaRPr lang="cs-CZ" sz="28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7170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b)  vždy   </a:t>
            </a:r>
            <a:r>
              <a:rPr lang="cs-CZ" sz="2800" dirty="0" err="1" smtClean="0">
                <a:solidFill>
                  <a:schemeClr val="tx1"/>
                </a:solidFill>
              </a:rPr>
              <a:t>i,í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81885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c)  někdy </a:t>
            </a:r>
            <a:r>
              <a:rPr lang="cs-CZ" sz="2800" dirty="0" err="1" smtClean="0">
                <a:solidFill>
                  <a:schemeClr val="tx1"/>
                </a:solidFill>
              </a:rPr>
              <a:t>y,ý</a:t>
            </a:r>
            <a:r>
              <a:rPr lang="cs-CZ" sz="2800" dirty="0" smtClean="0">
                <a:solidFill>
                  <a:schemeClr val="tx1"/>
                </a:solidFill>
              </a:rPr>
              <a:t> a někdy </a:t>
            </a:r>
            <a:r>
              <a:rPr lang="cs-CZ" sz="2800" dirty="0" err="1" smtClean="0">
                <a:solidFill>
                  <a:schemeClr val="tx1"/>
                </a:solidFill>
              </a:rPr>
              <a:t>i,í</a:t>
            </a:r>
            <a:endParaRPr lang="cs-CZ" sz="28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200061" y="5931597"/>
            <a:ext cx="17563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VYJMENOVANÁ</a:t>
            </a:r>
          </a:p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96000" bIns="0"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Ve vyjmenovaných slovech píšeme:</a:t>
            </a:r>
          </a:p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8752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36001" y="25649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  a) bydlet, lýko, brzy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71703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  b) výskot, umýt, kopýtko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81885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3200" dirty="0" smtClean="0">
                <a:solidFill>
                  <a:schemeClr val="tx1"/>
                </a:solidFill>
              </a:rPr>
              <a:t>  c) bydlet, umýt, kopýtko 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00061" y="5931597"/>
            <a:ext cx="17563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VYJMENOVANÁ</a:t>
            </a:r>
          </a:p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96000" bIns="0"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Mezi vyjmenovaná slova nepatří:</a:t>
            </a:r>
            <a:endParaRPr lang="cs-CZ" sz="2000" dirty="0" smtClean="0">
              <a:solidFill>
                <a:schemeClr val="bg1"/>
              </a:solidFill>
            </a:endParaRP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bydlet, sytý, výskot, lýtko, umýt, lýko, kopýtko, brzy </a:t>
            </a:r>
          </a:p>
          <a:p>
            <a:pPr algn="ctr"/>
            <a:endParaRPr lang="cs-CZ" sz="2400" dirty="0" smtClean="0">
              <a:solidFill>
                <a:schemeClr val="bg1"/>
              </a:solidFill>
            </a:endParaRPr>
          </a:p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052670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481885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c) sýkora, netopýr, hlemýžď, třpytí se, syn, pýcha, plýtvat 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736531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b) sýkora, slepýš, hlemýžď, blýskat se, syn, pýcha, plynout</a:t>
            </a:r>
            <a:endParaRPr lang="cs-CZ" sz="24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43808" y="26369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a) sýkora, výr, hlemýžď, třpytí se, syn, pýcha, plynout</a:t>
            </a:r>
            <a:endParaRPr lang="cs-CZ" sz="24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00061" y="5931597"/>
            <a:ext cx="17563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VYJMENOVANÁ</a:t>
            </a:r>
          </a:p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1043608" y="188640"/>
            <a:ext cx="6912768" cy="2232248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432000" rtlCol="0" anchor="ctr"/>
          <a:lstStyle/>
          <a:p>
            <a:pPr algn="ctr"/>
            <a:r>
              <a:rPr lang="cs-CZ" sz="2800" dirty="0" smtClean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Uhodni vyjmenovaná slova.</a:t>
            </a:r>
          </a:p>
          <a:p>
            <a:pPr algn="ctr"/>
            <a:endParaRPr lang="cs-CZ" sz="2000" dirty="0" smtClean="0">
              <a:solidFill>
                <a:schemeClr val="bg1"/>
              </a:solidFill>
            </a:endParaRP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malý ptáček, noční savec, unese si domeček, leskne se, kluk v rodině, namyšlenost, nešetřit </a:t>
            </a:r>
          </a:p>
          <a:p>
            <a:pPr algn="ctr"/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582451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61520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24000"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</a:t>
            </a:r>
            <a:r>
              <a:rPr lang="cs-CZ" sz="2000" dirty="0" smtClean="0">
                <a:solidFill>
                  <a:schemeClr val="tx1"/>
                </a:solidFill>
              </a:rPr>
              <a:t>být spokojený se svými činy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stydět se, červenat se</a:t>
            </a:r>
          </a:p>
          <a:p>
            <a:pPr algn="ctr"/>
            <a:endParaRPr lang="cs-CZ" sz="20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64502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216000" bIns="0"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</a:t>
            </a:r>
            <a:r>
              <a:rPr lang="cs-CZ" sz="2000" dirty="0" smtClean="0">
                <a:solidFill>
                  <a:schemeClr val="tx1"/>
                </a:solidFill>
              </a:rPr>
              <a:t>být potrestán za své činy</a:t>
            </a:r>
            <a:endParaRPr lang="cs-CZ" sz="2000" dirty="0">
              <a:solidFill>
                <a:schemeClr val="bg1">
                  <a:lumMod val="95000"/>
                </a:schemeClr>
              </a:solidFill>
            </a:endParaRPr>
          </a:p>
          <a:p>
            <a:pPr algn="ctr"/>
            <a:r>
              <a:rPr lang="cs-CZ" sz="2000" dirty="0" smtClean="0">
                <a:solidFill>
                  <a:schemeClr val="bg1">
                    <a:lumMod val="95000"/>
                  </a:schemeClr>
                </a:solidFill>
              </a:rPr>
              <a:t>namyšleně se předvádět</a:t>
            </a:r>
          </a:p>
          <a:p>
            <a:pPr algn="ctr"/>
            <a:endParaRPr lang="cs-CZ" sz="20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68979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</a:t>
            </a:r>
            <a:r>
              <a:rPr lang="cs-CZ" sz="2000" dirty="0" smtClean="0">
                <a:solidFill>
                  <a:schemeClr val="tx1"/>
                </a:solidFill>
              </a:rPr>
              <a:t>trápit se a přemýšlet o svých činech</a:t>
            </a:r>
          </a:p>
          <a:p>
            <a:pPr algn="ctr"/>
            <a:r>
              <a:rPr lang="cs-CZ" sz="2000" dirty="0" smtClean="0">
                <a:solidFill>
                  <a:schemeClr val="bg1"/>
                </a:solidFill>
              </a:rPr>
              <a:t>namyšleně se předvádět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00061" y="5931597"/>
            <a:ext cx="175631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VYJMENOVANÁ</a:t>
            </a:r>
          </a:p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396000" bIns="0"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Vysvětli význam vyjmenovaných slov :</a:t>
            </a:r>
          </a:p>
          <a:p>
            <a:pPr algn="ctr"/>
            <a:r>
              <a:rPr lang="cs-CZ" sz="2400" dirty="0">
                <a:solidFill>
                  <a:schemeClr val="bg1"/>
                </a:solidFill>
              </a:rPr>
              <a:t> </a:t>
            </a:r>
            <a:r>
              <a:rPr lang="cs-CZ" sz="2400" dirty="0" smtClean="0">
                <a:solidFill>
                  <a:schemeClr val="bg1"/>
                </a:solidFill>
              </a:rPr>
              <a:t>zpytovat       čepýřit se</a:t>
            </a:r>
          </a:p>
          <a:p>
            <a:pPr algn="ctr"/>
            <a:endParaRPr lang="cs-CZ" dirty="0" smtClean="0">
              <a:solidFill>
                <a:schemeClr val="bg1"/>
              </a:solidFill>
            </a:endParaRPr>
          </a:p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3548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5649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 algn="ctr">
              <a:buAutoNum type="alphaLcParenR"/>
            </a:pPr>
            <a:r>
              <a:rPr lang="cs-CZ" sz="2400" dirty="0" smtClean="0">
                <a:solidFill>
                  <a:schemeClr val="tx1"/>
                </a:solidFill>
              </a:rPr>
              <a:t>Kdo, co ?   a slovesem z věty.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Co? a slovesem z věty.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692512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b) Koho, co? a slovesem z věty.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Co? a slovesem z věty. 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81885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c) Kdo, co? a slovem z věty.</a:t>
            </a:r>
          </a:p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Co? a slovem z věty.</a:t>
            </a:r>
            <a:endParaRPr lang="cs-CZ" sz="24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/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8244" y="5912091"/>
            <a:ext cx="18381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ZÁKL. SKLADEB.</a:t>
            </a:r>
          </a:p>
          <a:p>
            <a:pPr algn="ctr"/>
            <a:r>
              <a:rPr lang="cs-CZ" dirty="0" smtClean="0"/>
              <a:t>DVOJICE</a:t>
            </a:r>
          </a:p>
          <a:p>
            <a:pPr algn="ctr"/>
            <a:r>
              <a:rPr lang="cs-CZ" dirty="0" smtClean="0"/>
              <a:t>100</a:t>
            </a:r>
            <a:endParaRPr lang="cs-CZ" dirty="0"/>
          </a:p>
        </p:txBody>
      </p:sp>
      <p:sp>
        <p:nvSpPr>
          <p:cNvPr id="8" name="Vodorovný svitek 7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360000"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Na základní skladební dvojici  ve větě se ptám: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3425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51106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 malý chlapec si hraje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57301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chlapec si hraje</a:t>
            </a:r>
            <a:endParaRPr lang="cs-CZ" sz="32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78373" y="465313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chlapec hraje</a:t>
            </a:r>
            <a:endParaRPr lang="cs-CZ" sz="3200" dirty="0"/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26274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8244" y="5912091"/>
            <a:ext cx="18381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ZÁKL. SKLADEB.</a:t>
            </a:r>
          </a:p>
          <a:p>
            <a:pPr algn="ctr"/>
            <a:r>
              <a:rPr lang="cs-CZ" dirty="0" smtClean="0"/>
              <a:t>DVOJICE</a:t>
            </a:r>
          </a:p>
          <a:p>
            <a:pPr algn="ctr"/>
            <a:r>
              <a:rPr lang="cs-CZ" dirty="0" smtClean="0"/>
              <a:t>200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611559" y="188640"/>
            <a:ext cx="7379381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360000"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Ve větě je základní skladební dvojice:</a:t>
            </a:r>
          </a:p>
          <a:p>
            <a:pPr algn="ctr"/>
            <a:endParaRPr lang="cs-CZ" sz="2400" dirty="0">
              <a:solidFill>
                <a:schemeClr val="bg1"/>
              </a:solidFill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Na zahradě si hraje malý chlapec s fotbalovým míčem.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05352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49289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a)  klempíř pobyl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644115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 Ježíšek urovná </a:t>
            </a:r>
            <a:endParaRPr lang="cs-CZ" sz="3600" dirty="0"/>
          </a:p>
        </p:txBody>
      </p:sp>
      <p:sp>
        <p:nvSpPr>
          <p:cNvPr id="6" name="Zaoblený obdélník 5"/>
          <p:cNvSpPr/>
          <p:nvPr/>
        </p:nvSpPr>
        <p:spPr>
          <a:xfrm>
            <a:off x="2843808" y="4818856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pokrývač pobil </a:t>
            </a:r>
            <a:endParaRPr lang="cs-CZ" sz="3600" b="1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741980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8244" y="5912091"/>
            <a:ext cx="18381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ZÁKL. SKLADEB.</a:t>
            </a:r>
          </a:p>
          <a:p>
            <a:pPr algn="ctr"/>
            <a:r>
              <a:rPr lang="cs-CZ" dirty="0" smtClean="0"/>
              <a:t>DVOJICE</a:t>
            </a:r>
          </a:p>
          <a:p>
            <a:pPr algn="ctr"/>
            <a:r>
              <a:rPr lang="cs-CZ" dirty="0" smtClean="0"/>
              <a:t>300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360000"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Do věty doplň vhodnou základní skladební dvojici:</a:t>
            </a:r>
          </a:p>
          <a:p>
            <a:pPr algn="ctr"/>
            <a:endParaRPr lang="cs-CZ" sz="2400" dirty="0">
              <a:solidFill>
                <a:schemeClr val="bg1"/>
              </a:solidFill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Šikovný střechu novým plechem.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229287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2843808" y="2564904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  a) nevyjádřený</a:t>
            </a:r>
            <a:endParaRPr lang="cs-CZ" sz="3200" dirty="0"/>
          </a:p>
        </p:txBody>
      </p:sp>
      <p:sp>
        <p:nvSpPr>
          <p:cNvPr id="5" name="Zaoblený obdélník 4"/>
          <p:cNvSpPr/>
          <p:nvPr/>
        </p:nvSpPr>
        <p:spPr>
          <a:xfrm>
            <a:off x="2843808" y="3668908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b) chybějící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878373" y="4789899"/>
            <a:ext cx="5112568" cy="91440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tx1"/>
                </a:solidFill>
              </a:rPr>
              <a:t>c) nepoznaný</a:t>
            </a:r>
            <a:endParaRPr lang="cs-CZ" sz="32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7" name="Šipka doleva 6">
            <a:hlinkClick r:id="rId2" action="ppaction://hlinksldjump"/>
          </p:cNvPr>
          <p:cNvSpPr/>
          <p:nvPr/>
        </p:nvSpPr>
        <p:spPr>
          <a:xfrm>
            <a:off x="3419872" y="5733256"/>
            <a:ext cx="2376264" cy="844672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118244" y="5912091"/>
            <a:ext cx="183813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ZÁKL. SKLADEB.</a:t>
            </a:r>
          </a:p>
          <a:p>
            <a:pPr algn="ctr"/>
            <a:r>
              <a:rPr lang="cs-CZ" dirty="0" smtClean="0"/>
              <a:t>DVOJICE</a:t>
            </a:r>
          </a:p>
          <a:p>
            <a:pPr algn="ctr"/>
            <a:r>
              <a:rPr lang="cs-CZ" dirty="0" smtClean="0"/>
              <a:t>400</a:t>
            </a:r>
            <a:endParaRPr lang="cs-CZ" dirty="0"/>
          </a:p>
        </p:txBody>
      </p:sp>
      <p:sp>
        <p:nvSpPr>
          <p:cNvPr id="9" name="Vodorovný svitek 8"/>
          <p:cNvSpPr/>
          <p:nvPr/>
        </p:nvSpPr>
        <p:spPr>
          <a:xfrm>
            <a:off x="1043608" y="188640"/>
            <a:ext cx="6912768" cy="1737484"/>
          </a:xfrm>
          <a:prstGeom prst="horizontalScroll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rgbClr val="FFFF00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  <a:outerShdw blurRad="50800" dist="38100" dir="13500000" algn="br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bIns="360000"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 </a:t>
            </a:r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Když ve větě není jeden člen základní skladební dvojice vyjádřen , říkáme mu: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56139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00FF00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0000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844824"/>
            <a:ext cx="38650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 </a:t>
            </a:r>
            <a:r>
              <a:rPr lang="cs-CZ" dirty="0" err="1" smtClean="0">
                <a:solidFill>
                  <a:schemeClr val="bg1"/>
                </a:solidFill>
              </a:rPr>
              <a:t>DUMu</a:t>
            </a:r>
            <a:r>
              <a:rPr lang="cs-CZ" dirty="0" smtClean="0">
                <a:solidFill>
                  <a:schemeClr val="bg1"/>
                </a:solidFill>
              </a:rPr>
              <a:t> byly použity vlastní materiály.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660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lux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Deluxe">
      <a:maj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新魏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Deluxe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280000"/>
              </a:schemeClr>
            </a:gs>
            <a:gs pos="14000">
              <a:schemeClr val="phClr">
                <a:tint val="37000"/>
                <a:satMod val="250000"/>
              </a:schemeClr>
            </a:gs>
            <a:gs pos="45000">
              <a:schemeClr val="phClr">
                <a:tint val="53000"/>
                <a:satMod val="220000"/>
              </a:schemeClr>
            </a:gs>
            <a:gs pos="65000">
              <a:schemeClr val="phClr">
                <a:tint val="53000"/>
                <a:satMod val="220000"/>
              </a:schemeClr>
            </a:gs>
            <a:gs pos="86000">
              <a:schemeClr val="phClr">
                <a:tint val="42000"/>
                <a:satMod val="240000"/>
              </a:schemeClr>
            </a:gs>
            <a:gs pos="100000">
              <a:schemeClr val="phClr">
                <a:tint val="20000"/>
                <a:satMod val="23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75000"/>
                <a:satMod val="160000"/>
              </a:schemeClr>
            </a:gs>
            <a:gs pos="60000">
              <a:schemeClr val="phClr">
                <a:satMod val="150000"/>
              </a:schemeClr>
            </a:gs>
            <a:gs pos="100000">
              <a:schemeClr val="phClr">
                <a:tint val="75000"/>
                <a:satMod val="20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atMod val="14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  <a:effectStyle>
          <a:effectLst>
            <a:reflection blurRad="12700" stA="26000" endPos="28000" dist="38100" dir="5400000" sy="-100000"/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90500" h="1016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3000"/>
                <a:satMod val="1550000"/>
              </a:schemeClr>
            </a:gs>
            <a:gs pos="1000">
              <a:schemeClr val="phClr">
                <a:tint val="48000"/>
                <a:satMod val="155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r="210000" b="300000"/>
          </a:path>
        </a:gradFill>
        <a:gradFill rotWithShape="1">
          <a:gsLst>
            <a:gs pos="5000">
              <a:schemeClr val="phClr">
                <a:tint val="38000"/>
                <a:satMod val="1800000"/>
              </a:schemeClr>
            </a:gs>
            <a:gs pos="5000">
              <a:schemeClr val="phClr">
                <a:tint val="40000"/>
                <a:satMod val="1800000"/>
              </a:schemeClr>
            </a:gs>
            <a:gs pos="90000">
              <a:schemeClr val="phClr">
                <a:shade val="18000"/>
                <a:satMod val="275000"/>
              </a:schemeClr>
            </a:gs>
          </a:gsLst>
          <a:path path="circle">
            <a:fillToRect l="20000" t="30000" r="135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Luxusní motiv</Template>
  <TotalTime>1993</TotalTime>
  <Words>1464</Words>
  <Application>Microsoft Office PowerPoint</Application>
  <PresentationFormat>Předvádění na obrazovce (4:3)</PresentationFormat>
  <Paragraphs>333</Paragraphs>
  <Slides>38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38</vt:i4>
      </vt:variant>
    </vt:vector>
  </HeadingPairs>
  <TitlesOfParts>
    <vt:vector size="40" baseType="lpstr">
      <vt:lpstr>Deluxe</vt:lpstr>
      <vt:lpstr>Motiv systému Office</vt:lpstr>
      <vt:lpstr>Snímek 1</vt:lpstr>
      <vt:lpstr>ANOTACE:</vt:lpstr>
      <vt:lpstr>Snímek 3</vt:lpstr>
      <vt:lpstr>Snímek 4</vt:lpstr>
      <vt:lpstr>Snímek 5</vt:lpstr>
      <vt:lpstr>      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 </vt:lpstr>
      <vt:lpstr>Snímek 18</vt:lpstr>
      <vt:lpstr>Snímek 19</vt:lpstr>
      <vt:lpstr>  </vt:lpstr>
      <vt:lpstr>Snímek 21</vt:lpstr>
      <vt:lpstr>Snímek 22</vt:lpstr>
      <vt:lpstr>Snímek 23</vt:lpstr>
      <vt:lpstr>Snímek 24</vt:lpstr>
      <vt:lpstr>Snímek 25</vt:lpstr>
      <vt:lpstr> 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Kosterní soustava</dc:title>
  <dc:creator>Michal</dc:creator>
  <cp:lastModifiedBy>Dum</cp:lastModifiedBy>
  <cp:revision>194</cp:revision>
  <dcterms:created xsi:type="dcterms:W3CDTF">2011-11-07T20:36:47Z</dcterms:created>
  <dcterms:modified xsi:type="dcterms:W3CDTF">2013-03-05T06:32:18Z</dcterms:modified>
</cp:coreProperties>
</file>