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5"/>
  </p:notesMasterIdLst>
  <p:sldIdLst>
    <p:sldId id="275" r:id="rId2"/>
    <p:sldId id="258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9" r:id="rId11"/>
    <p:sldId id="270" r:id="rId12"/>
    <p:sldId id="271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671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BAC65-A467-4FDD-A8BE-9E036DFC559F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717476-10D3-4288-8D7E-6ACB6AD22AF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245529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8717476-10D3-4288-8D7E-6ACB6AD22AF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680820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D922011-D373-499D-BE83-F901EFDDD8F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A920A5C-D03F-4F22-90C8-744BAF09C4A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00663"/>
            <a:ext cx="5665787" cy="1239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4F81BD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2772997" y="1409462"/>
            <a:ext cx="3785332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b="1" dirty="0" smtClean="0"/>
              <a:t>02 KMITAVÝ POHYB - KMITÁNÍ</a:t>
            </a:r>
            <a:endParaRPr lang="cs-CZ" dirty="0"/>
          </a:p>
          <a:p>
            <a:pPr algn="ctr"/>
            <a:r>
              <a:rPr lang="cs-CZ" sz="2400" b="1" dirty="0" smtClean="0"/>
              <a:t>VY_32_INOVACE_02</a:t>
            </a:r>
            <a:endParaRPr lang="cs-CZ" sz="2400" b="1" dirty="0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1691679" y="3357563"/>
            <a:ext cx="7057033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200" b="1" dirty="0"/>
              <a:t>autor:</a:t>
            </a:r>
            <a:r>
              <a:rPr lang="cs-CZ" dirty="0"/>
              <a:t>		</a:t>
            </a:r>
            <a:r>
              <a:rPr lang="cs-CZ" sz="1200" dirty="0"/>
              <a:t>Mgr. </a:t>
            </a:r>
            <a:r>
              <a:rPr lang="cs-CZ" sz="1200" dirty="0" smtClean="0"/>
              <a:t>Mahdalová Miroslava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identifikace:</a:t>
            </a:r>
            <a:r>
              <a:rPr lang="cs-CZ" sz="1200" dirty="0"/>
              <a:t>		</a:t>
            </a:r>
            <a:r>
              <a:rPr lang="cs-CZ" sz="1200" smtClean="0"/>
              <a:t>G 3 </a:t>
            </a:r>
            <a:r>
              <a:rPr lang="cs-CZ" sz="1200" dirty="0" smtClean="0"/>
              <a:t>- 02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třída:</a:t>
            </a:r>
            <a:r>
              <a:rPr lang="cs-CZ" sz="1200" dirty="0"/>
              <a:t>		</a:t>
            </a:r>
            <a:r>
              <a:rPr lang="cs-CZ" sz="1200" dirty="0" smtClean="0"/>
              <a:t>8.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předmět:</a:t>
            </a:r>
            <a:r>
              <a:rPr lang="cs-CZ" sz="1200" dirty="0"/>
              <a:t>		</a:t>
            </a:r>
            <a:r>
              <a:rPr lang="cs-CZ" sz="1200" dirty="0" smtClean="0"/>
              <a:t>Fyzika</a:t>
            </a:r>
            <a:endParaRPr lang="cs-CZ" sz="1200" dirty="0"/>
          </a:p>
          <a:p>
            <a:pPr>
              <a:spcBef>
                <a:spcPct val="50000"/>
              </a:spcBef>
            </a:pPr>
            <a:r>
              <a:rPr lang="cs-CZ" sz="1200" b="1" dirty="0"/>
              <a:t>anotace:</a:t>
            </a:r>
            <a:r>
              <a:rPr lang="cs-CZ" sz="1200" dirty="0"/>
              <a:t>		</a:t>
            </a:r>
            <a:r>
              <a:rPr lang="cs-CZ" sz="1200" dirty="0" smtClean="0"/>
              <a:t>Pokračování výkladu učiva - kmitání, nové pojmy, grafy a grafická znázornění, 		opakování – řešení, </a:t>
            </a:r>
            <a:r>
              <a:rPr lang="cs-CZ" sz="1200" dirty="0"/>
              <a:t>	</a:t>
            </a:r>
          </a:p>
          <a:p>
            <a:pPr>
              <a:spcBef>
                <a:spcPct val="50000"/>
              </a:spcBef>
            </a:pP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771222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331640" y="269776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KMITAVÝ POHYB - KMITÁNÍ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844824"/>
            <a:ext cx="4896544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D688D-010B-45A8-95F6-9FE571CCE93A}" type="datetime1">
              <a:rPr lang="cs-CZ" smtClean="0"/>
              <a:pPr/>
              <a:t>5.3.2013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2244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OPAKOVÁNÍ - POJMY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pPr marL="825246" indent="-7429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Deformace</a:t>
            </a:r>
          </a:p>
          <a:p>
            <a:pPr marL="825246" indent="-7429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Deformační síla</a:t>
            </a:r>
          </a:p>
          <a:p>
            <a:pPr marL="825246" indent="-7429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Síla pružnosti</a:t>
            </a:r>
          </a:p>
          <a:p>
            <a:pPr marL="825246" indent="-7429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Rovnovážná poloha </a:t>
            </a:r>
          </a:p>
          <a:p>
            <a:pPr marL="825246" indent="-7429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Výchylka </a:t>
            </a:r>
          </a:p>
          <a:p>
            <a:pPr marL="825246" indent="-7429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Kmitavý pohyb (kmitání)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85197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900" b="1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endParaRPr lang="cs-CZ" sz="3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Působení síly – trvalé nebo dočasné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Síla způsobující deformaci látky(tělesa) je síla deformační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Síla, která působí proti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deformaci, má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opačný směr než síla deformační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Pružné těleso není deformováno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Vychýlení tělesa (sledovaného bodu)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jeho rovnovážné polohy</a:t>
            </a:r>
          </a:p>
          <a:p>
            <a:pPr marL="596646" indent="-514350">
              <a:buFont typeface="+mj-lt"/>
              <a:buAutoNum type="arabi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Výchylka opakovaně roste a klesá</a:t>
            </a:r>
          </a:p>
          <a:p>
            <a:pPr marL="596646" indent="-514350">
              <a:buFont typeface="+mj-lt"/>
              <a:buAutoNum type="arabicParenR"/>
            </a:pPr>
            <a:endParaRPr lang="cs-CZ" dirty="0" smtClean="0"/>
          </a:p>
          <a:p>
            <a:pPr marL="596646" indent="-514350">
              <a:buFont typeface="+mj-lt"/>
              <a:buAutoNum type="arabicParenR"/>
            </a:pPr>
            <a:endParaRPr lang="cs-CZ" dirty="0" smtClean="0"/>
          </a:p>
          <a:p>
            <a:pPr marL="596646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61833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74638"/>
            <a:ext cx="7498080" cy="1143000"/>
          </a:xfrm>
        </p:spPr>
        <p:txBody>
          <a:bodyPr>
            <a:normAutofit/>
          </a:bodyPr>
          <a:lstStyle/>
          <a:p>
            <a:r>
              <a:rPr lang="cs-CZ" sz="3900" b="1" dirty="0" smtClean="0">
                <a:latin typeface="Times New Roman" pitchFamily="18" charset="0"/>
                <a:cs typeface="Times New Roman" pitchFamily="18" charset="0"/>
              </a:rPr>
              <a:t>KMITÁNÍ</a:t>
            </a:r>
            <a:endParaRPr lang="cs-CZ" sz="3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5832648" cy="4800600"/>
          </a:xfrm>
        </p:spPr>
        <p:txBody>
          <a:bodyPr/>
          <a:lstStyle/>
          <a:p>
            <a:pPr>
              <a:spcAft>
                <a:spcPts val="600"/>
              </a:spcAft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Kmitání (kmitavý děj, oscilace) je změna polohy tělesa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(bodu na tělese) v průběhu času.</a:t>
            </a:r>
          </a:p>
          <a:p>
            <a:pPr lvl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eriodický kmitavý pohyb</a:t>
            </a:r>
          </a:p>
          <a:p>
            <a:pPr lvl="1">
              <a:spcBef>
                <a:spcPts val="600"/>
              </a:spcBef>
              <a:spcAft>
                <a:spcPts val="600"/>
              </a:spcAft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armonický kmitavý pohyb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1268760"/>
            <a:ext cx="1656184" cy="540518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23883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81691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PERIODICKÝ KMITAVÝ POHYB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mitavý pohyb, který se v průběhu času pravidelně opakuje, se nazývá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periodický kmitavý pohyb.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Perioda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nejkratší doba, za kterou se časový průběh výchylky opakuje.</a:t>
            </a:r>
          </a:p>
          <a:p>
            <a:pPr>
              <a:buFont typeface="Arial" pitchFamily="34" charset="0"/>
              <a:buChar char="•"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Frekvence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(kmitočet)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period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za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jednu sekundu.</a:t>
            </a:r>
          </a:p>
          <a:p>
            <a:pPr marL="82296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1795238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900" b="1" dirty="0" smtClean="0">
                <a:latin typeface="Times New Roman" pitchFamily="18" charset="0"/>
                <a:cs typeface="Times New Roman" pitchFamily="18" charset="0"/>
              </a:rPr>
              <a:t>FYZIKÁLNÍ VELIČINY</a:t>
            </a:r>
            <a:endParaRPr lang="cs-CZ" sz="39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89512"/>
          </a:xfrm>
        </p:spPr>
        <p:txBody>
          <a:bodyPr/>
          <a:lstStyle/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PERIODA </a:t>
            </a:r>
            <a:r>
              <a:rPr lang="cs-CZ" dirty="0" smtClean="0">
                <a:latin typeface="Lucida Console"/>
                <a:cs typeface="Times New Roman" pitchFamily="18" charset="0"/>
              </a:rPr>
              <a:t>→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</a:t>
            </a:r>
            <a:r>
              <a:rPr lang="cs-CZ" dirty="0" smtClean="0">
                <a:latin typeface="Lucida Console"/>
                <a:cs typeface="Times New Roman" pitchFamily="18" charset="0"/>
              </a:rPr>
              <a:t> [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dirty="0" smtClean="0">
                <a:latin typeface="Lucida Console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sekunda</a:t>
            </a:r>
          </a:p>
          <a:p>
            <a:pPr marL="82296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FREKVENCE →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f  </a:t>
            </a:r>
            <a:r>
              <a:rPr lang="cs-CZ" dirty="0" smtClean="0">
                <a:latin typeface="Lucida Console"/>
                <a:cs typeface="Times New Roman" pitchFamily="18" charset="0"/>
              </a:rPr>
              <a:t>[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Hz</a:t>
            </a:r>
            <a:r>
              <a:rPr lang="cs-CZ" dirty="0" smtClean="0">
                <a:latin typeface="Lucida Console"/>
                <a:cs typeface="Times New Roman" pitchFamily="18" charset="0"/>
              </a:rPr>
              <a:t>]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hertz</a:t>
            </a:r>
          </a:p>
          <a:p>
            <a:pPr marL="82296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Jednotka hertz byla 					pojmenována na počest 				významného německého 				fyzika Heinricha R. Hertze.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1994" y="3212976"/>
            <a:ext cx="2095500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32653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900" b="1" dirty="0" smtClean="0">
                <a:latin typeface="Times New Roman" pitchFamily="18" charset="0"/>
                <a:cs typeface="Times New Roman" pitchFamily="18" charset="0"/>
              </a:rPr>
              <a:t>VZORCE A JEDNOTKY</a:t>
            </a:r>
            <a:endParaRPr lang="cs-CZ" sz="39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043608" y="1447800"/>
                <a:ext cx="7992888" cy="5293568"/>
              </a:xfrm>
            </p:spPr>
            <p:txBody>
              <a:bodyPr>
                <a:normAutofit fontScale="92500"/>
              </a:bodyPr>
              <a:lstStyle/>
              <a:p>
                <a:pPr marL="82296" indent="0" algn="ctr">
                  <a:buNone/>
                </a:pPr>
                <a:r>
                  <a:rPr lang="cs-CZ" sz="5400" dirty="0" smtClean="0">
                    <a:latin typeface="Times New Roman" pitchFamily="18" charset="0"/>
                    <a:cs typeface="Times New Roman" pitchFamily="18" charset="0"/>
                  </a:rPr>
                  <a:t>T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5400" b="0" i="1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a:rPr lang="cs-CZ" sz="5400" b="0" i="1" smtClean="0">
                            <a:latin typeface="Cambria Math"/>
                            <a:cs typeface="Times New Roman" pitchFamily="18" charset="0"/>
                          </a:rPr>
                          <m:t>𝑓</m:t>
                        </m:r>
                      </m:den>
                    </m:f>
                  </m:oMath>
                </a14:m>
                <a:r>
                  <a:rPr lang="cs-CZ" sz="5400" dirty="0" smtClean="0">
                    <a:latin typeface="Times New Roman" pitchFamily="18" charset="0"/>
                    <a:cs typeface="Times New Roman" pitchFamily="18" charset="0"/>
                  </a:rPr>
                  <a:t>[</a:t>
                </a:r>
                <a:r>
                  <a:rPr lang="cs-CZ" sz="5400" i="1" dirty="0" smtClean="0"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5400" dirty="0" smtClean="0">
                    <a:latin typeface="Times New Roman" pitchFamily="18" charset="0"/>
                    <a:cs typeface="Times New Roman" pitchFamily="18" charset="0"/>
                  </a:rPr>
                  <a:t>] sekunda</a:t>
                </a:r>
                <a:endParaRPr lang="cs-CZ" sz="5400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82296" indent="0" algn="ctr">
                  <a:buNone/>
                </a:pP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82296" indent="0" algn="ctr">
                  <a:buNone/>
                </a:pPr>
                <a:r>
                  <a:rPr lang="cs-CZ" sz="5400" b="1" i="1" dirty="0" smtClean="0">
                    <a:latin typeface="Times New Roman" pitchFamily="18" charset="0"/>
                    <a:cs typeface="Times New Roman" pitchFamily="18" charset="0"/>
                  </a:rPr>
                  <a:t>f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540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5400" b="0" i="0" smtClean="0">
                            <a:latin typeface="Cambria Math"/>
                            <a:cs typeface="Times New Roman" pitchFamily="18" charset="0"/>
                          </a:rPr>
                          <m:t>1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cs-CZ" sz="5400" b="0" i="0" smtClean="0">
                            <a:latin typeface="Cambria Math"/>
                            <a:cs typeface="Times New Roman" pitchFamily="18" charset="0"/>
                          </a:rPr>
                          <m:t>T</m:t>
                        </m:r>
                      </m:den>
                    </m:f>
                  </m:oMath>
                </a14:m>
                <a:r>
                  <a:rPr lang="cs-CZ" sz="5400" dirty="0" smtClean="0">
                    <a:latin typeface="Times New Roman" pitchFamily="18" charset="0"/>
                    <a:cs typeface="Times New Roman" pitchFamily="18" charset="0"/>
                  </a:rPr>
                  <a:t> [Hz]</a:t>
                </a:r>
              </a:p>
              <a:p>
                <a:pPr marL="82296" indent="0">
                  <a:buNone/>
                </a:pPr>
                <a:endParaRPr lang="cs-CZ" sz="5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82296" indent="0">
                  <a:buNone/>
                </a:pPr>
                <a:r>
                  <a:rPr lang="cs-CZ" sz="3000" b="1" dirty="0" smtClean="0">
                    <a:latin typeface="Times New Roman" pitchFamily="18" charset="0"/>
                    <a:cs typeface="Times New Roman" pitchFamily="18" charset="0"/>
                  </a:rPr>
                  <a:t>kHz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 kilohertz 1 kHz 	= 1 000 Hz 		  (10³ Hz)</a:t>
                </a:r>
              </a:p>
              <a:p>
                <a:pPr marL="82296" indent="0">
                  <a:buNone/>
                </a:pPr>
                <a:r>
                  <a:rPr lang="cs-CZ" sz="3000" b="1" dirty="0" smtClean="0">
                    <a:latin typeface="Times New Roman" pitchFamily="18" charset="0"/>
                    <a:cs typeface="Times New Roman" pitchFamily="18" charset="0"/>
                  </a:rPr>
                  <a:t>MHz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 megahertz 1 MHz 	= 1 000 000 Hz 	  (10</a:t>
                </a:r>
                <a:r>
                  <a:rPr lang="cs-CZ" sz="3000" baseline="30000" dirty="0" smtClean="0">
                    <a:latin typeface="Times New Roman" pitchFamily="18" charset="0"/>
                    <a:cs typeface="Times New Roman" pitchFamily="18" charset="0"/>
                  </a:rPr>
                  <a:t>6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 Hz)</a:t>
                </a:r>
              </a:p>
              <a:p>
                <a:pPr marL="82296" indent="0">
                  <a:buNone/>
                </a:pPr>
                <a:r>
                  <a:rPr lang="cs-CZ" sz="3000" b="1" dirty="0" smtClean="0">
                    <a:latin typeface="Times New Roman" pitchFamily="18" charset="0"/>
                    <a:cs typeface="Times New Roman" pitchFamily="18" charset="0"/>
                  </a:rPr>
                  <a:t>GHz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 Gigahertz </a:t>
                </a:r>
                <a:r>
                  <a:rPr lang="cs-CZ" sz="3000" dirty="0">
                    <a:latin typeface="Times New Roman" pitchFamily="18" charset="0"/>
                    <a:cs typeface="Times New Roman" pitchFamily="18" charset="0"/>
                  </a:rPr>
                  <a:t>1 G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Hz 	= </a:t>
                </a:r>
                <a:r>
                  <a:rPr lang="cs-CZ" sz="3000" dirty="0">
                    <a:latin typeface="Times New Roman" pitchFamily="18" charset="0"/>
                    <a:cs typeface="Times New Roman" pitchFamily="18" charset="0"/>
                  </a:rPr>
                  <a:t>1 000 000 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000 Hz </a:t>
                </a:r>
                <a:r>
                  <a:rPr lang="cs-CZ" sz="3000" dirty="0">
                    <a:latin typeface="Times New Roman" pitchFamily="18" charset="0"/>
                    <a:cs typeface="Times New Roman" pitchFamily="18" charset="0"/>
                  </a:rPr>
                  <a:t>(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10</a:t>
                </a:r>
                <a:r>
                  <a:rPr lang="cs-CZ" sz="3000" baseline="30000" dirty="0" smtClean="0">
                    <a:latin typeface="Times New Roman" pitchFamily="18" charset="0"/>
                    <a:cs typeface="Times New Roman" pitchFamily="18" charset="0"/>
                  </a:rPr>
                  <a:t>9</a:t>
                </a:r>
                <a:r>
                  <a:rPr lang="cs-CZ" sz="3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3000" dirty="0">
                    <a:latin typeface="Times New Roman" pitchFamily="18" charset="0"/>
                    <a:cs typeface="Times New Roman" pitchFamily="18" charset="0"/>
                  </a:rPr>
                  <a:t>Hz)</a:t>
                </a: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043608" y="1447800"/>
                <a:ext cx="7992888" cy="5293568"/>
              </a:xfrm>
              <a:blipFill rotWithShape="1">
                <a:blip r:embed="rId2" cstate="print"/>
                <a:stretch>
                  <a:fillRect l="-458" t="-115" r="-1373" b="-3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3654904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708392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KMITAVÝ POHYB –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grafické znázornění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GRAF – časový průběh výchylky tělesa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od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rovnovážné polohy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Časová osa (vodorovně)</a:t>
            </a:r>
          </a:p>
          <a:p>
            <a:pPr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Výchylka (svisle)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Amplituda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→ největší výchylka</a:t>
            </a:r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6133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KMITAVÝ POHYB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340768"/>
            <a:ext cx="7488832" cy="489654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Zvláštním případem kmitavých pohybů jsou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harmonické pohyby.</a:t>
            </a: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Křivka, která znázorňuje (popisuje) harmonický kmitavý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pohyb,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 nazývá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sinusoida.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20486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025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KMITAVÝ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POHYB - harmonický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SINUSOIDA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36064" y="2068194"/>
            <a:ext cx="7140391" cy="359305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4166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708392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KMITAVÝ POHYB –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nové pojmy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Kmitavý pohyb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Harmonický kmitavý pohyb</a:t>
            </a:r>
          </a:p>
          <a:p>
            <a:pPr>
              <a:buFont typeface="Wingdings" pitchFamily="2" charset="2"/>
              <a:buChar char="§"/>
            </a:pPr>
            <a:r>
              <a:rPr lang="cs-CZ" smtClean="0">
                <a:latin typeface="Times New Roman" pitchFamily="18" charset="0"/>
                <a:cs typeface="Times New Roman" pitchFamily="18" charset="0"/>
              </a:rPr>
              <a:t>Perioda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Frekvence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Amplituda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Časový průběh kmitavého pohybu - graf</a:t>
            </a:r>
          </a:p>
          <a:p>
            <a:pPr>
              <a:buFont typeface="Wingdings" pitchFamily="2" charset="2"/>
              <a:buChar char="§"/>
            </a:pP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58930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Ilustrace:</a:t>
            </a:r>
          </a:p>
          <a:p>
            <a:pPr marL="425196" indent="-342900">
              <a:buAutoNum type="arabicParenR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BLÁZNIVÁ PRUŽINA,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Megadarky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www.megadarky.cz/chytre-hracky/40423-blazniva-pruzina.html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11.4.2012]. Dostupný na WWW: &lt;www.megadarky.cz/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chytre-hracky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/40423-blazniva-pruzina.html&gt;. </a:t>
            </a:r>
            <a:endParaRPr lang="cs-CZ" sz="1400" dirty="0" smtClean="0"/>
          </a:p>
          <a:p>
            <a:pPr marL="425196" indent="-342900">
              <a:buAutoNum type="arabicParenR"/>
            </a:pPr>
            <a:r>
              <a:rPr lang="cs-CZ" sz="1400" dirty="0"/>
              <a:t>KMITÁNÍ, Kmity. </a:t>
            </a:r>
            <a:r>
              <a:rPr lang="cs-CZ" sz="1400" i="1" dirty="0"/>
              <a:t>http://cs.wikipedia.org/wiki/Kmit%C3%A1n%C3%AD</a:t>
            </a:r>
            <a:r>
              <a:rPr lang="cs-CZ" sz="1400" dirty="0"/>
              <a:t> [online]. [cit. 12.4.2012]. Dostupný na WWW</a:t>
            </a:r>
            <a:r>
              <a:rPr lang="cs-CZ" sz="1400"/>
              <a:t>: </a:t>
            </a:r>
            <a:r>
              <a:rPr lang="cs-CZ" sz="1400" smtClean="0"/>
              <a:t>http://cs.wikipedia.org/wiki/Soubor:Simple_harmonic_oscillator.gif</a:t>
            </a:r>
            <a:endParaRPr lang="cs-CZ" sz="1400" dirty="0" smtClean="0"/>
          </a:p>
          <a:p>
            <a:pPr marL="425196" indent="-342900">
              <a:buFont typeface="Wingdings 2"/>
              <a:buAutoNum type="arabicParenR"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HERTZ, Heinrich. </a:t>
            </a:r>
            <a:r>
              <a:rPr lang="cs-CZ" sz="1400" i="1" dirty="0">
                <a:latin typeface="Times New Roman" pitchFamily="18" charset="0"/>
                <a:cs typeface="Times New Roman" pitchFamily="18" charset="0"/>
              </a:rPr>
              <a:t>http://cs.wikipedia.org/wiki/Heinrich_Rudolf_Hertz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[online]. [cit. 12.4.2012]. Dostupný na WWW: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http://en.wikipedia.org/wiki/File:Heinrich_Rudolf_Hertz.jpg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425196" indent="-342900">
              <a:buFont typeface="Wingdings 2"/>
              <a:buAutoNum type="arabicParenR"/>
            </a:pPr>
            <a:r>
              <a:rPr lang="cs-CZ" sz="1400" dirty="0"/>
              <a:t>KMITÁNÍ, Kmitání. </a:t>
            </a:r>
            <a:r>
              <a:rPr lang="cs-CZ" sz="1400" i="1" dirty="0"/>
              <a:t>http://office.microsoft.com/cs-cz/images/results.aspx?qu=srde%C4%8Dn%C3%AD%20monitory#ai:MC900286851|</a:t>
            </a:r>
            <a:r>
              <a:rPr lang="cs-CZ" sz="1400" dirty="0"/>
              <a:t> [online]. [cit. 12.4.2012]. Dostupný na WWW: &lt;http://office.microsoft.com/</a:t>
            </a:r>
            <a:r>
              <a:rPr lang="cs-CZ" sz="1400" dirty="0" err="1"/>
              <a:t>cs-cz</a:t>
            </a:r>
            <a:r>
              <a:rPr lang="cs-CZ" sz="1400" dirty="0"/>
              <a:t>/</a:t>
            </a:r>
            <a:r>
              <a:rPr lang="cs-CZ" sz="1400" dirty="0" err="1"/>
              <a:t>images</a:t>
            </a:r>
            <a:r>
              <a:rPr lang="cs-CZ" sz="1400" dirty="0"/>
              <a:t>/</a:t>
            </a:r>
            <a:r>
              <a:rPr lang="cs-CZ" sz="1400" dirty="0" err="1"/>
              <a:t>results.aspx?qu</a:t>
            </a:r>
            <a:r>
              <a:rPr lang="cs-CZ" sz="1400" dirty="0"/>
              <a:t>=srde%C4%8Dn%C3%AD%20monitory#ai:MC900286851|&gt;. </a:t>
            </a:r>
            <a:endParaRPr lang="cs-CZ" sz="1400" dirty="0" smtClean="0"/>
          </a:p>
          <a:p>
            <a:pPr marL="425196" indent="-342900">
              <a:buFont typeface="Wingdings 2"/>
              <a:buAutoNum type="arabicParenR"/>
            </a:pPr>
            <a:r>
              <a:rPr lang="cs-CZ" sz="1400" dirty="0" smtClean="0"/>
              <a:t>EDUTORIUM</a:t>
            </a:r>
            <a:r>
              <a:rPr lang="cs-CZ" sz="1400" dirty="0"/>
              <a:t>, </a:t>
            </a:r>
            <a:r>
              <a:rPr lang="cs-CZ" sz="1400" dirty="0" err="1"/>
              <a:t>Edutorium</a:t>
            </a:r>
            <a:r>
              <a:rPr lang="cs-CZ" sz="1400" dirty="0"/>
              <a:t>. </a:t>
            </a:r>
            <a:r>
              <a:rPr lang="cs-CZ" sz="1400" i="1" dirty="0"/>
              <a:t>http://www.techmania.cz/edutorium/art_exponaty.php?xkat=fyzika&amp;xser=506f687962h&amp;key=633</a:t>
            </a:r>
            <a:r>
              <a:rPr lang="cs-CZ" sz="1400" dirty="0"/>
              <a:t> [online]. [cit. 11.4.2012]. Dostupný na WWW: &lt;http://www.techmania.cz/</a:t>
            </a:r>
            <a:r>
              <a:rPr lang="cs-CZ" sz="1400" dirty="0" err="1"/>
              <a:t>edutorium</a:t>
            </a:r>
            <a:r>
              <a:rPr lang="cs-CZ" sz="1400" dirty="0"/>
              <a:t>/</a:t>
            </a:r>
            <a:r>
              <a:rPr lang="cs-CZ" sz="1400" dirty="0" err="1"/>
              <a:t>art_exponaty.php?xkat</a:t>
            </a:r>
            <a:r>
              <a:rPr lang="cs-CZ" sz="1400" dirty="0"/>
              <a:t>=</a:t>
            </a:r>
            <a:r>
              <a:rPr lang="cs-CZ" sz="1400" dirty="0" err="1"/>
              <a:t>fyzika&amp;xser</a:t>
            </a:r>
            <a:r>
              <a:rPr lang="cs-CZ" sz="1400" dirty="0"/>
              <a:t>=506f687962h&amp;key=633&gt;.</a:t>
            </a:r>
          </a:p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Text: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vlastní výklad autora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  <a:p>
            <a:pPr marL="425196" indent="-342900">
              <a:buFont typeface="Wingdings 2"/>
              <a:buAutoNum type="arabicParenR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425196" indent="-342900">
              <a:buAutoNum type="arabicParenR"/>
            </a:pPr>
            <a:endParaRPr lang="cs-CZ" sz="1400" dirty="0" smtClean="0"/>
          </a:p>
          <a:p>
            <a:pPr marL="425196" indent="-342900">
              <a:buAutoNum type="arabicParenR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82296" indent="0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827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264</TotalTime>
  <Words>362</Words>
  <Application>Microsoft Office PowerPoint</Application>
  <PresentationFormat>Předvádění na obrazovce (4:3)</PresentationFormat>
  <Paragraphs>81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Snímek 1</vt:lpstr>
      <vt:lpstr>KMITAVÝ POHYB - KMITÁNÍ</vt:lpstr>
      <vt:lpstr>OPAKOVÁNÍ - POJMY</vt:lpstr>
      <vt:lpstr>ŘEŠENÍ</vt:lpstr>
      <vt:lpstr>KMITÁNÍ</vt:lpstr>
      <vt:lpstr>PERIODICKÝ KMITAVÝ POHYB</vt:lpstr>
      <vt:lpstr>FYZIKÁLNÍ VELIČINY</vt:lpstr>
      <vt:lpstr>VZORCE A JEDNOTKY</vt:lpstr>
      <vt:lpstr>KMITAVÝ POHYB – grafické znázornění</vt:lpstr>
      <vt:lpstr>KMITAVÝ POHYB</vt:lpstr>
      <vt:lpstr>KMITAVÝ POHYB - harmonický</vt:lpstr>
      <vt:lpstr>KMITAVÝ POHYB – nové pojmy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Mahdalová</dc:creator>
  <cp:lastModifiedBy>Dum</cp:lastModifiedBy>
  <cp:revision>40</cp:revision>
  <dcterms:created xsi:type="dcterms:W3CDTF">2012-03-22T21:37:41Z</dcterms:created>
  <dcterms:modified xsi:type="dcterms:W3CDTF">2013-03-05T13:52:32Z</dcterms:modified>
</cp:coreProperties>
</file>