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9" r:id="rId3"/>
    <p:sldId id="256" r:id="rId4"/>
    <p:sldId id="257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619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256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826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977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361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346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242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864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34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94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8368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905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VY_42_INOVACE_56_Koule - objem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07911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4830" y="269776"/>
            <a:ext cx="8229600" cy="92697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Koule, kulová plocha</a:t>
            </a:r>
            <a:endParaRPr lang="cs-CZ" sz="3600" dirty="0"/>
          </a:p>
        </p:txBody>
      </p:sp>
      <p:grpSp>
        <p:nvGrpSpPr>
          <p:cNvPr id="52" name="Skupina 51"/>
          <p:cNvGrpSpPr/>
          <p:nvPr/>
        </p:nvGrpSpPr>
        <p:grpSpPr>
          <a:xfrm>
            <a:off x="971600" y="1412776"/>
            <a:ext cx="3816424" cy="4608512"/>
            <a:chOff x="971600" y="1412776"/>
            <a:chExt cx="3816424" cy="4608512"/>
          </a:xfrm>
        </p:grpSpPr>
        <p:grpSp>
          <p:nvGrpSpPr>
            <p:cNvPr id="48" name="Skupina 47"/>
            <p:cNvGrpSpPr/>
            <p:nvPr/>
          </p:nvGrpSpPr>
          <p:grpSpPr>
            <a:xfrm>
              <a:off x="971600" y="1412776"/>
              <a:ext cx="3816424" cy="4608512"/>
              <a:chOff x="971600" y="1412776"/>
              <a:chExt cx="3816424" cy="4608512"/>
            </a:xfrm>
          </p:grpSpPr>
          <p:sp>
            <p:nvSpPr>
              <p:cNvPr id="6" name="Ovál 5"/>
              <p:cNvSpPr/>
              <p:nvPr/>
            </p:nvSpPr>
            <p:spPr>
              <a:xfrm>
                <a:off x="971600" y="1772816"/>
                <a:ext cx="3816424" cy="360040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" name="Přímá spojnice 7"/>
              <p:cNvCxnSpPr/>
              <p:nvPr/>
            </p:nvCxnSpPr>
            <p:spPr>
              <a:xfrm>
                <a:off x="2906815" y="1412776"/>
                <a:ext cx="27003" cy="4608512"/>
              </a:xfrm>
              <a:prstGeom prst="line">
                <a:avLst/>
              </a:prstGeom>
              <a:ln>
                <a:prstDash val="lgDash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 flipH="1">
                <a:off x="2771800" y="3573016"/>
                <a:ext cx="28803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Ovál 23"/>
              <p:cNvSpPr/>
              <p:nvPr/>
            </p:nvSpPr>
            <p:spPr>
              <a:xfrm>
                <a:off x="971600" y="3115816"/>
                <a:ext cx="3816424" cy="91440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délník 24"/>
              <p:cNvSpPr/>
              <p:nvPr/>
            </p:nvSpPr>
            <p:spPr>
              <a:xfrm>
                <a:off x="1313638" y="3162818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1575743" y="3115816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1869232" y="3115816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2140955" y="3066225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405603" y="3031944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2688953" y="2992938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1089511" y="3213154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961197" y="2971056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3196444" y="2992938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3491880" y="3107043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3779912" y="3091377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4067944" y="3154078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4581618" y="3251059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4355976" y="3178873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3038956" y="3419160"/>
                <a:ext cx="3369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</a:t>
                </a:r>
                <a:endParaRPr lang="cs-CZ" dirty="0"/>
              </a:p>
            </p:txBody>
          </p:sp>
          <p:cxnSp>
            <p:nvCxnSpPr>
              <p:cNvPr id="41" name="Přímá spojnice se šipkou 40"/>
              <p:cNvCxnSpPr/>
              <p:nvPr/>
            </p:nvCxnSpPr>
            <p:spPr>
              <a:xfrm flipV="1">
                <a:off x="2920316" y="2132856"/>
                <a:ext cx="1147628" cy="144016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TextovéPole 43"/>
              <p:cNvSpPr txBox="1"/>
              <p:nvPr/>
            </p:nvSpPr>
            <p:spPr>
              <a:xfrm>
                <a:off x="3335076" y="2485061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r</a:t>
                </a:r>
                <a:endParaRPr lang="cs-CZ" dirty="0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2883363" y="1412776"/>
                <a:ext cx="4320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2933818" y="5392168"/>
                <a:ext cx="30970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</p:grpSp>
        <p:sp>
          <p:nvSpPr>
            <p:cNvPr id="47" name="Oblouk 46"/>
            <p:cNvSpPr/>
            <p:nvPr/>
          </p:nvSpPr>
          <p:spPr>
            <a:xfrm rot="10800000">
              <a:off x="997005" y="1782108"/>
              <a:ext cx="3692625" cy="3600400"/>
            </a:xfrm>
            <a:prstGeom prst="arc">
              <a:avLst>
                <a:gd name="adj1" fmla="val 15963446"/>
                <a:gd name="adj2" fmla="val 5573139"/>
              </a:avLst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112597" y="1948190"/>
              <a:ext cx="288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4932040" y="1382643"/>
            <a:ext cx="34563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 </a:t>
            </a:r>
            <a:r>
              <a:rPr lang="cs-CZ" dirty="0" smtClean="0"/>
              <a:t>– polokružnice, jejíž rotací kolem průměru (osy o) vzniká kulová plocha</a:t>
            </a:r>
          </a:p>
          <a:p>
            <a:r>
              <a:rPr lang="cs-CZ" b="1" dirty="0"/>
              <a:t>o</a:t>
            </a:r>
            <a:r>
              <a:rPr lang="cs-CZ" b="1" dirty="0" smtClean="0"/>
              <a:t> </a:t>
            </a:r>
            <a:r>
              <a:rPr lang="cs-CZ" dirty="0" smtClean="0"/>
              <a:t>– osa otáčení</a:t>
            </a:r>
            <a:endParaRPr lang="cs-CZ" dirty="0"/>
          </a:p>
          <a:p>
            <a:r>
              <a:rPr lang="cs-CZ" b="1" dirty="0" smtClean="0"/>
              <a:t>AB</a:t>
            </a:r>
            <a:r>
              <a:rPr lang="cs-CZ" dirty="0" smtClean="0"/>
              <a:t> – průměr koule a kulové plochy</a:t>
            </a:r>
          </a:p>
          <a:p>
            <a:r>
              <a:rPr lang="cs-CZ" b="1" dirty="0"/>
              <a:t>r</a:t>
            </a:r>
            <a:r>
              <a:rPr lang="cs-CZ" dirty="0" smtClean="0"/>
              <a:t> – poloměr koule a kulové plochy</a:t>
            </a:r>
          </a:p>
          <a:p>
            <a:r>
              <a:rPr lang="cs-CZ" b="1" dirty="0" smtClean="0"/>
              <a:t>O</a:t>
            </a:r>
            <a:r>
              <a:rPr lang="cs-CZ" dirty="0" smtClean="0"/>
              <a:t> – střed koule a kulové plochy</a:t>
            </a:r>
          </a:p>
          <a:p>
            <a:endParaRPr lang="cs-CZ" dirty="0" smtClean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4908198" y="4533220"/>
                <a:ext cx="3456384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Každý bod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kulové plochy </a:t>
                </a:r>
                <a:r>
                  <a:rPr lang="cs-CZ" dirty="0" smtClean="0"/>
                  <a:t>má od středu O vzdálenost =  r.</a:t>
                </a:r>
              </a:p>
              <a:p>
                <a:r>
                  <a:rPr lang="cs-CZ" dirty="0" smtClean="0"/>
                  <a:t>Každý bod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koule </a:t>
                </a:r>
                <a:r>
                  <a:rPr lang="cs-CZ" dirty="0" smtClean="0"/>
                  <a:t>má od středu O vzdálenost 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/>
                      </a:rPr>
                      <m:t>&lt;</m:t>
                    </m:r>
                  </m:oMath>
                </a14:m>
                <a:r>
                  <a:rPr lang="cs-CZ" dirty="0" smtClean="0"/>
                  <a:t> nebo = r.</a:t>
                </a:r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8198" y="4533220"/>
                <a:ext cx="3456384" cy="1200329"/>
              </a:xfrm>
              <a:prstGeom prst="rect">
                <a:avLst/>
              </a:prstGeom>
              <a:blipFill rotWithShape="1">
                <a:blip r:embed="rId2"/>
                <a:stretch>
                  <a:fillRect l="-1411" t="-2538" r="-1058" b="-71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9095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4830" y="260648"/>
            <a:ext cx="8229600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Koule, kulová plocha</a:t>
            </a:r>
            <a:endParaRPr lang="cs-CZ" sz="3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932040" y="1382643"/>
            <a:ext cx="34563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hlavní kružnice </a:t>
            </a:r>
            <a:r>
              <a:rPr lang="cs-CZ" dirty="0" smtClean="0"/>
              <a:t>kulové plochy, jde o průsečík roviny procházející středem O a kulové plochy</a:t>
            </a:r>
          </a:p>
          <a:p>
            <a:r>
              <a:rPr lang="cs-CZ" b="1" dirty="0"/>
              <a:t>k</a:t>
            </a:r>
            <a:r>
              <a:rPr lang="cs-CZ" b="1" dirty="0" smtClean="0"/>
              <a:t>´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FF0000"/>
                </a:solidFill>
              </a:rPr>
              <a:t>vedlejší kružnice </a:t>
            </a:r>
            <a:r>
              <a:rPr lang="cs-CZ" dirty="0" smtClean="0"/>
              <a:t>kulové plochy, průsečík roviny , jejíž vzdálenost od středu O </a:t>
            </a:r>
            <a:r>
              <a:rPr lang="en-US" dirty="0" smtClean="0"/>
              <a:t>&lt;</a:t>
            </a:r>
            <a:r>
              <a:rPr lang="cs-CZ" dirty="0" smtClean="0"/>
              <a:t> r</a:t>
            </a:r>
            <a:endParaRPr lang="cs-CZ" b="1" dirty="0" smtClean="0"/>
          </a:p>
          <a:p>
            <a:endParaRPr lang="cs-CZ" dirty="0"/>
          </a:p>
        </p:txBody>
      </p:sp>
      <p:grpSp>
        <p:nvGrpSpPr>
          <p:cNvPr id="59" name="Skupina 58"/>
          <p:cNvGrpSpPr/>
          <p:nvPr/>
        </p:nvGrpSpPr>
        <p:grpSpPr>
          <a:xfrm>
            <a:off x="1012106" y="1412776"/>
            <a:ext cx="3816424" cy="4608512"/>
            <a:chOff x="1012106" y="1412776"/>
            <a:chExt cx="3816424" cy="4608512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2947321" y="1412776"/>
              <a:ext cx="27003" cy="4608512"/>
            </a:xfrm>
            <a:prstGeom prst="line">
              <a:avLst/>
            </a:prstGeom>
            <a:ln>
              <a:solidFill>
                <a:srgbClr val="FF0000"/>
              </a:solidFill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7" name="Skupina 56"/>
            <p:cNvGrpSpPr/>
            <p:nvPr/>
          </p:nvGrpSpPr>
          <p:grpSpPr>
            <a:xfrm>
              <a:off x="1012106" y="1772816"/>
              <a:ext cx="3816424" cy="3600400"/>
              <a:chOff x="971600" y="1772816"/>
              <a:chExt cx="3816424" cy="3600400"/>
            </a:xfrm>
          </p:grpSpPr>
          <p:cxnSp>
            <p:nvCxnSpPr>
              <p:cNvPr id="15" name="Přímá spojnice 14"/>
              <p:cNvCxnSpPr/>
              <p:nvPr/>
            </p:nvCxnSpPr>
            <p:spPr>
              <a:xfrm flipH="1">
                <a:off x="2771800" y="3573016"/>
                <a:ext cx="28803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Ovál 23"/>
              <p:cNvSpPr/>
              <p:nvPr/>
            </p:nvSpPr>
            <p:spPr>
              <a:xfrm>
                <a:off x="971600" y="3115816"/>
                <a:ext cx="3816424" cy="91440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délník 24"/>
              <p:cNvSpPr/>
              <p:nvPr/>
            </p:nvSpPr>
            <p:spPr>
              <a:xfrm>
                <a:off x="1313638" y="3162818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1575743" y="3115816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1869232" y="3115816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2140955" y="3066225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2405603" y="3031944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2688953" y="2992938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1089511" y="3213154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2961197" y="2971056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3196444" y="2992938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3491880" y="3107043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3779912" y="3091377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4067944" y="3154078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>
                <a:off x="4581618" y="3251059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4355976" y="3178873"/>
                <a:ext cx="108012" cy="2880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3038956" y="3419160"/>
                <a:ext cx="3369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</a:t>
                </a:r>
                <a:endParaRPr lang="cs-CZ" dirty="0"/>
              </a:p>
            </p:txBody>
          </p:sp>
          <p:cxnSp>
            <p:nvCxnSpPr>
              <p:cNvPr id="41" name="Přímá spojnice se šipkou 40"/>
              <p:cNvCxnSpPr/>
              <p:nvPr/>
            </p:nvCxnSpPr>
            <p:spPr>
              <a:xfrm flipH="1">
                <a:off x="1143517" y="3573016"/>
                <a:ext cx="1776800" cy="215476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TextovéPole 43"/>
              <p:cNvSpPr txBox="1"/>
              <p:nvPr/>
            </p:nvSpPr>
            <p:spPr>
              <a:xfrm>
                <a:off x="1767101" y="3304276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r</a:t>
                </a:r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3733830" y="3962665"/>
                <a:ext cx="2888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k</a:t>
                </a:r>
                <a:endParaRPr lang="cs-CZ" dirty="0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1575743" y="1986639"/>
                <a:ext cx="2600212" cy="688665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861900" y="2064607"/>
                <a:ext cx="75218" cy="22729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2063908" y="2000106"/>
                <a:ext cx="154093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2386241" y="1885808"/>
                <a:ext cx="154093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2721756" y="1885808"/>
                <a:ext cx="154093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3038956" y="1897030"/>
                <a:ext cx="154093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bdélník 52"/>
              <p:cNvSpPr/>
              <p:nvPr/>
            </p:nvSpPr>
            <p:spPr>
              <a:xfrm>
                <a:off x="3375908" y="1925096"/>
                <a:ext cx="154093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3656784" y="2052748"/>
                <a:ext cx="154093" cy="36004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vál 5"/>
              <p:cNvSpPr/>
              <p:nvPr/>
            </p:nvSpPr>
            <p:spPr>
              <a:xfrm>
                <a:off x="971600" y="1772816"/>
                <a:ext cx="3816424" cy="3600400"/>
              </a:xfrm>
              <a:prstGeom prst="ellipse">
                <a:avLst/>
              </a:pr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ysClr val="windowText" lastClr="000000"/>
                    </a:solidFill>
                  </a:ln>
                </a:endParaRPr>
              </a:p>
            </p:txBody>
          </p:sp>
          <p:cxnSp>
            <p:nvCxnSpPr>
              <p:cNvPr id="12" name="Přímá spojnice 11"/>
              <p:cNvCxnSpPr/>
              <p:nvPr/>
            </p:nvCxnSpPr>
            <p:spPr>
              <a:xfrm>
                <a:off x="2794325" y="2306300"/>
                <a:ext cx="216400" cy="1122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ovéPole 18"/>
              <p:cNvSpPr txBox="1"/>
              <p:nvPr/>
            </p:nvSpPr>
            <p:spPr>
              <a:xfrm>
                <a:off x="3002131" y="2116026"/>
                <a:ext cx="3818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M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601818" y="2601724"/>
                <a:ext cx="3561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k</a:t>
                </a:r>
                <a:r>
                  <a:rPr lang="cs-CZ" dirty="0" smtClean="0"/>
                  <a:t>´</a:t>
                </a:r>
                <a:endParaRPr lang="cs-CZ" dirty="0"/>
              </a:p>
            </p:txBody>
          </p:sp>
          <p:cxnSp>
            <p:nvCxnSpPr>
              <p:cNvPr id="22" name="Přímá spojnice se šipkou 21"/>
              <p:cNvCxnSpPr/>
              <p:nvPr/>
            </p:nvCxnSpPr>
            <p:spPr>
              <a:xfrm flipH="1">
                <a:off x="1767101" y="2330971"/>
                <a:ext cx="1153217" cy="154387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6" name="TextovéPole 55"/>
              <p:cNvSpPr txBox="1"/>
              <p:nvPr/>
            </p:nvSpPr>
            <p:spPr>
              <a:xfrm>
                <a:off x="2010240" y="2105116"/>
                <a:ext cx="33214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r´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13906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188" y="26064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Objem koule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4644008" y="1052736"/>
                <a:ext cx="4042792" cy="5328592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/>
                  <a:t>Objem válce: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  <m:r>
                          <a:rPr lang="cs-CZ" sz="2400" b="0" i="1" smtClean="0">
                            <a:latin typeface="Cambria Math"/>
                          </a:rPr>
                          <m:t>= 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/>
                          </a:rPr>
                          <m:t>π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. 2</m:t>
                    </m:r>
                    <m:r>
                      <a:rPr lang="cs-CZ" sz="2400" b="0" i="1" smtClean="0">
                        <a:latin typeface="Cambria Math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/>
                          </a:rPr>
                          <m:t>π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Objem kuželů: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2 . </m:t>
                        </m:r>
                        <m:f>
                          <m:f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/>
                          </a:rPr>
                          <m:t>π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. </m:t>
                    </m:r>
                    <m:r>
                      <a:rPr lang="cs-CZ" sz="2400" b="0" i="1" smtClean="0">
                        <a:latin typeface="Cambria Math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3 </m:t>
                        </m:r>
                      </m:den>
                    </m:f>
                    <m:r>
                      <m:rPr>
                        <m:sty m:val="p"/>
                      </m:rPr>
                      <a:rPr lang="el-GR" sz="2400" b="0" i="1" smtClean="0">
                        <a:latin typeface="Cambria Math"/>
                      </a:rPr>
                      <m:t>π</m:t>
                    </m:r>
                    <m:sSup>
                      <m:sSupPr>
                        <m:ctrlPr>
                          <a:rPr lang="el-GR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</a:rPr>
                      <m:t> </m:t>
                    </m:r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Objem koule: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el-GR" sz="2400" i="1">
                            <a:latin typeface="Cambria Math"/>
                          </a:rPr>
                          <m:t>π</m:t>
                        </m:r>
                        <m:r>
                          <a:rPr lang="cs-CZ" sz="2400" i="1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en-US" sz="2400" i="1" dirty="0" smtClean="0">
                        <a:latin typeface="Cambria Math"/>
                      </a:rPr>
                      <m:t>&gt;</m:t>
                    </m:r>
                    <m:r>
                      <a:rPr lang="cs-CZ" sz="2400" b="0" i="1" dirty="0" smtClean="0">
                        <a:latin typeface="Cambria Math"/>
                      </a:rPr>
                      <m:t>𝑟</m:t>
                    </m:r>
                    <m:r>
                      <a:rPr lang="en-US" sz="2400" i="1" dirty="0">
                        <a:latin typeface="Cambria Math"/>
                      </a:rPr>
                      <m:t>&gt;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3 </m:t>
                        </m:r>
                      </m:den>
                    </m:f>
                    <m:r>
                      <m:rPr>
                        <m:sty m:val="p"/>
                      </m:rPr>
                      <a:rPr lang="el-GR" sz="2400" i="1">
                        <a:latin typeface="Cambria Math"/>
                      </a:rPr>
                      <m:t>π</m:t>
                    </m:r>
                    <m:sSup>
                      <m:sSupPr>
                        <m:ctrlPr>
                          <a:rPr lang="el-GR" sz="24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Aritmetický průměr:</a:t>
                </a:r>
              </a:p>
              <a:p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en-US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m:rPr>
                            <m:sty m:val="p"/>
                          </m:rPr>
                          <a:rPr lang="el-GR" sz="2400" i="1" smtClean="0">
                            <a:latin typeface="Cambria Math"/>
                          </a:rPr>
                          <m:t>π</m:t>
                        </m:r>
                        <m:sSup>
                          <m:sSupPr>
                            <m:ctrlPr>
                              <a:rPr lang="el-GR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6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m:rPr>
                            <m:sty m:val="p"/>
                          </m:rPr>
                          <a:rPr lang="el-GR" sz="2400" i="1">
                            <a:latin typeface="Cambria Math"/>
                          </a:rPr>
                          <m:t>π</m:t>
                        </m:r>
                        <m:sSup>
                          <m:sSupPr>
                            <m:ctrlPr>
                              <a:rPr lang="el-GR" sz="24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𝑟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el-GR" sz="2400" b="1" dirty="0"/>
                  <a:t> </a:t>
                </a:r>
                <a14:m>
                  <m:oMath xmlns:m="http://schemas.openxmlformats.org/officeDocument/2006/math">
                    <m:r>
                      <a:rPr lang="el-GR" sz="2400" b="1" i="1">
                        <a:latin typeface="Cambria Math"/>
                      </a:rPr>
                      <m:t>𝝅</m:t>
                    </m:r>
                    <m:sSup>
                      <m:sSupPr>
                        <m:ctrlPr>
                          <a:rPr lang="el-GR" sz="2400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</a:rPr>
                          <m:t>𝒓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644008" y="1052736"/>
                <a:ext cx="4042792" cy="5328592"/>
              </a:xfrm>
              <a:blipFill rotWithShape="1">
                <a:blip r:embed="rId2"/>
                <a:stretch>
                  <a:fillRect l="-754" t="-9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6" name="Skupina 95"/>
          <p:cNvGrpSpPr/>
          <p:nvPr/>
        </p:nvGrpSpPr>
        <p:grpSpPr>
          <a:xfrm>
            <a:off x="647564" y="1412406"/>
            <a:ext cx="3816424" cy="4608512"/>
            <a:chOff x="647564" y="1412406"/>
            <a:chExt cx="3816424" cy="4608512"/>
          </a:xfrm>
        </p:grpSpPr>
        <p:cxnSp>
          <p:nvCxnSpPr>
            <p:cNvPr id="41" name="Přímá spojnice 40"/>
            <p:cNvCxnSpPr/>
            <p:nvPr/>
          </p:nvCxnSpPr>
          <p:spPr>
            <a:xfrm>
              <a:off x="2588787" y="1412406"/>
              <a:ext cx="27003" cy="4608512"/>
            </a:xfrm>
            <a:prstGeom prst="line">
              <a:avLst/>
            </a:prstGeom>
            <a:ln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5" name="Skupina 94"/>
            <p:cNvGrpSpPr/>
            <p:nvPr/>
          </p:nvGrpSpPr>
          <p:grpSpPr>
            <a:xfrm>
              <a:off x="647564" y="1700986"/>
              <a:ext cx="3816424" cy="3600400"/>
              <a:chOff x="647564" y="1700986"/>
              <a:chExt cx="3816424" cy="3600400"/>
            </a:xfrm>
          </p:grpSpPr>
          <p:grpSp>
            <p:nvGrpSpPr>
              <p:cNvPr id="42" name="Skupina 41"/>
              <p:cNvGrpSpPr/>
              <p:nvPr/>
            </p:nvGrpSpPr>
            <p:grpSpPr>
              <a:xfrm>
                <a:off x="647564" y="1700986"/>
                <a:ext cx="3816424" cy="3600400"/>
                <a:chOff x="971600" y="1772816"/>
                <a:chExt cx="3816424" cy="3600400"/>
              </a:xfrm>
            </p:grpSpPr>
            <p:cxnSp>
              <p:nvCxnSpPr>
                <p:cNvPr id="43" name="Přímá spojnice 42"/>
                <p:cNvCxnSpPr/>
                <p:nvPr/>
              </p:nvCxnSpPr>
              <p:spPr>
                <a:xfrm flipH="1">
                  <a:off x="2771800" y="3573016"/>
                  <a:ext cx="288032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5" name="Obdélník 44"/>
                <p:cNvSpPr/>
                <p:nvPr/>
              </p:nvSpPr>
              <p:spPr>
                <a:xfrm>
                  <a:off x="1313638" y="3162818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Obdélník 45"/>
                <p:cNvSpPr/>
                <p:nvPr/>
              </p:nvSpPr>
              <p:spPr>
                <a:xfrm>
                  <a:off x="1575743" y="3115816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Obdélník 46"/>
                <p:cNvSpPr/>
                <p:nvPr/>
              </p:nvSpPr>
              <p:spPr>
                <a:xfrm>
                  <a:off x="1869232" y="3115816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Obdélník 47"/>
                <p:cNvSpPr/>
                <p:nvPr/>
              </p:nvSpPr>
              <p:spPr>
                <a:xfrm>
                  <a:off x="2140955" y="3066225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Obdélník 48"/>
                <p:cNvSpPr/>
                <p:nvPr/>
              </p:nvSpPr>
              <p:spPr>
                <a:xfrm>
                  <a:off x="2405603" y="3031944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Obdélník 49"/>
                <p:cNvSpPr/>
                <p:nvPr/>
              </p:nvSpPr>
              <p:spPr>
                <a:xfrm>
                  <a:off x="2688953" y="2992938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Obdélník 50"/>
                <p:cNvSpPr/>
                <p:nvPr/>
              </p:nvSpPr>
              <p:spPr>
                <a:xfrm>
                  <a:off x="1089511" y="3213154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2" name="Obdélník 51"/>
                <p:cNvSpPr/>
                <p:nvPr/>
              </p:nvSpPr>
              <p:spPr>
                <a:xfrm>
                  <a:off x="2961197" y="2971056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3" name="Obdélník 52"/>
                <p:cNvSpPr/>
                <p:nvPr/>
              </p:nvSpPr>
              <p:spPr>
                <a:xfrm>
                  <a:off x="3196444" y="2992938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Obdélník 53"/>
                <p:cNvSpPr/>
                <p:nvPr/>
              </p:nvSpPr>
              <p:spPr>
                <a:xfrm>
                  <a:off x="3491880" y="3107043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5" name="Obdélník 54"/>
                <p:cNvSpPr/>
                <p:nvPr/>
              </p:nvSpPr>
              <p:spPr>
                <a:xfrm>
                  <a:off x="3779912" y="3091377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6" name="Obdélník 55"/>
                <p:cNvSpPr/>
                <p:nvPr/>
              </p:nvSpPr>
              <p:spPr>
                <a:xfrm>
                  <a:off x="4067944" y="3154078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7" name="Obdélník 56"/>
                <p:cNvSpPr/>
                <p:nvPr/>
              </p:nvSpPr>
              <p:spPr>
                <a:xfrm>
                  <a:off x="4581618" y="3251059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8" name="Obdélník 57"/>
                <p:cNvSpPr/>
                <p:nvPr/>
              </p:nvSpPr>
              <p:spPr>
                <a:xfrm>
                  <a:off x="4355976" y="3178873"/>
                  <a:ext cx="108012" cy="288032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TextovéPole 58"/>
                <p:cNvSpPr txBox="1"/>
                <p:nvPr/>
              </p:nvSpPr>
              <p:spPr>
                <a:xfrm>
                  <a:off x="3038956" y="3603826"/>
                  <a:ext cx="33695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O</a:t>
                  </a:r>
                  <a:endParaRPr lang="cs-CZ" dirty="0"/>
                </a:p>
              </p:txBody>
            </p:sp>
            <p:sp>
              <p:nvSpPr>
                <p:cNvPr id="62" name="TextovéPole 61"/>
                <p:cNvSpPr txBox="1"/>
                <p:nvPr/>
              </p:nvSpPr>
              <p:spPr>
                <a:xfrm>
                  <a:off x="2085593" y="3603826"/>
                  <a:ext cx="26481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r</a:t>
                  </a:r>
                  <a:endParaRPr lang="cs-CZ" dirty="0"/>
                </a:p>
              </p:txBody>
            </p:sp>
            <p:sp>
              <p:nvSpPr>
                <p:cNvPr id="64" name="Obdélník 63"/>
                <p:cNvSpPr/>
                <p:nvPr/>
              </p:nvSpPr>
              <p:spPr>
                <a:xfrm>
                  <a:off x="1861900" y="2064607"/>
                  <a:ext cx="75218" cy="22729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5" name="Obdélník 64"/>
                <p:cNvSpPr/>
                <p:nvPr/>
              </p:nvSpPr>
              <p:spPr>
                <a:xfrm>
                  <a:off x="2063908" y="2000106"/>
                  <a:ext cx="154093" cy="36004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6" name="Obdélník 65"/>
                <p:cNvSpPr/>
                <p:nvPr/>
              </p:nvSpPr>
              <p:spPr>
                <a:xfrm>
                  <a:off x="2386241" y="1885808"/>
                  <a:ext cx="154093" cy="36004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7" name="Obdélník 66"/>
                <p:cNvSpPr/>
                <p:nvPr/>
              </p:nvSpPr>
              <p:spPr>
                <a:xfrm>
                  <a:off x="2721756" y="1885808"/>
                  <a:ext cx="154093" cy="36004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8" name="Obdélník 67"/>
                <p:cNvSpPr/>
                <p:nvPr/>
              </p:nvSpPr>
              <p:spPr>
                <a:xfrm>
                  <a:off x="3038956" y="1897030"/>
                  <a:ext cx="154093" cy="36004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9" name="Obdélník 68"/>
                <p:cNvSpPr/>
                <p:nvPr/>
              </p:nvSpPr>
              <p:spPr>
                <a:xfrm>
                  <a:off x="3375908" y="1925096"/>
                  <a:ext cx="154093" cy="36004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0" name="Obdélník 69"/>
                <p:cNvSpPr/>
                <p:nvPr/>
              </p:nvSpPr>
              <p:spPr>
                <a:xfrm>
                  <a:off x="3656784" y="2052748"/>
                  <a:ext cx="154093" cy="36004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1" name="Ovál 70"/>
                <p:cNvSpPr/>
                <p:nvPr/>
              </p:nvSpPr>
              <p:spPr>
                <a:xfrm>
                  <a:off x="971600" y="1772816"/>
                  <a:ext cx="3816424" cy="3600400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77" name="TextovéPole 76"/>
              <p:cNvSpPr txBox="1"/>
              <p:nvPr/>
            </p:nvSpPr>
            <p:spPr>
              <a:xfrm>
                <a:off x="2582512" y="2542099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r</a:t>
                </a:r>
                <a:endParaRPr lang="cs-CZ" dirty="0"/>
              </a:p>
            </p:txBody>
          </p:sp>
          <p:sp>
            <p:nvSpPr>
              <p:cNvPr id="78" name="TextovéPole 77"/>
              <p:cNvSpPr txBox="1"/>
              <p:nvPr/>
            </p:nvSpPr>
            <p:spPr>
              <a:xfrm>
                <a:off x="2591780" y="4300375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r</a:t>
                </a:r>
                <a:endParaRPr lang="cs-CZ" dirty="0"/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4191030" y="4419865"/>
                <a:ext cx="26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r</a:t>
                </a:r>
                <a:endParaRPr lang="cs-CZ" dirty="0"/>
              </a:p>
            </p:txBody>
          </p:sp>
          <p:sp>
            <p:nvSpPr>
              <p:cNvPr id="80" name="Obdélník 79"/>
              <p:cNvSpPr/>
              <p:nvPr/>
            </p:nvSpPr>
            <p:spPr>
              <a:xfrm>
                <a:off x="647564" y="1700986"/>
                <a:ext cx="3816424" cy="3600400"/>
              </a:xfrm>
              <a:prstGeom prst="rect">
                <a:avLst/>
              </a:pr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2" name="Přímá spojnice 81"/>
              <p:cNvCxnSpPr>
                <a:stCxn id="71" idx="2"/>
                <a:endCxn id="71" idx="6"/>
              </p:cNvCxnSpPr>
              <p:nvPr/>
            </p:nvCxnSpPr>
            <p:spPr>
              <a:xfrm>
                <a:off x="647564" y="3501186"/>
                <a:ext cx="3816424" cy="0"/>
              </a:xfrm>
              <a:prstGeom prst="line">
                <a:avLst/>
              </a:prstGeom>
              <a:ln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 flipV="1">
                <a:off x="688256" y="1700986"/>
                <a:ext cx="1908212" cy="1800200"/>
              </a:xfrm>
              <a:prstGeom prst="line">
                <a:avLst/>
              </a:prstGeom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90" name="Přímá spojnice 89"/>
              <p:cNvCxnSpPr>
                <a:stCxn id="71" idx="2"/>
              </p:cNvCxnSpPr>
              <p:nvPr/>
            </p:nvCxnSpPr>
            <p:spPr>
              <a:xfrm>
                <a:off x="647564" y="3501186"/>
                <a:ext cx="1989597" cy="1800200"/>
              </a:xfrm>
              <a:prstGeom prst="line">
                <a:avLst/>
              </a:prstGeom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27867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11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256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Arkýř</vt:lpstr>
      <vt:lpstr>VY_42_INOVACE_56_Koule - objem</vt:lpstr>
      <vt:lpstr>Koule, kulová plocha</vt:lpstr>
      <vt:lpstr>Koule, kulová plocha</vt:lpstr>
      <vt:lpstr>Objem koule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Koule, kulová plocha</dc:title>
  <dc:creator>Vagnerova</dc:creator>
  <cp:lastModifiedBy>Vagnerova</cp:lastModifiedBy>
  <cp:revision>12</cp:revision>
  <dcterms:created xsi:type="dcterms:W3CDTF">2011-04-17T17:59:35Z</dcterms:created>
  <dcterms:modified xsi:type="dcterms:W3CDTF">2012-03-12T10:04:20Z</dcterms:modified>
</cp:coreProperties>
</file>