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9" r:id="rId2"/>
    <p:sldId id="256" r:id="rId3"/>
    <p:sldId id="257" r:id="rId4"/>
    <p:sldId id="260" r:id="rId5"/>
    <p:sldId id="258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7F85A3-8A75-4207-8FB1-286FD89989D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C4C7C5-FB66-44D0-903A-09BD6C9550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6903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4C7C5-FB66-44D0-903A-09BD6C9550D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7047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VY_42_INOVACE_71_Zajímavé úlohy z matematiky 1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29133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4608512"/>
          </a:xfrm>
        </p:spPr>
        <p:txBody>
          <a:bodyPr>
            <a:normAutofit/>
          </a:bodyPr>
          <a:lstStyle/>
          <a:p>
            <a:r>
              <a:rPr lang="cs-CZ" sz="4000" dirty="0" smtClean="0"/>
              <a:t>Na závěr si ukážeme několik matematických úloh, při jejichž řešení se více než znalost vzorečků a matematických pravidel uplatní  logika a zdravý úsudek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175827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u="sng" dirty="0"/>
              <a:t>Chaotický výslech</a:t>
            </a:r>
            <a:r>
              <a:rPr lang="cs-CZ" b="1" u="sng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2800" dirty="0" smtClean="0"/>
              <a:t>Šerif si nechal do své kanceláře zavolat čtyři podezřelé z vyloupení městské banky. Vyslechl od nich toto:</a:t>
            </a:r>
          </a:p>
          <a:p>
            <a:endParaRPr lang="cs-CZ" sz="2800" dirty="0" smtClean="0"/>
          </a:p>
          <a:p>
            <a:r>
              <a:rPr lang="cs-CZ" dirty="0" smtClean="0"/>
              <a:t>Lotr A : Banku vykradl Lotr B!</a:t>
            </a:r>
          </a:p>
          <a:p>
            <a:r>
              <a:rPr lang="cs-CZ" dirty="0" smtClean="0"/>
              <a:t>Lotr B: Banku vybral Lotr D!</a:t>
            </a:r>
          </a:p>
          <a:p>
            <a:r>
              <a:rPr lang="cs-CZ" dirty="0" smtClean="0"/>
              <a:t>Lotr C: Já jsem nevinný!</a:t>
            </a:r>
          </a:p>
          <a:p>
            <a:r>
              <a:rPr lang="cs-CZ" dirty="0" smtClean="0"/>
              <a:t>Lotr D: Lotr B lže!</a:t>
            </a:r>
          </a:p>
          <a:p>
            <a:endParaRPr lang="cs-CZ" dirty="0"/>
          </a:p>
          <a:p>
            <a:r>
              <a:rPr lang="cs-CZ" sz="2800" dirty="0" smtClean="0"/>
              <a:t>Kdo spáchal loupež, jestliže pouze jeden z podezřelých mluvil pravdu?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304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cs-CZ" dirty="0" smtClean="0"/>
              <a:t>Jestliže pravdu mluvil pouze jeden z padouchů, pak musel banku vyloupit Lotr C.</a:t>
            </a:r>
          </a:p>
          <a:p>
            <a:r>
              <a:rPr lang="cs-CZ" dirty="0" smtClean="0"/>
              <a:t>Pravdu tedy říkal pouze Lotr D, a to, že Lotr B lže. </a:t>
            </a:r>
          </a:p>
          <a:p>
            <a:r>
              <a:rPr lang="cs-CZ" dirty="0" smtClean="0"/>
              <a:t>Všichni ostatní lhali.</a:t>
            </a:r>
          </a:p>
          <a:p>
            <a:r>
              <a:rPr lang="cs-CZ" dirty="0" smtClean="0"/>
              <a:t>Pokud by pravdu říkal kdokoli jiný, musel by ji zákonitě mít i některý z dalších podezřelých?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786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/>
              <a:t>Bezpečnostní kód trezoru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Pan Hamoun má své peníze uložené v trezoru, k jehož otevření potřebuje nastavit správný kód na zámku. Otáčí-li kolečkem zámku proti směru hod. ručiček, narůstá hodnota čísel od 0 do 59. Protože je pan Hamoun sklerotik, má v šuplíku uložený tahák: </a:t>
            </a:r>
            <a:endParaRPr lang="cs-CZ" sz="2400" dirty="0"/>
          </a:p>
        </p:txBody>
      </p:sp>
      <p:sp>
        <p:nvSpPr>
          <p:cNvPr id="5" name="Svislý svitek 4"/>
          <p:cNvSpPr/>
          <p:nvPr/>
        </p:nvSpPr>
        <p:spPr>
          <a:xfrm>
            <a:off x="5868144" y="2996952"/>
            <a:ext cx="1800200" cy="1503040"/>
          </a:xfrm>
          <a:prstGeom prst="verticalScroll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269069" y="3036974"/>
            <a:ext cx="99835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Otočit o:</a:t>
            </a:r>
          </a:p>
          <a:p>
            <a:r>
              <a:rPr lang="cs-CZ" dirty="0" smtClean="0"/>
              <a:t>102°</a:t>
            </a:r>
          </a:p>
          <a:p>
            <a:r>
              <a:rPr lang="cs-CZ" dirty="0" smtClean="0"/>
              <a:t>-300°</a:t>
            </a:r>
          </a:p>
          <a:p>
            <a:r>
              <a:rPr lang="cs-CZ" dirty="0" smtClean="0"/>
              <a:t>234°</a:t>
            </a:r>
          </a:p>
          <a:p>
            <a:r>
              <a:rPr lang="cs-CZ" dirty="0" smtClean="0"/>
              <a:t>-96°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794332"/>
            <a:ext cx="2664296" cy="2655865"/>
          </a:xfrm>
          <a:prstGeom prst="rect">
            <a:avLst/>
          </a:prstGeom>
        </p:spPr>
      </p:pic>
      <p:sp>
        <p:nvSpPr>
          <p:cNvPr id="8" name="Šipka doprava 7"/>
          <p:cNvSpPr/>
          <p:nvPr/>
        </p:nvSpPr>
        <p:spPr>
          <a:xfrm rot="5400000" flipV="1">
            <a:off x="1979712" y="3406998"/>
            <a:ext cx="360040" cy="36522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2555776" y="402100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008889" y="39008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857462" y="4382265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998584" y="492303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497267" y="584060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25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857462" y="5475951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947968" y="6012901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30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403648" y="5845283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35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036125" y="545713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40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944437" y="490314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45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036125" y="4382265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50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403648" y="4021241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55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572000" y="4903140"/>
            <a:ext cx="35515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Jaký je číselný kód trezoru?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707904" y="6214615"/>
            <a:ext cx="35725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Ilustrace</a:t>
            </a:r>
            <a:r>
              <a:rPr lang="cs-CZ" smtClean="0"/>
              <a:t>: www.office.microsoft.com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730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5505475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cs-CZ" dirty="0" smtClean="0"/>
              <a:t>Jeden dílek na stupnici odpovídá 6° , v prvním kroku musíme otočit o 102°, to znamená o 17 dílků proti směru </a:t>
            </a:r>
            <a:r>
              <a:rPr lang="cs-CZ" dirty="0" err="1" smtClean="0"/>
              <a:t>h.r</a:t>
            </a:r>
            <a:r>
              <a:rPr lang="cs-CZ" dirty="0" smtClean="0"/>
              <a:t>., druhý krok znamená 50 dílků po směru </a:t>
            </a:r>
            <a:r>
              <a:rPr lang="cs-CZ" dirty="0" err="1" smtClean="0"/>
              <a:t>h.r</a:t>
            </a:r>
            <a:r>
              <a:rPr lang="cs-CZ" dirty="0" smtClean="0"/>
              <a:t>., třetí krok 39 dílků proti směru </a:t>
            </a:r>
            <a:r>
              <a:rPr lang="cs-CZ" dirty="0" err="1" smtClean="0"/>
              <a:t>h.r</a:t>
            </a:r>
            <a:r>
              <a:rPr lang="cs-CZ" dirty="0" smtClean="0"/>
              <a:t>., poslední krok 16 dílků po směru </a:t>
            </a:r>
            <a:r>
              <a:rPr lang="cs-CZ" dirty="0" err="1" smtClean="0"/>
              <a:t>h.r</a:t>
            </a:r>
            <a:r>
              <a:rPr lang="cs-CZ" dirty="0" smtClean="0"/>
              <a:t>. Výsledná kombinace čísel je tedy:</a:t>
            </a:r>
          </a:p>
          <a:p>
            <a:r>
              <a:rPr lang="cs-CZ" sz="4400" dirty="0" smtClean="0"/>
              <a:t>17, 27, 6, 22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7285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5505475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cs-CZ" dirty="0" smtClean="0"/>
              <a:t>Přemístěním jedné zápalky upravte výraz tak, aby rovnost platila:</a:t>
            </a:r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7391197" y="2939845"/>
            <a:ext cx="100179" cy="648071"/>
            <a:chOff x="-1404664" y="1844824"/>
            <a:chExt cx="100179" cy="1142123"/>
          </a:xfrm>
        </p:grpSpPr>
        <p:sp>
          <p:nvSpPr>
            <p:cNvPr id="2" name="Obdélník 1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vál 3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7391197" y="2233468"/>
            <a:ext cx="100179" cy="648071"/>
            <a:chOff x="-1404664" y="1844824"/>
            <a:chExt cx="100179" cy="1142123"/>
          </a:xfrm>
        </p:grpSpPr>
        <p:sp>
          <p:nvSpPr>
            <p:cNvPr id="7" name="Obdélník 6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Ovál 7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5940152" y="2975941"/>
            <a:ext cx="100179" cy="648071"/>
            <a:chOff x="-1404664" y="1844824"/>
            <a:chExt cx="100179" cy="1142123"/>
          </a:xfrm>
        </p:grpSpPr>
        <p:sp>
          <p:nvSpPr>
            <p:cNvPr id="10" name="Obdélník 9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vál 10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5220072" y="2213570"/>
            <a:ext cx="100179" cy="648071"/>
            <a:chOff x="-1404664" y="1844824"/>
            <a:chExt cx="100179" cy="1142123"/>
          </a:xfrm>
        </p:grpSpPr>
        <p:sp>
          <p:nvSpPr>
            <p:cNvPr id="13" name="Obdélník 12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Ovál 13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4067944" y="2973822"/>
            <a:ext cx="100179" cy="648071"/>
            <a:chOff x="-1404664" y="1844824"/>
            <a:chExt cx="100179" cy="1142123"/>
          </a:xfrm>
        </p:grpSpPr>
        <p:sp>
          <p:nvSpPr>
            <p:cNvPr id="16" name="Obdélník 15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Ovál 16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4067944" y="2282789"/>
            <a:ext cx="100179" cy="648071"/>
            <a:chOff x="-1404664" y="1844824"/>
            <a:chExt cx="100179" cy="1142123"/>
          </a:xfrm>
        </p:grpSpPr>
        <p:sp>
          <p:nvSpPr>
            <p:cNvPr id="19" name="Obdélník 18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vál 19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3417882" y="2995468"/>
            <a:ext cx="100179" cy="648071"/>
            <a:chOff x="-1404664" y="1844824"/>
            <a:chExt cx="100179" cy="1142123"/>
          </a:xfrm>
        </p:grpSpPr>
        <p:sp>
          <p:nvSpPr>
            <p:cNvPr id="22" name="Obdélník 21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Ovál 22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3419872" y="2278841"/>
            <a:ext cx="100179" cy="648071"/>
            <a:chOff x="-1404664" y="1844824"/>
            <a:chExt cx="100179" cy="1142123"/>
          </a:xfrm>
        </p:grpSpPr>
        <p:sp>
          <p:nvSpPr>
            <p:cNvPr id="25" name="Obdélník 24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Ovál 25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3204688" y="2975941"/>
            <a:ext cx="100179" cy="648071"/>
            <a:chOff x="-1404664" y="1844824"/>
            <a:chExt cx="100179" cy="1142123"/>
          </a:xfrm>
        </p:grpSpPr>
        <p:sp>
          <p:nvSpPr>
            <p:cNvPr id="28" name="Obdélník 27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Ovál 28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3203848" y="2291774"/>
            <a:ext cx="100179" cy="648071"/>
            <a:chOff x="-1404664" y="1844824"/>
            <a:chExt cx="100179" cy="1142123"/>
          </a:xfrm>
        </p:grpSpPr>
        <p:sp>
          <p:nvSpPr>
            <p:cNvPr id="31" name="Obdélník 30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Ovál 31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2699792" y="2671694"/>
            <a:ext cx="100179" cy="648071"/>
            <a:chOff x="-1404664" y="1844824"/>
            <a:chExt cx="100179" cy="1142123"/>
          </a:xfrm>
        </p:grpSpPr>
        <p:sp>
          <p:nvSpPr>
            <p:cNvPr id="34" name="Obdélník 33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Ovál 34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2264066" y="3005921"/>
            <a:ext cx="100179" cy="648071"/>
            <a:chOff x="-1404664" y="1844824"/>
            <a:chExt cx="100179" cy="1142123"/>
          </a:xfrm>
        </p:grpSpPr>
        <p:sp>
          <p:nvSpPr>
            <p:cNvPr id="37" name="Obdélník 36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Ovál 37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2267744" y="2271412"/>
            <a:ext cx="100179" cy="648071"/>
            <a:chOff x="-1404664" y="1844824"/>
            <a:chExt cx="100179" cy="1142123"/>
          </a:xfrm>
        </p:grpSpPr>
        <p:sp>
          <p:nvSpPr>
            <p:cNvPr id="40" name="Obdélník 39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Ovál 40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2" name="Skupina 41"/>
          <p:cNvGrpSpPr/>
          <p:nvPr/>
        </p:nvGrpSpPr>
        <p:grpSpPr>
          <a:xfrm>
            <a:off x="1531589" y="3044789"/>
            <a:ext cx="100179" cy="648071"/>
            <a:chOff x="-1404664" y="1844824"/>
            <a:chExt cx="100179" cy="1142123"/>
          </a:xfrm>
        </p:grpSpPr>
        <p:sp>
          <p:nvSpPr>
            <p:cNvPr id="43" name="Obdélník 42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Ovál 43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5" name="Skupina 44"/>
          <p:cNvGrpSpPr/>
          <p:nvPr/>
        </p:nvGrpSpPr>
        <p:grpSpPr>
          <a:xfrm>
            <a:off x="1547664" y="2237616"/>
            <a:ext cx="100179" cy="648071"/>
            <a:chOff x="-1404664" y="1844824"/>
            <a:chExt cx="100179" cy="1142123"/>
          </a:xfrm>
        </p:grpSpPr>
        <p:sp>
          <p:nvSpPr>
            <p:cNvPr id="46" name="Obdélník 45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Ovál 46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542454" y="3040841"/>
            <a:ext cx="100179" cy="648071"/>
            <a:chOff x="-1404664" y="1844824"/>
            <a:chExt cx="100179" cy="1142123"/>
          </a:xfrm>
        </p:grpSpPr>
        <p:sp>
          <p:nvSpPr>
            <p:cNvPr id="49" name="Obdélník 48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Ovál 49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1270477" y="3044789"/>
            <a:ext cx="100179" cy="648071"/>
            <a:chOff x="-1404664" y="1844824"/>
            <a:chExt cx="100179" cy="1142123"/>
          </a:xfrm>
        </p:grpSpPr>
        <p:sp>
          <p:nvSpPr>
            <p:cNvPr id="52" name="Obdélník 51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3" name="Ovál 52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4" name="Skupina 53"/>
          <p:cNvGrpSpPr/>
          <p:nvPr/>
        </p:nvGrpSpPr>
        <p:grpSpPr>
          <a:xfrm>
            <a:off x="1286552" y="2227167"/>
            <a:ext cx="100179" cy="648071"/>
            <a:chOff x="-1404664" y="1844824"/>
            <a:chExt cx="100179" cy="1142123"/>
          </a:xfrm>
        </p:grpSpPr>
        <p:sp>
          <p:nvSpPr>
            <p:cNvPr id="55" name="Obdélník 54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6" name="Ovál 55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7" name="Skupina 56"/>
          <p:cNvGrpSpPr/>
          <p:nvPr/>
        </p:nvGrpSpPr>
        <p:grpSpPr>
          <a:xfrm rot="5400000">
            <a:off x="927040" y="1897287"/>
            <a:ext cx="100179" cy="648071"/>
            <a:chOff x="-1404664" y="1844824"/>
            <a:chExt cx="100179" cy="1142123"/>
          </a:xfrm>
        </p:grpSpPr>
        <p:sp>
          <p:nvSpPr>
            <p:cNvPr id="58" name="Obdélník 57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9" name="Ovál 58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0" name="Skupina 59"/>
          <p:cNvGrpSpPr/>
          <p:nvPr/>
        </p:nvGrpSpPr>
        <p:grpSpPr>
          <a:xfrm>
            <a:off x="552773" y="2242603"/>
            <a:ext cx="100179" cy="648071"/>
            <a:chOff x="-1404664" y="1844824"/>
            <a:chExt cx="100179" cy="1142123"/>
          </a:xfrm>
        </p:grpSpPr>
        <p:sp>
          <p:nvSpPr>
            <p:cNvPr id="61" name="Obdélník 60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2" name="Ovál 61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3" name="Skupina 62"/>
          <p:cNvGrpSpPr/>
          <p:nvPr/>
        </p:nvGrpSpPr>
        <p:grpSpPr>
          <a:xfrm rot="5400000">
            <a:off x="912737" y="2637679"/>
            <a:ext cx="100179" cy="648071"/>
            <a:chOff x="-1404664" y="1844824"/>
            <a:chExt cx="100179" cy="1142123"/>
          </a:xfrm>
        </p:grpSpPr>
        <p:sp>
          <p:nvSpPr>
            <p:cNvPr id="64" name="Obdélník 63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5" name="Ovál 64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6" name="Skupina 65"/>
          <p:cNvGrpSpPr/>
          <p:nvPr/>
        </p:nvGrpSpPr>
        <p:grpSpPr>
          <a:xfrm rot="5400000">
            <a:off x="902171" y="3425076"/>
            <a:ext cx="100179" cy="648071"/>
            <a:chOff x="-1404664" y="1844824"/>
            <a:chExt cx="100179" cy="1142123"/>
          </a:xfrm>
        </p:grpSpPr>
        <p:sp>
          <p:nvSpPr>
            <p:cNvPr id="67" name="Obdélník 66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8" name="Ovál 67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9" name="Skupina 68"/>
          <p:cNvGrpSpPr/>
          <p:nvPr/>
        </p:nvGrpSpPr>
        <p:grpSpPr>
          <a:xfrm rot="5400000">
            <a:off x="1921789" y="1859504"/>
            <a:ext cx="100179" cy="648071"/>
            <a:chOff x="-1404664" y="1844824"/>
            <a:chExt cx="100179" cy="1142123"/>
          </a:xfrm>
        </p:grpSpPr>
        <p:sp>
          <p:nvSpPr>
            <p:cNvPr id="70" name="Obdélník 69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1" name="Ovál 70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2" name="Skupina 71"/>
          <p:cNvGrpSpPr/>
          <p:nvPr/>
        </p:nvGrpSpPr>
        <p:grpSpPr>
          <a:xfrm rot="5400000">
            <a:off x="1921788" y="3438150"/>
            <a:ext cx="100179" cy="648071"/>
            <a:chOff x="-1404664" y="1844824"/>
            <a:chExt cx="100179" cy="1142123"/>
          </a:xfrm>
        </p:grpSpPr>
        <p:sp>
          <p:nvSpPr>
            <p:cNvPr id="73" name="Obdélník 72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4" name="Ovál 73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5" name="Skupina 74"/>
          <p:cNvGrpSpPr/>
          <p:nvPr/>
        </p:nvGrpSpPr>
        <p:grpSpPr>
          <a:xfrm rot="5400000">
            <a:off x="2699791" y="2701996"/>
            <a:ext cx="100179" cy="648071"/>
            <a:chOff x="-1404664" y="1844824"/>
            <a:chExt cx="100179" cy="1142123"/>
          </a:xfrm>
        </p:grpSpPr>
        <p:sp>
          <p:nvSpPr>
            <p:cNvPr id="76" name="Obdélník 75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7" name="Ovál 76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8" name="Skupina 77"/>
          <p:cNvGrpSpPr/>
          <p:nvPr/>
        </p:nvGrpSpPr>
        <p:grpSpPr>
          <a:xfrm rot="5400000">
            <a:off x="3775932" y="3380046"/>
            <a:ext cx="100179" cy="648071"/>
            <a:chOff x="-1404664" y="1844824"/>
            <a:chExt cx="100179" cy="1142123"/>
          </a:xfrm>
        </p:grpSpPr>
        <p:sp>
          <p:nvSpPr>
            <p:cNvPr id="79" name="Obdélník 78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0" name="Ovál 79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1" name="Skupina 80"/>
          <p:cNvGrpSpPr/>
          <p:nvPr/>
        </p:nvGrpSpPr>
        <p:grpSpPr>
          <a:xfrm rot="5400000">
            <a:off x="3739928" y="1881213"/>
            <a:ext cx="100179" cy="648071"/>
            <a:chOff x="-1404664" y="1844824"/>
            <a:chExt cx="100179" cy="1142123"/>
          </a:xfrm>
        </p:grpSpPr>
        <p:sp>
          <p:nvSpPr>
            <p:cNvPr id="82" name="Obdélník 81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3" name="Ovál 82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4" name="Skupina 83"/>
          <p:cNvGrpSpPr/>
          <p:nvPr/>
        </p:nvGrpSpPr>
        <p:grpSpPr>
          <a:xfrm rot="5400000">
            <a:off x="4554619" y="2731032"/>
            <a:ext cx="100179" cy="648071"/>
            <a:chOff x="-1404664" y="1844824"/>
            <a:chExt cx="100179" cy="1142123"/>
          </a:xfrm>
        </p:grpSpPr>
        <p:sp>
          <p:nvSpPr>
            <p:cNvPr id="85" name="Obdélník 84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6" name="Ovál 85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7" name="Skupina 86"/>
          <p:cNvGrpSpPr/>
          <p:nvPr/>
        </p:nvGrpSpPr>
        <p:grpSpPr>
          <a:xfrm rot="5400000">
            <a:off x="4557914" y="2438425"/>
            <a:ext cx="100179" cy="648071"/>
            <a:chOff x="-1404664" y="1844824"/>
            <a:chExt cx="100179" cy="1142123"/>
          </a:xfrm>
        </p:grpSpPr>
        <p:sp>
          <p:nvSpPr>
            <p:cNvPr id="88" name="Obdélník 87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9" name="Ovál 88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0" name="Skupina 89"/>
          <p:cNvGrpSpPr/>
          <p:nvPr/>
        </p:nvGrpSpPr>
        <p:grpSpPr>
          <a:xfrm rot="5400000">
            <a:off x="7076110" y="3247768"/>
            <a:ext cx="100179" cy="648071"/>
            <a:chOff x="-1404664" y="1844824"/>
            <a:chExt cx="100179" cy="1142123"/>
          </a:xfrm>
        </p:grpSpPr>
        <p:sp>
          <p:nvSpPr>
            <p:cNvPr id="91" name="Obdélník 90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2" name="Ovál 91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3" name="Skupina 92"/>
          <p:cNvGrpSpPr/>
          <p:nvPr/>
        </p:nvGrpSpPr>
        <p:grpSpPr>
          <a:xfrm rot="5400000">
            <a:off x="7058431" y="1837536"/>
            <a:ext cx="100179" cy="648071"/>
            <a:chOff x="-1404664" y="1844824"/>
            <a:chExt cx="100179" cy="1142123"/>
          </a:xfrm>
        </p:grpSpPr>
        <p:sp>
          <p:nvSpPr>
            <p:cNvPr id="94" name="Obdélník 93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5" name="Ovál 94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6" name="Skupina 95"/>
          <p:cNvGrpSpPr/>
          <p:nvPr/>
        </p:nvGrpSpPr>
        <p:grpSpPr>
          <a:xfrm rot="5400000">
            <a:off x="5559946" y="3314787"/>
            <a:ext cx="100179" cy="648071"/>
            <a:chOff x="-1404664" y="1844824"/>
            <a:chExt cx="100179" cy="1142123"/>
          </a:xfrm>
        </p:grpSpPr>
        <p:sp>
          <p:nvSpPr>
            <p:cNvPr id="97" name="Obdélník 96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8" name="Ovál 97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9" name="Skupina 98"/>
          <p:cNvGrpSpPr/>
          <p:nvPr/>
        </p:nvGrpSpPr>
        <p:grpSpPr>
          <a:xfrm rot="5400000">
            <a:off x="5614127" y="1861498"/>
            <a:ext cx="100179" cy="648071"/>
            <a:chOff x="-1404664" y="1844824"/>
            <a:chExt cx="100179" cy="1142123"/>
          </a:xfrm>
        </p:grpSpPr>
        <p:sp>
          <p:nvSpPr>
            <p:cNvPr id="100" name="Obdélník 99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1" name="Ovál 100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2" name="Skupina 101"/>
          <p:cNvGrpSpPr/>
          <p:nvPr/>
        </p:nvGrpSpPr>
        <p:grpSpPr>
          <a:xfrm rot="5400000">
            <a:off x="5566027" y="2602876"/>
            <a:ext cx="100179" cy="648071"/>
            <a:chOff x="-1404664" y="1844824"/>
            <a:chExt cx="100179" cy="1142123"/>
          </a:xfrm>
        </p:grpSpPr>
        <p:sp>
          <p:nvSpPr>
            <p:cNvPr id="103" name="Obdélník 102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4" name="Ovál 103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5" name="Skupina 104"/>
          <p:cNvGrpSpPr/>
          <p:nvPr/>
        </p:nvGrpSpPr>
        <p:grpSpPr>
          <a:xfrm>
            <a:off x="6686413" y="2904517"/>
            <a:ext cx="100179" cy="648071"/>
            <a:chOff x="-1404664" y="1844824"/>
            <a:chExt cx="100179" cy="1142123"/>
          </a:xfrm>
        </p:grpSpPr>
        <p:sp>
          <p:nvSpPr>
            <p:cNvPr id="106" name="Obdélník 105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7" name="Ovál 106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8" name="Skupina 107"/>
          <p:cNvGrpSpPr/>
          <p:nvPr/>
        </p:nvGrpSpPr>
        <p:grpSpPr>
          <a:xfrm>
            <a:off x="6688403" y="2243457"/>
            <a:ext cx="100179" cy="648071"/>
            <a:chOff x="-1404664" y="1844824"/>
            <a:chExt cx="100179" cy="1142123"/>
          </a:xfrm>
        </p:grpSpPr>
        <p:sp>
          <p:nvSpPr>
            <p:cNvPr id="109" name="Obdélník 108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0" name="Ovál 109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1" name="Skupina 110"/>
          <p:cNvGrpSpPr/>
          <p:nvPr/>
        </p:nvGrpSpPr>
        <p:grpSpPr>
          <a:xfrm>
            <a:off x="6324576" y="2927357"/>
            <a:ext cx="100179" cy="648071"/>
            <a:chOff x="-1404664" y="1844824"/>
            <a:chExt cx="100179" cy="1142123"/>
          </a:xfrm>
        </p:grpSpPr>
        <p:sp>
          <p:nvSpPr>
            <p:cNvPr id="112" name="Obdélník 111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3" name="Ovál 112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4" name="Skupina 113"/>
          <p:cNvGrpSpPr/>
          <p:nvPr/>
        </p:nvGrpSpPr>
        <p:grpSpPr>
          <a:xfrm>
            <a:off x="6324312" y="2237616"/>
            <a:ext cx="100179" cy="648071"/>
            <a:chOff x="-1404664" y="1844824"/>
            <a:chExt cx="100179" cy="1142123"/>
          </a:xfrm>
        </p:grpSpPr>
        <p:sp>
          <p:nvSpPr>
            <p:cNvPr id="115" name="Obdélník 114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6" name="Ovál 115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2644350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5505475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7391197" y="2939845"/>
            <a:ext cx="100179" cy="648071"/>
            <a:chOff x="-1404664" y="1844824"/>
            <a:chExt cx="100179" cy="1142123"/>
          </a:xfrm>
        </p:grpSpPr>
        <p:sp>
          <p:nvSpPr>
            <p:cNvPr id="2" name="Obdélník 1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vál 3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7391197" y="2233468"/>
            <a:ext cx="100179" cy="648071"/>
            <a:chOff x="-1404664" y="1844824"/>
            <a:chExt cx="100179" cy="1142123"/>
          </a:xfrm>
        </p:grpSpPr>
        <p:sp>
          <p:nvSpPr>
            <p:cNvPr id="7" name="Obdélník 6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Ovál 7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5940152" y="2975941"/>
            <a:ext cx="100179" cy="648071"/>
            <a:chOff x="-1404664" y="1844824"/>
            <a:chExt cx="100179" cy="1142123"/>
          </a:xfrm>
        </p:grpSpPr>
        <p:sp>
          <p:nvSpPr>
            <p:cNvPr id="10" name="Obdélník 9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vál 10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5220072" y="2213570"/>
            <a:ext cx="100179" cy="648071"/>
            <a:chOff x="-1404664" y="1844824"/>
            <a:chExt cx="100179" cy="1142123"/>
          </a:xfrm>
        </p:grpSpPr>
        <p:sp>
          <p:nvSpPr>
            <p:cNvPr id="13" name="Obdélník 12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Ovál 13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4067944" y="2973822"/>
            <a:ext cx="100179" cy="648071"/>
            <a:chOff x="-1404664" y="1844824"/>
            <a:chExt cx="100179" cy="1142123"/>
          </a:xfrm>
        </p:grpSpPr>
        <p:sp>
          <p:nvSpPr>
            <p:cNvPr id="16" name="Obdélník 15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Ovál 16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4067944" y="2282789"/>
            <a:ext cx="100179" cy="648071"/>
            <a:chOff x="-1404664" y="1844824"/>
            <a:chExt cx="100179" cy="1142123"/>
          </a:xfrm>
        </p:grpSpPr>
        <p:sp>
          <p:nvSpPr>
            <p:cNvPr id="19" name="Obdélník 18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vál 19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3417882" y="2995468"/>
            <a:ext cx="100179" cy="648071"/>
            <a:chOff x="-1404664" y="1844824"/>
            <a:chExt cx="100179" cy="1142123"/>
          </a:xfrm>
        </p:grpSpPr>
        <p:sp>
          <p:nvSpPr>
            <p:cNvPr id="22" name="Obdélník 21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Ovál 22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3419872" y="2278841"/>
            <a:ext cx="100179" cy="648071"/>
            <a:chOff x="-1404664" y="1844824"/>
            <a:chExt cx="100179" cy="1142123"/>
          </a:xfrm>
        </p:grpSpPr>
        <p:sp>
          <p:nvSpPr>
            <p:cNvPr id="25" name="Obdélník 24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Ovál 25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3204688" y="2975941"/>
            <a:ext cx="100179" cy="648071"/>
            <a:chOff x="-1404664" y="1844824"/>
            <a:chExt cx="100179" cy="1142123"/>
          </a:xfrm>
        </p:grpSpPr>
        <p:sp>
          <p:nvSpPr>
            <p:cNvPr id="28" name="Obdélník 27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Ovál 28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3203848" y="2291774"/>
            <a:ext cx="100179" cy="648071"/>
            <a:chOff x="-1404664" y="1844824"/>
            <a:chExt cx="100179" cy="1142123"/>
          </a:xfrm>
        </p:grpSpPr>
        <p:sp>
          <p:nvSpPr>
            <p:cNvPr id="31" name="Obdélník 30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Ovál 31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2699792" y="2671694"/>
            <a:ext cx="100179" cy="648071"/>
            <a:chOff x="-1404664" y="1844824"/>
            <a:chExt cx="100179" cy="1142123"/>
          </a:xfrm>
        </p:grpSpPr>
        <p:sp>
          <p:nvSpPr>
            <p:cNvPr id="34" name="Obdélník 33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Ovál 34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2264066" y="3005921"/>
            <a:ext cx="100179" cy="648071"/>
            <a:chOff x="-1404664" y="1844824"/>
            <a:chExt cx="100179" cy="1142123"/>
          </a:xfrm>
        </p:grpSpPr>
        <p:sp>
          <p:nvSpPr>
            <p:cNvPr id="37" name="Obdélník 36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Ovál 37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2267744" y="2271412"/>
            <a:ext cx="100179" cy="648071"/>
            <a:chOff x="-1404664" y="1844824"/>
            <a:chExt cx="100179" cy="1142123"/>
          </a:xfrm>
        </p:grpSpPr>
        <p:sp>
          <p:nvSpPr>
            <p:cNvPr id="40" name="Obdélník 39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Ovál 40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2" name="Skupina 41"/>
          <p:cNvGrpSpPr/>
          <p:nvPr/>
        </p:nvGrpSpPr>
        <p:grpSpPr>
          <a:xfrm>
            <a:off x="1531589" y="3044789"/>
            <a:ext cx="100179" cy="648071"/>
            <a:chOff x="-1404664" y="1844824"/>
            <a:chExt cx="100179" cy="1142123"/>
          </a:xfrm>
        </p:grpSpPr>
        <p:sp>
          <p:nvSpPr>
            <p:cNvPr id="43" name="Obdélník 42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Ovál 43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5" name="Skupina 44"/>
          <p:cNvGrpSpPr/>
          <p:nvPr/>
        </p:nvGrpSpPr>
        <p:grpSpPr>
          <a:xfrm>
            <a:off x="1547664" y="2237616"/>
            <a:ext cx="100179" cy="648071"/>
            <a:chOff x="-1404664" y="1844824"/>
            <a:chExt cx="100179" cy="1142123"/>
          </a:xfrm>
        </p:grpSpPr>
        <p:sp>
          <p:nvSpPr>
            <p:cNvPr id="46" name="Obdélník 45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Ovál 46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8" name="Skupina 47"/>
          <p:cNvGrpSpPr/>
          <p:nvPr/>
        </p:nvGrpSpPr>
        <p:grpSpPr>
          <a:xfrm rot="5400000">
            <a:off x="6326374" y="1859508"/>
            <a:ext cx="100179" cy="648071"/>
            <a:chOff x="-1404664" y="1844824"/>
            <a:chExt cx="100179" cy="1142123"/>
          </a:xfrm>
        </p:grpSpPr>
        <p:sp>
          <p:nvSpPr>
            <p:cNvPr id="49" name="Obdélník 48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Ovál 49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1270477" y="3044789"/>
            <a:ext cx="100179" cy="648071"/>
            <a:chOff x="-1404664" y="1844824"/>
            <a:chExt cx="100179" cy="1142123"/>
          </a:xfrm>
        </p:grpSpPr>
        <p:sp>
          <p:nvSpPr>
            <p:cNvPr id="52" name="Obdélník 51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3" name="Ovál 52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4" name="Skupina 53"/>
          <p:cNvGrpSpPr/>
          <p:nvPr/>
        </p:nvGrpSpPr>
        <p:grpSpPr>
          <a:xfrm>
            <a:off x="1286552" y="2227167"/>
            <a:ext cx="100179" cy="648071"/>
            <a:chOff x="-1404664" y="1844824"/>
            <a:chExt cx="100179" cy="1142123"/>
          </a:xfrm>
        </p:grpSpPr>
        <p:sp>
          <p:nvSpPr>
            <p:cNvPr id="55" name="Obdélník 54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6" name="Ovál 55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7" name="Skupina 56"/>
          <p:cNvGrpSpPr/>
          <p:nvPr/>
        </p:nvGrpSpPr>
        <p:grpSpPr>
          <a:xfrm rot="5400000">
            <a:off x="927040" y="1897287"/>
            <a:ext cx="100179" cy="648071"/>
            <a:chOff x="-1404664" y="1844824"/>
            <a:chExt cx="100179" cy="1142123"/>
          </a:xfrm>
        </p:grpSpPr>
        <p:sp>
          <p:nvSpPr>
            <p:cNvPr id="58" name="Obdélník 57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9" name="Ovál 58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0" name="Skupina 59"/>
          <p:cNvGrpSpPr/>
          <p:nvPr/>
        </p:nvGrpSpPr>
        <p:grpSpPr>
          <a:xfrm>
            <a:off x="552773" y="2242603"/>
            <a:ext cx="100179" cy="648071"/>
            <a:chOff x="-1404664" y="1844824"/>
            <a:chExt cx="100179" cy="1142123"/>
          </a:xfrm>
        </p:grpSpPr>
        <p:sp>
          <p:nvSpPr>
            <p:cNvPr id="61" name="Obdélník 60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2" name="Ovál 61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3" name="Skupina 62"/>
          <p:cNvGrpSpPr/>
          <p:nvPr/>
        </p:nvGrpSpPr>
        <p:grpSpPr>
          <a:xfrm rot="5400000">
            <a:off x="912737" y="2637679"/>
            <a:ext cx="100179" cy="648071"/>
            <a:chOff x="-1404664" y="1844824"/>
            <a:chExt cx="100179" cy="1142123"/>
          </a:xfrm>
        </p:grpSpPr>
        <p:sp>
          <p:nvSpPr>
            <p:cNvPr id="64" name="Obdélník 63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5" name="Ovál 64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6" name="Skupina 65"/>
          <p:cNvGrpSpPr/>
          <p:nvPr/>
        </p:nvGrpSpPr>
        <p:grpSpPr>
          <a:xfrm rot="5400000">
            <a:off x="902171" y="3425076"/>
            <a:ext cx="100179" cy="648071"/>
            <a:chOff x="-1404664" y="1844824"/>
            <a:chExt cx="100179" cy="1142123"/>
          </a:xfrm>
        </p:grpSpPr>
        <p:sp>
          <p:nvSpPr>
            <p:cNvPr id="67" name="Obdélník 66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8" name="Ovál 67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9" name="Skupina 68"/>
          <p:cNvGrpSpPr/>
          <p:nvPr/>
        </p:nvGrpSpPr>
        <p:grpSpPr>
          <a:xfrm rot="5400000">
            <a:off x="1921789" y="1859504"/>
            <a:ext cx="100179" cy="648071"/>
            <a:chOff x="-1404664" y="1844824"/>
            <a:chExt cx="100179" cy="1142123"/>
          </a:xfrm>
        </p:grpSpPr>
        <p:sp>
          <p:nvSpPr>
            <p:cNvPr id="70" name="Obdélník 69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1" name="Ovál 70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2" name="Skupina 71"/>
          <p:cNvGrpSpPr/>
          <p:nvPr/>
        </p:nvGrpSpPr>
        <p:grpSpPr>
          <a:xfrm rot="5400000">
            <a:off x="1921788" y="3438150"/>
            <a:ext cx="100179" cy="648071"/>
            <a:chOff x="-1404664" y="1844824"/>
            <a:chExt cx="100179" cy="1142123"/>
          </a:xfrm>
        </p:grpSpPr>
        <p:sp>
          <p:nvSpPr>
            <p:cNvPr id="73" name="Obdélník 72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4" name="Ovál 73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5" name="Skupina 74"/>
          <p:cNvGrpSpPr/>
          <p:nvPr/>
        </p:nvGrpSpPr>
        <p:grpSpPr>
          <a:xfrm rot="5400000">
            <a:off x="2699791" y="2701996"/>
            <a:ext cx="100179" cy="648071"/>
            <a:chOff x="-1404664" y="1844824"/>
            <a:chExt cx="100179" cy="1142123"/>
          </a:xfrm>
        </p:grpSpPr>
        <p:sp>
          <p:nvSpPr>
            <p:cNvPr id="76" name="Obdélník 75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7" name="Ovál 76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8" name="Skupina 77"/>
          <p:cNvGrpSpPr/>
          <p:nvPr/>
        </p:nvGrpSpPr>
        <p:grpSpPr>
          <a:xfrm rot="5400000">
            <a:off x="3775932" y="3380046"/>
            <a:ext cx="100179" cy="648071"/>
            <a:chOff x="-1404664" y="1844824"/>
            <a:chExt cx="100179" cy="1142123"/>
          </a:xfrm>
        </p:grpSpPr>
        <p:sp>
          <p:nvSpPr>
            <p:cNvPr id="79" name="Obdélník 78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0" name="Ovál 79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1" name="Skupina 80"/>
          <p:cNvGrpSpPr/>
          <p:nvPr/>
        </p:nvGrpSpPr>
        <p:grpSpPr>
          <a:xfrm rot="5400000">
            <a:off x="3739928" y="1881213"/>
            <a:ext cx="100179" cy="648071"/>
            <a:chOff x="-1404664" y="1844824"/>
            <a:chExt cx="100179" cy="1142123"/>
          </a:xfrm>
        </p:grpSpPr>
        <p:sp>
          <p:nvSpPr>
            <p:cNvPr id="82" name="Obdélník 81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3" name="Ovál 82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4" name="Skupina 83"/>
          <p:cNvGrpSpPr/>
          <p:nvPr/>
        </p:nvGrpSpPr>
        <p:grpSpPr>
          <a:xfrm rot="5400000">
            <a:off x="4554619" y="2731032"/>
            <a:ext cx="100179" cy="648071"/>
            <a:chOff x="-1404664" y="1844824"/>
            <a:chExt cx="100179" cy="1142123"/>
          </a:xfrm>
        </p:grpSpPr>
        <p:sp>
          <p:nvSpPr>
            <p:cNvPr id="85" name="Obdélník 84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6" name="Ovál 85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7" name="Skupina 86"/>
          <p:cNvGrpSpPr/>
          <p:nvPr/>
        </p:nvGrpSpPr>
        <p:grpSpPr>
          <a:xfrm rot="5400000">
            <a:off x="4557914" y="2438425"/>
            <a:ext cx="100179" cy="648071"/>
            <a:chOff x="-1404664" y="1844824"/>
            <a:chExt cx="100179" cy="1142123"/>
          </a:xfrm>
        </p:grpSpPr>
        <p:sp>
          <p:nvSpPr>
            <p:cNvPr id="88" name="Obdélník 87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9" name="Ovál 88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0" name="Skupina 89"/>
          <p:cNvGrpSpPr/>
          <p:nvPr/>
        </p:nvGrpSpPr>
        <p:grpSpPr>
          <a:xfrm rot="5400000">
            <a:off x="7076110" y="3247768"/>
            <a:ext cx="100179" cy="648071"/>
            <a:chOff x="-1404664" y="1844824"/>
            <a:chExt cx="100179" cy="1142123"/>
          </a:xfrm>
        </p:grpSpPr>
        <p:sp>
          <p:nvSpPr>
            <p:cNvPr id="91" name="Obdélník 90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2" name="Ovál 91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3" name="Skupina 92"/>
          <p:cNvGrpSpPr/>
          <p:nvPr/>
        </p:nvGrpSpPr>
        <p:grpSpPr>
          <a:xfrm rot="5400000">
            <a:off x="7058431" y="1837536"/>
            <a:ext cx="100179" cy="648071"/>
            <a:chOff x="-1404664" y="1844824"/>
            <a:chExt cx="100179" cy="1142123"/>
          </a:xfrm>
        </p:grpSpPr>
        <p:sp>
          <p:nvSpPr>
            <p:cNvPr id="94" name="Obdélník 93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5" name="Ovál 94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6" name="Skupina 95"/>
          <p:cNvGrpSpPr/>
          <p:nvPr/>
        </p:nvGrpSpPr>
        <p:grpSpPr>
          <a:xfrm rot="5400000">
            <a:off x="5559946" y="3314787"/>
            <a:ext cx="100179" cy="648071"/>
            <a:chOff x="-1404664" y="1844824"/>
            <a:chExt cx="100179" cy="1142123"/>
          </a:xfrm>
        </p:grpSpPr>
        <p:sp>
          <p:nvSpPr>
            <p:cNvPr id="97" name="Obdélník 96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8" name="Ovál 97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9" name="Skupina 98"/>
          <p:cNvGrpSpPr/>
          <p:nvPr/>
        </p:nvGrpSpPr>
        <p:grpSpPr>
          <a:xfrm rot="5400000">
            <a:off x="5614127" y="1861498"/>
            <a:ext cx="100179" cy="648071"/>
            <a:chOff x="-1404664" y="1844824"/>
            <a:chExt cx="100179" cy="1142123"/>
          </a:xfrm>
        </p:grpSpPr>
        <p:sp>
          <p:nvSpPr>
            <p:cNvPr id="100" name="Obdélník 99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1" name="Ovál 100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2" name="Skupina 101"/>
          <p:cNvGrpSpPr/>
          <p:nvPr/>
        </p:nvGrpSpPr>
        <p:grpSpPr>
          <a:xfrm rot="5400000">
            <a:off x="5566027" y="2602876"/>
            <a:ext cx="100179" cy="648071"/>
            <a:chOff x="-1404664" y="1844824"/>
            <a:chExt cx="100179" cy="1142123"/>
          </a:xfrm>
        </p:grpSpPr>
        <p:sp>
          <p:nvSpPr>
            <p:cNvPr id="103" name="Obdélník 102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4" name="Ovál 103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5" name="Skupina 104"/>
          <p:cNvGrpSpPr/>
          <p:nvPr/>
        </p:nvGrpSpPr>
        <p:grpSpPr>
          <a:xfrm>
            <a:off x="6686413" y="2904517"/>
            <a:ext cx="100179" cy="648071"/>
            <a:chOff x="-1404664" y="1844824"/>
            <a:chExt cx="100179" cy="1142123"/>
          </a:xfrm>
        </p:grpSpPr>
        <p:sp>
          <p:nvSpPr>
            <p:cNvPr id="106" name="Obdélník 105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7" name="Ovál 106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8" name="Skupina 107"/>
          <p:cNvGrpSpPr/>
          <p:nvPr/>
        </p:nvGrpSpPr>
        <p:grpSpPr>
          <a:xfrm>
            <a:off x="6688403" y="2243457"/>
            <a:ext cx="100179" cy="648071"/>
            <a:chOff x="-1404664" y="1844824"/>
            <a:chExt cx="100179" cy="1142123"/>
          </a:xfrm>
        </p:grpSpPr>
        <p:sp>
          <p:nvSpPr>
            <p:cNvPr id="109" name="Obdélník 108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0" name="Ovál 109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1" name="Skupina 110"/>
          <p:cNvGrpSpPr/>
          <p:nvPr/>
        </p:nvGrpSpPr>
        <p:grpSpPr>
          <a:xfrm>
            <a:off x="6324576" y="2927357"/>
            <a:ext cx="100179" cy="648071"/>
            <a:chOff x="-1404664" y="1844824"/>
            <a:chExt cx="100179" cy="1142123"/>
          </a:xfrm>
        </p:grpSpPr>
        <p:sp>
          <p:nvSpPr>
            <p:cNvPr id="112" name="Obdélník 111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3" name="Ovál 112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4" name="Skupina 113"/>
          <p:cNvGrpSpPr/>
          <p:nvPr/>
        </p:nvGrpSpPr>
        <p:grpSpPr>
          <a:xfrm>
            <a:off x="6324312" y="2237616"/>
            <a:ext cx="100179" cy="648071"/>
            <a:chOff x="-1404664" y="1844824"/>
            <a:chExt cx="100179" cy="1142123"/>
          </a:xfrm>
        </p:grpSpPr>
        <p:sp>
          <p:nvSpPr>
            <p:cNvPr id="115" name="Obdélník 114"/>
            <p:cNvSpPr/>
            <p:nvPr/>
          </p:nvSpPr>
          <p:spPr>
            <a:xfrm>
              <a:off x="-1392568" y="2072547"/>
              <a:ext cx="72008" cy="9144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6" name="Ovál 115"/>
            <p:cNvSpPr/>
            <p:nvPr/>
          </p:nvSpPr>
          <p:spPr>
            <a:xfrm>
              <a:off x="-1404664" y="1844824"/>
              <a:ext cx="100179" cy="227723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2257271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314</Words>
  <Application>Microsoft Office PowerPoint</Application>
  <PresentationFormat>Předvádění na obrazovce (4:3)</PresentationFormat>
  <Paragraphs>41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VY_42_INOVACE_71_Zajímavé úlohy z matematiky 1</vt:lpstr>
      <vt:lpstr>Na závěr si ukážeme několik matematických úloh, při jejichž řešení se více než znalost vzorečků a matematických pravidel uplatní  logika a zdravý úsudek</vt:lpstr>
      <vt:lpstr>Chaotický výslech:</vt:lpstr>
      <vt:lpstr>Prezentace aplikace PowerPoint</vt:lpstr>
      <vt:lpstr>Bezpečnostní kód trezoru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 závěr si ukážeme několik matematických úloh, při jejichž řešení se více než znalost vzorečků a matematických pravidel uplatní  logika a zdravý úsudek</dc:title>
  <dc:creator>Vagnerova</dc:creator>
  <cp:lastModifiedBy>Vagnerova</cp:lastModifiedBy>
  <cp:revision>12</cp:revision>
  <dcterms:created xsi:type="dcterms:W3CDTF">2011-06-23T10:44:45Z</dcterms:created>
  <dcterms:modified xsi:type="dcterms:W3CDTF">2012-03-12T10:02:44Z</dcterms:modified>
</cp:coreProperties>
</file>