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notesMasterIdLst>
    <p:notesMasterId r:id="rId15"/>
  </p:notesMasterIdLst>
  <p:sldIdLst>
    <p:sldId id="256" r:id="rId2"/>
    <p:sldId id="257" r:id="rId3"/>
    <p:sldId id="268" r:id="rId4"/>
    <p:sldId id="259" r:id="rId5"/>
    <p:sldId id="260" r:id="rId6"/>
    <p:sldId id="264" r:id="rId7"/>
    <p:sldId id="265" r:id="rId8"/>
    <p:sldId id="262" r:id="rId9"/>
    <p:sldId id="267" r:id="rId10"/>
    <p:sldId id="263" r:id="rId11"/>
    <p:sldId id="266" r:id="rId12"/>
    <p:sldId id="258" r:id="rId13"/>
    <p:sldId id="26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MŠ a ZŠ, Veselí nad Moravu, Kollárova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Andrea Filípková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VY_32_INOVACE_12/20_Světadíly a oceány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Světadíly a oceány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</a:t>
          </a:r>
          <a:r>
            <a:rPr lang="cs-CZ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 custLinFactNeighborX="-2340" custLinFactNeighborY="332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 </a:t>
          </a:r>
          <a:r>
            <a:rPr lang="cs-CZ" sz="1800" kern="1200" dirty="0" smtClean="0"/>
            <a:t>MŠ a ZŠ, Veselí nad Moravu, Kollárova 1045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Andrea Filípková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792085" y="1368149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VY_32_INOVACE_12/20_Světadíly a oceány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Světadíly a oceány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</a:t>
          </a:r>
          <a:r>
            <a:rPr lang="cs-CZ" sz="1800" kern="1200" smtClean="0"/>
            <a:t>projektu:CZ.1.07/1.4.00/21.0822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0E3D9C-9885-4B23-8450-3496229E022A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780CDD-3768-44A5-8E13-C10628CDCD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50058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992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7745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7240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9504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53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4979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7844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5889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5511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3559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7736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39933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eg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1327147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pro výuku předmětu zeměpis pro základní školu praktickou.</a:t>
            </a:r>
          </a:p>
          <a:p>
            <a:r>
              <a:rPr lang="cs-CZ" dirty="0" smtClean="0"/>
              <a:t>Příprava není nutná.</a:t>
            </a:r>
          </a:p>
          <a:p>
            <a:r>
              <a:rPr lang="cs-CZ" dirty="0" smtClean="0"/>
              <a:t>Doba vzniku říjen 2011</a:t>
            </a:r>
          </a:p>
          <a:p>
            <a:r>
              <a:rPr lang="cs-CZ" dirty="0" smtClean="0"/>
              <a:t>Doba </a:t>
            </a:r>
            <a:r>
              <a:rPr lang="cs-CZ" smtClean="0"/>
              <a:t>ověření </a:t>
            </a:r>
            <a:r>
              <a:rPr lang="cs-CZ" smtClean="0"/>
              <a:t>1.11.2011</a:t>
            </a:r>
            <a:endParaRPr lang="cs-CZ" dirty="0" smtClean="0"/>
          </a:p>
          <a:p>
            <a:r>
              <a:rPr lang="cs-CZ" dirty="0" smtClean="0"/>
              <a:t>Žáci byli seznámeni s názvy světadílů a oceánů, se životem v oceánech a jejich funkcí.</a:t>
            </a:r>
          </a:p>
          <a:p>
            <a:r>
              <a:rPr lang="cs-CZ" dirty="0" smtClean="0"/>
              <a:t>Závěrečný úkol zvládli samostatně</a:t>
            </a:r>
          </a:p>
          <a:p>
            <a:r>
              <a:rPr lang="cs-CZ" dirty="0" smtClean="0"/>
              <a:t>Je určen pro žáky 9.ročníku</a:t>
            </a:r>
          </a:p>
          <a:p>
            <a:r>
              <a:rPr lang="cs-CZ" dirty="0" smtClean="0"/>
              <a:t>Určeno pro práci na interaktivní tabuli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/>
              <a:t>Světadíly a oceány</a:t>
            </a:r>
            <a:endParaRPr lang="cs-CZ" sz="7200" b="1" dirty="0"/>
          </a:p>
        </p:txBody>
      </p:sp>
    </p:spTree>
    <p:extLst>
      <p:ext uri="{BB962C8B-B14F-4D97-AF65-F5344CB8AC3E}">
        <p14:creationId xmlns:p14="http://schemas.microsoft.com/office/powerpoint/2010/main" val="1506978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Světadíly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8825" y="1571457"/>
            <a:ext cx="8229600" cy="4525963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Pevnina</a:t>
            </a:r>
            <a:r>
              <a:rPr lang="cs-CZ" sz="2400" dirty="0" smtClean="0"/>
              <a:t> je část povrchu, která vystupuje na vodní hladinu (např. moří a oceánů)</a:t>
            </a:r>
          </a:p>
          <a:p>
            <a:r>
              <a:rPr lang="cs-CZ" sz="2400" dirty="0" smtClean="0"/>
              <a:t>Velkým částem pevniny se říká </a:t>
            </a:r>
            <a:r>
              <a:rPr lang="cs-CZ" sz="2400" b="1" dirty="0" smtClean="0"/>
              <a:t>světadíly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7780" y="3236468"/>
            <a:ext cx="6046505" cy="30686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025" name="Skupina 1024"/>
          <p:cNvGrpSpPr/>
          <p:nvPr/>
        </p:nvGrpSpPr>
        <p:grpSpPr>
          <a:xfrm>
            <a:off x="611560" y="6020616"/>
            <a:ext cx="3672408" cy="360000"/>
            <a:chOff x="611560" y="6020616"/>
            <a:chExt cx="3672408" cy="360000"/>
          </a:xfrm>
        </p:grpSpPr>
        <p:sp>
          <p:nvSpPr>
            <p:cNvPr id="11" name="Obdélník 10"/>
            <p:cNvSpPr/>
            <p:nvPr/>
          </p:nvSpPr>
          <p:spPr>
            <a:xfrm>
              <a:off x="611560" y="6020616"/>
              <a:ext cx="1601780" cy="360000"/>
            </a:xfrm>
            <a:prstGeom prst="rect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bg1">
                  <a:lumMod val="6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>
                  <a:solidFill>
                    <a:prstClr val="black"/>
                  </a:solidFill>
                </a:rPr>
                <a:t>Antarktida</a:t>
              </a:r>
              <a:endParaRPr lang="cs-CZ" dirty="0"/>
            </a:p>
          </p:txBody>
        </p:sp>
        <p:cxnSp>
          <p:nvCxnSpPr>
            <p:cNvPr id="13" name="Přímá spojnice 12"/>
            <p:cNvCxnSpPr/>
            <p:nvPr/>
          </p:nvCxnSpPr>
          <p:spPr>
            <a:xfrm>
              <a:off x="2190404" y="6175664"/>
              <a:ext cx="2093564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24" name="Skupina 1023"/>
          <p:cNvGrpSpPr/>
          <p:nvPr/>
        </p:nvGrpSpPr>
        <p:grpSpPr>
          <a:xfrm>
            <a:off x="786896" y="3356992"/>
            <a:ext cx="3425064" cy="1584176"/>
            <a:chOff x="786896" y="3356992"/>
            <a:chExt cx="3425064" cy="1584176"/>
          </a:xfrm>
        </p:grpSpPr>
        <p:sp>
          <p:nvSpPr>
            <p:cNvPr id="8" name="Obdélník 7"/>
            <p:cNvSpPr/>
            <p:nvPr/>
          </p:nvSpPr>
          <p:spPr>
            <a:xfrm>
              <a:off x="786896" y="3356992"/>
              <a:ext cx="1251108" cy="360000"/>
            </a:xfrm>
            <a:prstGeom prst="rect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>
                <a:spcBef>
                  <a:spcPct val="20000"/>
                </a:spcBef>
              </a:pPr>
              <a:r>
                <a:rPr lang="cs-CZ" sz="2400" dirty="0">
                  <a:solidFill>
                    <a:prstClr val="black"/>
                  </a:solidFill>
                </a:rPr>
                <a:t>Amerika</a:t>
              </a:r>
            </a:p>
          </p:txBody>
        </p:sp>
        <p:cxnSp>
          <p:nvCxnSpPr>
            <p:cNvPr id="6" name="Přímá spojnice 5"/>
            <p:cNvCxnSpPr>
              <a:stCxn id="8" idx="3"/>
            </p:cNvCxnSpPr>
            <p:nvPr/>
          </p:nvCxnSpPr>
          <p:spPr>
            <a:xfrm>
              <a:off x="2038004" y="3536992"/>
              <a:ext cx="1669900" cy="32405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2038004" y="3536992"/>
              <a:ext cx="2173956" cy="140417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27" name="Skupina 1026"/>
          <p:cNvGrpSpPr/>
          <p:nvPr/>
        </p:nvGrpSpPr>
        <p:grpSpPr>
          <a:xfrm>
            <a:off x="4918634" y="2876468"/>
            <a:ext cx="1171972" cy="840524"/>
            <a:chOff x="4918634" y="2876468"/>
            <a:chExt cx="1171972" cy="840524"/>
          </a:xfrm>
        </p:grpSpPr>
        <p:sp>
          <p:nvSpPr>
            <p:cNvPr id="9" name="Obdélník 8"/>
            <p:cNvSpPr/>
            <p:nvPr/>
          </p:nvSpPr>
          <p:spPr>
            <a:xfrm>
              <a:off x="4918634" y="2876468"/>
              <a:ext cx="1171972" cy="360000"/>
            </a:xfrm>
            <a:prstGeom prst="rect">
              <a:avLst/>
            </a:prstGeom>
            <a:solidFill>
              <a:srgbClr val="0070C0"/>
            </a:solidFill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/>
                <a:t>Evropa</a:t>
              </a:r>
              <a:endParaRPr lang="cs-CZ" dirty="0"/>
            </a:p>
          </p:txBody>
        </p:sp>
        <p:cxnSp>
          <p:nvCxnSpPr>
            <p:cNvPr id="19" name="Přímá spojnice 18"/>
            <p:cNvCxnSpPr>
              <a:stCxn id="1026" idx="0"/>
            </p:cNvCxnSpPr>
            <p:nvPr/>
          </p:nvCxnSpPr>
          <p:spPr>
            <a:xfrm>
              <a:off x="5371033" y="3236468"/>
              <a:ext cx="353095" cy="48052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28" name="Skupina 1027"/>
          <p:cNvGrpSpPr/>
          <p:nvPr/>
        </p:nvGrpSpPr>
        <p:grpSpPr>
          <a:xfrm>
            <a:off x="6588224" y="2876468"/>
            <a:ext cx="1032069" cy="984580"/>
            <a:chOff x="6588224" y="2876468"/>
            <a:chExt cx="1032069" cy="984580"/>
          </a:xfrm>
        </p:grpSpPr>
        <p:sp>
          <p:nvSpPr>
            <p:cNvPr id="5" name="Obdélník 4"/>
            <p:cNvSpPr/>
            <p:nvPr/>
          </p:nvSpPr>
          <p:spPr>
            <a:xfrm>
              <a:off x="6873241" y="2876468"/>
              <a:ext cx="747052" cy="360000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>
                <a:spcBef>
                  <a:spcPct val="20000"/>
                </a:spcBef>
              </a:pPr>
              <a:r>
                <a:rPr lang="cs-CZ" sz="2400" dirty="0">
                  <a:solidFill>
                    <a:prstClr val="black"/>
                  </a:solidFill>
                </a:rPr>
                <a:t>Asie</a:t>
              </a:r>
            </a:p>
          </p:txBody>
        </p:sp>
        <p:cxnSp>
          <p:nvCxnSpPr>
            <p:cNvPr id="23" name="Přímá spojnice 22"/>
            <p:cNvCxnSpPr/>
            <p:nvPr/>
          </p:nvCxnSpPr>
          <p:spPr>
            <a:xfrm flipH="1">
              <a:off x="6588224" y="3236468"/>
              <a:ext cx="678974" cy="62458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29" name="Skupina 1028"/>
          <p:cNvGrpSpPr/>
          <p:nvPr/>
        </p:nvGrpSpPr>
        <p:grpSpPr>
          <a:xfrm>
            <a:off x="7246767" y="5229200"/>
            <a:ext cx="1604020" cy="1483597"/>
            <a:chOff x="7246767" y="5229200"/>
            <a:chExt cx="1604020" cy="1483597"/>
          </a:xfrm>
        </p:grpSpPr>
        <p:sp>
          <p:nvSpPr>
            <p:cNvPr id="10" name="Obdélník 9"/>
            <p:cNvSpPr/>
            <p:nvPr/>
          </p:nvSpPr>
          <p:spPr>
            <a:xfrm>
              <a:off x="7246767" y="6352797"/>
              <a:ext cx="1604020" cy="360000"/>
            </a:xfrm>
            <a:prstGeom prst="rect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/>
                <a:t>Austrálie</a:t>
              </a:r>
              <a:endParaRPr lang="cs-CZ" sz="2400" dirty="0"/>
            </a:p>
          </p:txBody>
        </p:sp>
        <p:cxnSp>
          <p:nvCxnSpPr>
            <p:cNvPr id="25" name="Přímá spojnice 24"/>
            <p:cNvCxnSpPr>
              <a:stCxn id="10" idx="0"/>
            </p:cNvCxnSpPr>
            <p:nvPr/>
          </p:nvCxnSpPr>
          <p:spPr>
            <a:xfrm flipH="1" flipV="1">
              <a:off x="7447847" y="5229200"/>
              <a:ext cx="600930" cy="1123597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30" name="Skupina 1029"/>
          <p:cNvGrpSpPr/>
          <p:nvPr/>
        </p:nvGrpSpPr>
        <p:grpSpPr>
          <a:xfrm>
            <a:off x="5004048" y="4770768"/>
            <a:ext cx="1107092" cy="1926924"/>
            <a:chOff x="5004048" y="4770768"/>
            <a:chExt cx="1107092" cy="1926924"/>
          </a:xfrm>
        </p:grpSpPr>
        <p:sp>
          <p:nvSpPr>
            <p:cNvPr id="7" name="Obdélník 6"/>
            <p:cNvSpPr/>
            <p:nvPr/>
          </p:nvSpPr>
          <p:spPr>
            <a:xfrm>
              <a:off x="5004048" y="6337692"/>
              <a:ext cx="1107092" cy="36000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/>
                <a:t>Afrika</a:t>
              </a:r>
              <a:endParaRPr lang="cs-CZ" dirty="0"/>
            </a:p>
          </p:txBody>
        </p:sp>
        <p:cxnSp>
          <p:nvCxnSpPr>
            <p:cNvPr id="28" name="Přímá spojnice 27"/>
            <p:cNvCxnSpPr>
              <a:stCxn id="7" idx="0"/>
            </p:cNvCxnSpPr>
            <p:nvPr/>
          </p:nvCxnSpPr>
          <p:spPr>
            <a:xfrm flipV="1">
              <a:off x="5557594" y="4770768"/>
              <a:ext cx="0" cy="156692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030584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Oceány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1754" y="1628800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Plocha oceánů je přibližně 2x větší než pevniny</a:t>
            </a:r>
          </a:p>
          <a:p>
            <a:pPr marL="0" indent="0">
              <a:buNone/>
            </a:pPr>
            <a:r>
              <a:rPr lang="cs-CZ" dirty="0" smtClean="0"/>
              <a:t>Tichý oceán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Atlantský oceán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Indický oceán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Severní ledový oceán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283799"/>
            <a:ext cx="1944216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8324" y="3121546"/>
            <a:ext cx="2157772" cy="21577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6649" y="4621334"/>
            <a:ext cx="2053743" cy="20599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2267744" y="3669990"/>
            <a:ext cx="1634480" cy="8644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4355976" y="5805264"/>
            <a:ext cx="165618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2555776" y="2636912"/>
            <a:ext cx="3672408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4072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</a:t>
            </a:r>
            <a:r>
              <a:rPr lang="cs-CZ" dirty="0" smtClean="0"/>
              <a:t> čemu slouží oceány?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84576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Po oceánech plují lodě: </a:t>
            </a:r>
          </a:p>
          <a:p>
            <a:pPr lvl="1"/>
            <a:r>
              <a:rPr lang="cs-CZ" dirty="0" smtClean="0"/>
              <a:t>nákladní lodě, které převážejí náklad</a:t>
            </a:r>
          </a:p>
          <a:p>
            <a:pPr lvl="1"/>
            <a:r>
              <a:rPr lang="cs-CZ" dirty="0" smtClean="0"/>
              <a:t>dopravní lodě, které dopravují lidi</a:t>
            </a:r>
          </a:p>
          <a:p>
            <a:r>
              <a:rPr lang="cs-CZ" dirty="0" smtClean="0"/>
              <a:t>V oceánech je domov spousty rostlin a živočichů, kteří spolu tvoří velice pestrý a bohatý podvodní oceánský svět</a:t>
            </a:r>
          </a:p>
          <a:p>
            <a:r>
              <a:rPr lang="cs-CZ" dirty="0" smtClean="0"/>
              <a:t>Známí živočichové jsou například žraloci, velryby, rejnoci, delfíni, mušle, sardinky, tuleni, mroži.</a:t>
            </a:r>
          </a:p>
          <a:p>
            <a:r>
              <a:rPr lang="cs-CZ" dirty="0" smtClean="0"/>
              <a:t>Lov ryb – ryby jsou důležitou součástí jídelníčku.</a:t>
            </a:r>
          </a:p>
          <a:p>
            <a:pPr marL="0" indent="0">
              <a:buNone/>
            </a:pPr>
            <a:endParaRPr lang="cs-CZ" dirty="0" smtClean="0"/>
          </a:p>
          <a:p>
            <a:pPr marL="457200" lvl="1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9123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filipkova\AppData\Local\Microsoft\Windows\Temporary Internet Files\Content.IE5\X6RQJYWL\MP90040697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22348"/>
            <a:ext cx="9110278" cy="6071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ilipkova\AppData\Local\Microsoft\Windows\Temporary Internet Files\Content.IE5\291C8WL8\MP90026282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6861" y="437707"/>
            <a:ext cx="9144000" cy="6156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380312" y="1916831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Delfíni</a:t>
            </a:r>
            <a:endParaRPr lang="cs-CZ" sz="2400" b="1" dirty="0"/>
          </a:p>
        </p:txBody>
      </p:sp>
      <p:pic>
        <p:nvPicPr>
          <p:cNvPr id="1031" name="Picture 7" descr="C:\Users\filipkova\AppData\Local\Microsoft\Windows\Temporary Internet Files\Content.IE5\9XF0354V\MP900262827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61" y="167961"/>
            <a:ext cx="9110278" cy="6134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3528" y="1349479"/>
            <a:ext cx="2376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Kosatka</a:t>
            </a:r>
            <a:endParaRPr lang="cs-CZ" sz="3200" b="1" dirty="0"/>
          </a:p>
        </p:txBody>
      </p:sp>
      <p:pic>
        <p:nvPicPr>
          <p:cNvPr id="1033" name="Picture 9" descr="C:\Users\filipkova\AppData\Local\Microsoft\Windows\Temporary Internet Files\Content.IE5\OONONC7B\MP900255492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04" y="275980"/>
            <a:ext cx="9093335" cy="6047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filipkova\AppData\Local\Microsoft\Windows\Temporary Internet Files\Content.IE5\291C8WL8\MP900262537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3" y="-18765"/>
            <a:ext cx="4595971" cy="6876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16642" y="681924"/>
            <a:ext cx="141905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Korály</a:t>
            </a:r>
          </a:p>
          <a:p>
            <a:r>
              <a:rPr lang="cs-CZ" sz="2800" b="1" dirty="0" smtClean="0">
                <a:solidFill>
                  <a:srgbClr val="FFFF00"/>
                </a:solidFill>
              </a:rPr>
              <a:t>Chaluhy  </a:t>
            </a:r>
            <a:endParaRPr lang="cs-CZ" sz="28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4636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6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467543" y="108573"/>
            <a:ext cx="3986159" cy="3032394"/>
            <a:chOff x="467543" y="108573"/>
            <a:chExt cx="3986159" cy="3032394"/>
          </a:xfrm>
        </p:grpSpPr>
        <p:pic>
          <p:nvPicPr>
            <p:cNvPr id="3084" name="Picture 12" descr="C:\Users\filipkova\AppData\Local\Microsoft\Windows\Temporary Internet Files\Content.IE5\3EZ7U3R6\MP900182517[1]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7543" y="503458"/>
              <a:ext cx="3986159" cy="263750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1128473" y="108573"/>
              <a:ext cx="2664296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b="1" dirty="0" smtClean="0"/>
                <a:t>Krása podmořského světa</a:t>
              </a:r>
              <a:endParaRPr lang="cs-CZ" b="1" dirty="0"/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4657328" y="92455"/>
            <a:ext cx="3986160" cy="3048511"/>
            <a:chOff x="4657328" y="92455"/>
            <a:chExt cx="3986160" cy="3048511"/>
          </a:xfrm>
        </p:grpSpPr>
        <p:pic>
          <p:nvPicPr>
            <p:cNvPr id="3081" name="Picture 9" descr="C:\Users\filipkova\AppData\Local\Microsoft\Windows\Temporary Internet Files\Content.IE5\DE4CGPLA\MP900182412[1]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57328" y="503457"/>
              <a:ext cx="3986160" cy="263750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5652120" y="92455"/>
              <a:ext cx="1944216" cy="646331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b="1" dirty="0" smtClean="0"/>
                <a:t>Velká dopravní loď</a:t>
              </a:r>
              <a:endParaRPr lang="cs-CZ" b="1" dirty="0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4655292" y="3408933"/>
            <a:ext cx="3937872" cy="2993554"/>
            <a:chOff x="4657328" y="3242848"/>
            <a:chExt cx="3937872" cy="2993554"/>
          </a:xfrm>
        </p:grpSpPr>
        <p:pic>
          <p:nvPicPr>
            <p:cNvPr id="3085" name="Picture 13" descr="C:\Users\filipkova\AppData\Local\Microsoft\Windows\Temporary Internet Files\Content.IE5\IF0DY0EG\MP900399324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57328" y="3612180"/>
              <a:ext cx="3937872" cy="262422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5654156" y="3242848"/>
              <a:ext cx="1944216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b="1" dirty="0" smtClean="0"/>
                <a:t>Loď na těžbu ropy</a:t>
              </a:r>
              <a:endParaRPr lang="cs-CZ" b="1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467540" y="3408933"/>
            <a:ext cx="3986159" cy="2993554"/>
            <a:chOff x="467542" y="3242848"/>
            <a:chExt cx="3986159" cy="2993554"/>
          </a:xfrm>
        </p:grpSpPr>
        <p:pic>
          <p:nvPicPr>
            <p:cNvPr id="3089" name="Picture 17" descr="C:\Users\filipkova\AppData\Local\Microsoft\Windows\Temporary Internet Files\Content.IE5\9U1WKR4H\MP900201696[1].jp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7542" y="3612180"/>
              <a:ext cx="3986159" cy="262422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1708327" y="3242848"/>
              <a:ext cx="1504587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b="1" dirty="0" smtClean="0"/>
                <a:t>oceánské vlny</a:t>
              </a:r>
              <a:endParaRPr lang="cs-CZ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2578628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filipkova\AppData\Local\Microsoft\Windows\Temporary Internet Files\Content.IE5\K0O7W0UI\MC9003323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1649" y="108812"/>
            <a:ext cx="3608516" cy="3081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ilipkova\AppData\Local\Microsoft\Windows\Temporary Internet Files\Content.IE5\X6RQJYWL\MP90043176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5" y="3429001"/>
            <a:ext cx="3865507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filipkova\AppData\Local\Microsoft\Windows\Temporary Internet Files\Content.IE5\X6RQJYWL\MP900262827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05" y="3534325"/>
            <a:ext cx="4762935" cy="3207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-46939" y="81847"/>
            <a:ext cx="5137560" cy="60016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3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Poznáš zvířata na obrázcích?</a:t>
            </a:r>
            <a:endParaRPr lang="cs-CZ" sz="33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08104" y="214744"/>
            <a:ext cx="1044116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Delfín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39552" y="3803848"/>
            <a:ext cx="1251175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Kosatka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51649" y="3573016"/>
            <a:ext cx="1044116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Žralok</a:t>
            </a:r>
            <a:endParaRPr lang="cs-CZ" b="1" dirty="0"/>
          </a:p>
        </p:txBody>
      </p:sp>
      <p:pic>
        <p:nvPicPr>
          <p:cNvPr id="1029" name="Picture 5" descr="C:\Users\filipkova\AppData\Local\Microsoft\Windows\Temporary Internet Files\Content.IE5\S7687CZ2\MP900414053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190"/>
          <a:stretch/>
        </p:blipFill>
        <p:spPr bwMode="auto">
          <a:xfrm>
            <a:off x="124387" y="659985"/>
            <a:ext cx="5055242" cy="2688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3749070" y="2695097"/>
            <a:ext cx="1161979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Rejnok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716405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1" grpId="0" animBg="1"/>
      <p:bldP spid="12" grpId="0" animBg="1"/>
      <p:bldP spid="1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963" y="116632"/>
            <a:ext cx="3995650" cy="936104"/>
          </a:xfrm>
        </p:spPr>
        <p:txBody>
          <a:bodyPr>
            <a:normAutofit/>
          </a:bodyPr>
          <a:lstStyle/>
          <a:p>
            <a:r>
              <a:rPr lang="cs-CZ" sz="4000" dirty="0" smtClean="0"/>
              <a:t>Opakování učiva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8581" y="-878433"/>
            <a:ext cx="8956704" cy="878433"/>
          </a:xfrm>
        </p:spPr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sz="3000" dirty="0" smtClean="0"/>
          </a:p>
          <a:p>
            <a:endParaRPr lang="cs-CZ" sz="3000" dirty="0"/>
          </a:p>
          <a:p>
            <a:endParaRPr lang="cs-CZ" sz="3000" dirty="0" smtClean="0"/>
          </a:p>
          <a:p>
            <a:endParaRPr lang="cs-CZ" sz="2600" dirty="0" smtClean="0"/>
          </a:p>
          <a:p>
            <a:r>
              <a:rPr lang="cs-CZ" sz="11200" dirty="0" smtClean="0"/>
              <a:t>Napiš názvy světadílů.</a:t>
            </a:r>
          </a:p>
          <a:p>
            <a:r>
              <a:rPr lang="cs-CZ" sz="11200" dirty="0" smtClean="0"/>
              <a:t>Který světadíl chybí?</a:t>
            </a:r>
            <a:endParaRPr lang="cs-CZ" sz="11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745591" y="932011"/>
            <a:ext cx="1838496" cy="369332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4100" name="Picture 4" descr="C:\Users\filipkova\AppData\Local\Microsoft\Windows\Temporary Internet Files\Content.IE5\K0O7W0UI\MP90043951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7703" y="1972146"/>
            <a:ext cx="6512768" cy="4406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111" name="Skupina 4110"/>
          <p:cNvGrpSpPr/>
          <p:nvPr/>
        </p:nvGrpSpPr>
        <p:grpSpPr>
          <a:xfrm>
            <a:off x="6714568" y="4634963"/>
            <a:ext cx="2071627" cy="2084885"/>
            <a:chOff x="6961788" y="4743824"/>
            <a:chExt cx="2071627" cy="2084885"/>
          </a:xfrm>
        </p:grpSpPr>
        <p:sp>
          <p:nvSpPr>
            <p:cNvPr id="17" name="TextovéPole 16"/>
            <p:cNvSpPr txBox="1"/>
            <p:nvPr/>
          </p:nvSpPr>
          <p:spPr>
            <a:xfrm>
              <a:off x="6961788" y="6459377"/>
              <a:ext cx="2071627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  <p:cxnSp>
          <p:nvCxnSpPr>
            <p:cNvPr id="14" name="Přímá spojnice se šipkou 13"/>
            <p:cNvCxnSpPr>
              <a:stCxn id="17" idx="0"/>
            </p:cNvCxnSpPr>
            <p:nvPr/>
          </p:nvCxnSpPr>
          <p:spPr>
            <a:xfrm flipV="1">
              <a:off x="7997602" y="4743824"/>
              <a:ext cx="205994" cy="1715553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113" name="Skupina 4112"/>
          <p:cNvGrpSpPr/>
          <p:nvPr/>
        </p:nvGrpSpPr>
        <p:grpSpPr>
          <a:xfrm>
            <a:off x="7171146" y="1500389"/>
            <a:ext cx="1844289" cy="1772763"/>
            <a:chOff x="7171146" y="1500389"/>
            <a:chExt cx="1844289" cy="1772763"/>
          </a:xfrm>
        </p:grpSpPr>
        <p:sp>
          <p:nvSpPr>
            <p:cNvPr id="16" name="TextovéPole 15"/>
            <p:cNvSpPr txBox="1"/>
            <p:nvPr/>
          </p:nvSpPr>
          <p:spPr>
            <a:xfrm>
              <a:off x="7616167" y="1500389"/>
              <a:ext cx="1399268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  <p:cxnSp>
          <p:nvCxnSpPr>
            <p:cNvPr id="24" name="Přímá spojnice se šipkou 23"/>
            <p:cNvCxnSpPr>
              <a:stCxn id="16" idx="2"/>
            </p:cNvCxnSpPr>
            <p:nvPr/>
          </p:nvCxnSpPr>
          <p:spPr>
            <a:xfrm flipH="1">
              <a:off x="7171146" y="1869721"/>
              <a:ext cx="1144655" cy="1403431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108" name="Skupina 4107"/>
          <p:cNvGrpSpPr/>
          <p:nvPr/>
        </p:nvGrpSpPr>
        <p:grpSpPr>
          <a:xfrm>
            <a:off x="108435" y="3173193"/>
            <a:ext cx="4247541" cy="1323228"/>
            <a:chOff x="108435" y="3173193"/>
            <a:chExt cx="4247541" cy="1323228"/>
          </a:xfrm>
        </p:grpSpPr>
        <p:cxnSp>
          <p:nvCxnSpPr>
            <p:cNvPr id="29" name="Přímá spojnice se šipkou 28"/>
            <p:cNvCxnSpPr>
              <a:stCxn id="26" idx="3"/>
            </p:cNvCxnSpPr>
            <p:nvPr/>
          </p:nvCxnSpPr>
          <p:spPr>
            <a:xfrm>
              <a:off x="2034786" y="3357859"/>
              <a:ext cx="2321190" cy="1138562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se šipkou 4"/>
            <p:cNvCxnSpPr>
              <a:stCxn id="26" idx="3"/>
            </p:cNvCxnSpPr>
            <p:nvPr/>
          </p:nvCxnSpPr>
          <p:spPr>
            <a:xfrm>
              <a:off x="2034786" y="3357859"/>
              <a:ext cx="1710805" cy="92333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TextovéPole 25"/>
            <p:cNvSpPr txBox="1"/>
            <p:nvPr/>
          </p:nvSpPr>
          <p:spPr>
            <a:xfrm>
              <a:off x="108435" y="3173193"/>
              <a:ext cx="1926351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grpSp>
        <p:nvGrpSpPr>
          <p:cNvPr id="4114" name="Skupina 4113"/>
          <p:cNvGrpSpPr/>
          <p:nvPr/>
        </p:nvGrpSpPr>
        <p:grpSpPr>
          <a:xfrm>
            <a:off x="5917996" y="1562140"/>
            <a:ext cx="1430672" cy="1662743"/>
            <a:chOff x="5917996" y="1562140"/>
            <a:chExt cx="1430672" cy="1662743"/>
          </a:xfrm>
        </p:grpSpPr>
        <p:cxnSp>
          <p:nvCxnSpPr>
            <p:cNvPr id="18" name="Přímá spojnice se šipkou 17"/>
            <p:cNvCxnSpPr/>
            <p:nvPr/>
          </p:nvCxnSpPr>
          <p:spPr>
            <a:xfrm flipH="1">
              <a:off x="5917996" y="1851276"/>
              <a:ext cx="657264" cy="1373607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TextovéPole 36"/>
            <p:cNvSpPr txBox="1"/>
            <p:nvPr/>
          </p:nvSpPr>
          <p:spPr>
            <a:xfrm>
              <a:off x="5949400" y="1562140"/>
              <a:ext cx="1399268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grpSp>
        <p:nvGrpSpPr>
          <p:cNvPr id="4110" name="Skupina 4109"/>
          <p:cNvGrpSpPr/>
          <p:nvPr/>
        </p:nvGrpSpPr>
        <p:grpSpPr>
          <a:xfrm>
            <a:off x="3802986" y="3950686"/>
            <a:ext cx="2092771" cy="2636707"/>
            <a:chOff x="3825224" y="4175889"/>
            <a:chExt cx="2092771" cy="2387958"/>
          </a:xfrm>
        </p:grpSpPr>
        <p:cxnSp>
          <p:nvCxnSpPr>
            <p:cNvPr id="9" name="Přímá spojnice se šipkou 8"/>
            <p:cNvCxnSpPr/>
            <p:nvPr/>
          </p:nvCxnSpPr>
          <p:spPr>
            <a:xfrm flipV="1">
              <a:off x="4524858" y="4175889"/>
              <a:ext cx="1393137" cy="2018626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6" name="TextovéPole 45"/>
            <p:cNvSpPr txBox="1"/>
            <p:nvPr/>
          </p:nvSpPr>
          <p:spPr>
            <a:xfrm>
              <a:off x="3825224" y="6194515"/>
              <a:ext cx="1399268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007228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/>
          <a:lstStyle/>
          <a:p>
            <a:r>
              <a:rPr lang="cs-CZ" dirty="0" smtClean="0"/>
              <a:t>Vyjmenuj názvy šesti světadílů.</a:t>
            </a:r>
          </a:p>
          <a:p>
            <a:r>
              <a:rPr lang="cs-CZ" dirty="0" smtClean="0"/>
              <a:t>Proč jsou pro nás </a:t>
            </a:r>
            <a:r>
              <a:rPr lang="cs-CZ" smtClean="0"/>
              <a:t>oceány důležité?</a:t>
            </a:r>
            <a:endParaRPr lang="cs-CZ" dirty="0" smtClean="0"/>
          </a:p>
          <a:p>
            <a:r>
              <a:rPr lang="cs-CZ" dirty="0" smtClean="0"/>
              <a:t>Zamysli se a řekni zvířata, které žijí v oceánech?</a:t>
            </a:r>
          </a:p>
          <a:p>
            <a:r>
              <a:rPr lang="cs-CZ" dirty="0" smtClean="0"/>
              <a:t>Jaké potraviny co doma nebo ve škole jíš pochází z moře nebo oceánu?</a:t>
            </a:r>
          </a:p>
          <a:p>
            <a:r>
              <a:rPr lang="cs-CZ" dirty="0" smtClean="0"/>
              <a:t>Jakou barvou jsou na mapě označeny oceány a moře?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7397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4744" y="404664"/>
            <a:ext cx="8229600" cy="1143000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  www.office.microsoft.com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539552" y="2204864"/>
            <a:ext cx="763284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 smtClean="0"/>
              <a:t>Soubor:Continentes.png</a:t>
            </a:r>
            <a:r>
              <a:rPr lang="cs-CZ" dirty="0"/>
              <a:t>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 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28.3.2009 [cit. 2011-10-30]. Dostupné z WWW: &lt;http://cs.wikipedia.org/wiki/</a:t>
            </a:r>
            <a:r>
              <a:rPr lang="cs-CZ" dirty="0" err="1"/>
              <a:t>Soubor:Continentes.png</a:t>
            </a:r>
            <a:r>
              <a:rPr lang="cs-CZ" dirty="0"/>
              <a:t>&gt;.</a:t>
            </a:r>
          </a:p>
        </p:txBody>
      </p:sp>
      <p:sp>
        <p:nvSpPr>
          <p:cNvPr id="5" name="Obdélník 4"/>
          <p:cNvSpPr/>
          <p:nvPr/>
        </p:nvSpPr>
        <p:spPr>
          <a:xfrm>
            <a:off x="539552" y="3130794"/>
            <a:ext cx="6894512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/>
              <a:t>Soubor:Pacific</a:t>
            </a:r>
            <a:r>
              <a:rPr lang="cs-CZ" dirty="0"/>
              <a:t> Ocean.png.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 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22.8.2009 [cit. 2011-10-30]. Dostupné z WWW: &lt;http://cs.wikipedia.org/wiki/</a:t>
            </a:r>
            <a:r>
              <a:rPr lang="cs-CZ" dirty="0" err="1"/>
              <a:t>Soubor:Pacific_Ocean.png</a:t>
            </a:r>
            <a:r>
              <a:rPr lang="cs-CZ" dirty="0" smtClean="0"/>
              <a:t>&gt;.</a:t>
            </a:r>
            <a:r>
              <a:rPr lang="cs-CZ" dirty="0"/>
              <a:t> 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Soubor:Atlantik-mapa.png</a:t>
            </a:r>
            <a:r>
              <a:rPr lang="cs-CZ" dirty="0"/>
              <a:t>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 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22.8.2007 [cit. 2011-10-30]. Dostupné z WWW: &lt;http://cs.wikipedia.org/wiki/</a:t>
            </a:r>
            <a:r>
              <a:rPr lang="cs-CZ" dirty="0" err="1"/>
              <a:t>Soubor:Atlantik-mapa.png</a:t>
            </a:r>
            <a:r>
              <a:rPr lang="cs-CZ" dirty="0" smtClean="0"/>
              <a:t>&gt;.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err="1"/>
              <a:t>Soubor:Arctic</a:t>
            </a:r>
            <a:r>
              <a:rPr lang="cs-CZ" sz="2000" dirty="0"/>
              <a:t> Ocean.png. In </a:t>
            </a:r>
            <a:r>
              <a:rPr lang="cs-CZ" sz="2000" i="1" dirty="0" err="1"/>
              <a:t>Wikipedia</a:t>
            </a:r>
            <a:r>
              <a:rPr lang="cs-CZ" sz="2000" i="1" dirty="0"/>
              <a:t> 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St. </a:t>
            </a:r>
            <a:r>
              <a:rPr lang="cs-CZ" sz="2000" dirty="0" err="1"/>
              <a:t>Petersburg</a:t>
            </a:r>
            <a:r>
              <a:rPr lang="cs-CZ" sz="2000" dirty="0"/>
              <a:t> (Florida) : </a:t>
            </a:r>
            <a:r>
              <a:rPr lang="cs-CZ" sz="2000" dirty="0" err="1"/>
              <a:t>Wikipedia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22.8.2009 [cit. 2011-10-30]. Dostupné z WWW: &lt;http://cs.wikipedia.org/wiki/</a:t>
            </a:r>
            <a:r>
              <a:rPr lang="cs-CZ" sz="2000" dirty="0" err="1"/>
              <a:t>Soubor:Arctic_Ocean.png</a:t>
            </a:r>
            <a:r>
              <a:rPr lang="cs-CZ" sz="2000" dirty="0"/>
              <a:t>&gt;.</a:t>
            </a:r>
          </a:p>
        </p:txBody>
      </p:sp>
    </p:spTree>
    <p:extLst>
      <p:ext uri="{BB962C8B-B14F-4D97-AF65-F5344CB8AC3E}">
        <p14:creationId xmlns:p14="http://schemas.microsoft.com/office/powerpoint/2010/main" val="2503789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187</TotalTime>
  <Words>442</Words>
  <Application>Microsoft Office PowerPoint</Application>
  <PresentationFormat>Předvádění na obrazovce (4:3)</PresentationFormat>
  <Paragraphs>87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Světadíly a oceány</vt:lpstr>
      <vt:lpstr>Světadíly</vt:lpstr>
      <vt:lpstr>Oceány</vt:lpstr>
      <vt:lpstr>K čemu slouží oceány?</vt:lpstr>
      <vt:lpstr>Prezentace aplikace PowerPoint</vt:lpstr>
      <vt:lpstr>Prezentace aplikace PowerPoint</vt:lpstr>
      <vt:lpstr>Prezentace aplikace PowerPoint</vt:lpstr>
      <vt:lpstr>Opakování učiva</vt:lpstr>
      <vt:lpstr>Otázky</vt:lpstr>
      <vt:lpstr>Zdroje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 Filípková</cp:lastModifiedBy>
  <cp:revision>34</cp:revision>
  <dcterms:created xsi:type="dcterms:W3CDTF">2011-08-21T15:31:45Z</dcterms:created>
  <dcterms:modified xsi:type="dcterms:W3CDTF">2012-06-12T07:28:19Z</dcterms:modified>
</cp:coreProperties>
</file>