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2" r:id="rId5"/>
    <p:sldId id="261" r:id="rId6"/>
    <p:sldId id="260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VY_52_INOVACE_12/3_Vesmír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Téma:Vesmír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   </a:t>
          </a:r>
          <a:r>
            <a:rPr lang="cs-CZ" sz="1700" kern="1200" dirty="0" smtClean="0"/>
            <a:t>MŠ a ZŠ,Veselí nad Moravou, Kollárova 1045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Andrea Filípková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VY_52_INOVACE_12/3_Vesmír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Téma:Vesmír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/>
            <a:t>Číslo </a:t>
          </a:r>
          <a:r>
            <a:rPr lang="cs-CZ" sz="1700" kern="1200" smtClean="0"/>
            <a:t>projektu:CZ.1.07/1.4.00/21.0822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207542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09160"/>
          </a:xfrm>
        </p:spPr>
        <p:txBody>
          <a:bodyPr>
            <a:normAutofit fontScale="92500"/>
          </a:bodyPr>
          <a:lstStyle/>
          <a:p>
            <a:r>
              <a:rPr lang="cs-CZ" dirty="0"/>
              <a:t>Materiál je určen pro výuku předmětu zeměpis </a:t>
            </a:r>
            <a:r>
              <a:rPr lang="cs-CZ" dirty="0" smtClean="0"/>
              <a:t>             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Doba ověření 30.11.2011</a:t>
            </a:r>
          </a:p>
          <a:p>
            <a:r>
              <a:rPr lang="cs-CZ" dirty="0" smtClean="0"/>
              <a:t>Učitel objasní okolní planety Země žákům a pojmenuje tělesa vyskytující se v okolí naší planety.</a:t>
            </a:r>
          </a:p>
          <a:p>
            <a:r>
              <a:rPr lang="cs-CZ" dirty="0" smtClean="0"/>
              <a:t>Žáky téma zaujalo, křížovku zvládli bez dopomoci.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6.ročníku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61146"/>
            <a:ext cx="8229600" cy="79608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VESMÍR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052736"/>
            <a:ext cx="8229600" cy="5184576"/>
          </a:xfrm>
        </p:spPr>
        <p:txBody>
          <a:bodyPr>
            <a:noAutofit/>
          </a:bodyPr>
          <a:lstStyle/>
          <a:p>
            <a:r>
              <a:rPr lang="cs-CZ" sz="3600" dirty="0" smtClean="0"/>
              <a:t>Planety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Merkur (nejmenší)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Venuše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Země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Mars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Jupiter (největší)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Saturn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Uran</a:t>
            </a:r>
          </a:p>
          <a:p>
            <a:pPr marL="1099566" lvl="1" indent="-514350">
              <a:buFont typeface="+mj-lt"/>
              <a:buAutoNum type="arabicPeriod"/>
            </a:pPr>
            <a:r>
              <a:rPr lang="cs-CZ" sz="2800" dirty="0" smtClean="0"/>
              <a:t>Neptun</a:t>
            </a:r>
            <a:endParaRPr lang="cs-CZ" sz="28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692695"/>
            <a:ext cx="2160240" cy="5640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000240"/>
            <a:ext cx="8229600" cy="4389120"/>
          </a:xfrm>
        </p:spPr>
        <p:txBody>
          <a:bodyPr/>
          <a:lstStyle/>
          <a:p>
            <a:r>
              <a:rPr lang="cs-CZ" sz="2800" dirty="0" smtClean="0"/>
              <a:t>Slunce je hvězda, která tvoří střed naší soustavy.</a:t>
            </a:r>
          </a:p>
          <a:p>
            <a:r>
              <a:rPr lang="cs-CZ" sz="2800" dirty="0" smtClean="0"/>
              <a:t>Je to velká žhavá koule.</a:t>
            </a:r>
          </a:p>
          <a:p>
            <a:r>
              <a:rPr lang="cs-CZ" sz="2800" dirty="0" smtClean="0"/>
              <a:t>Dává nám světlo</a:t>
            </a:r>
            <a:r>
              <a:rPr lang="cs-CZ" sz="2800" dirty="0" smtClean="0"/>
              <a:t>, teplo </a:t>
            </a:r>
            <a:r>
              <a:rPr lang="cs-CZ" sz="2800" dirty="0" smtClean="0"/>
              <a:t>a energii</a:t>
            </a:r>
            <a:r>
              <a:rPr lang="cs-CZ" sz="2800" dirty="0" smtClean="0"/>
              <a:t>, což </a:t>
            </a:r>
            <a:r>
              <a:rPr lang="cs-CZ" sz="2800" dirty="0" smtClean="0"/>
              <a:t>umožňuje  život na zemi.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4000504"/>
            <a:ext cx="3680462" cy="2667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5321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Měsíc je přirozená družice naší planety</a:t>
            </a:r>
          </a:p>
          <a:p>
            <a:r>
              <a:rPr lang="cs-CZ" sz="2800" dirty="0" smtClean="0"/>
              <a:t>Obíhá kolem Země</a:t>
            </a:r>
          </a:p>
          <a:p>
            <a:r>
              <a:rPr lang="cs-CZ" sz="2800" dirty="0" smtClean="0"/>
              <a:t>Měsíc je jediné vesmírné </a:t>
            </a:r>
            <a:r>
              <a:rPr lang="cs-CZ" sz="2800" dirty="0" smtClean="0"/>
              <a:t>těleso, </a:t>
            </a:r>
            <a:r>
              <a:rPr lang="cs-CZ" sz="2800" dirty="0" smtClean="0"/>
              <a:t>na kterém přistáli lidé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571876"/>
            <a:ext cx="3041450" cy="3067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78581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DOPLŇOVÁNÍ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Největší planeta sluneční soustavy je___________.</a:t>
            </a:r>
          </a:p>
          <a:p>
            <a:pPr>
              <a:buNone/>
            </a:pPr>
            <a:r>
              <a:rPr lang="cs-CZ" sz="2800" dirty="0" smtClean="0"/>
              <a:t>Slunce je _______.Planeta nejbližší ke Slunci je________.</a:t>
            </a:r>
          </a:p>
          <a:p>
            <a:pPr>
              <a:buNone/>
            </a:pPr>
            <a:r>
              <a:rPr lang="cs-CZ" sz="2800" dirty="0" smtClean="0"/>
              <a:t>________ je jediné vesmírné </a:t>
            </a:r>
            <a:r>
              <a:rPr lang="cs-CZ" sz="2800" dirty="0" smtClean="0"/>
              <a:t>těleso, </a:t>
            </a:r>
            <a:r>
              <a:rPr lang="cs-CZ" sz="2800" dirty="0" smtClean="0"/>
              <a:t>na kterém přistáli lidé.</a:t>
            </a:r>
          </a:p>
          <a:p>
            <a:pPr>
              <a:buNone/>
            </a:pPr>
            <a:r>
              <a:rPr lang="cs-CZ" sz="2800" dirty="0" smtClean="0"/>
              <a:t>Napiš všechny planety sluneční soustavy:</a:t>
            </a:r>
          </a:p>
          <a:p>
            <a:pPr>
              <a:buNone/>
            </a:pPr>
            <a:r>
              <a:rPr lang="cs-CZ" sz="2800" dirty="0" smtClean="0"/>
              <a:t>____________________________________________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203848" y="2276007"/>
            <a:ext cx="5786478" cy="3857652"/>
            <a:chOff x="2214546" y="142852"/>
            <a:chExt cx="5786478" cy="3857652"/>
          </a:xfrm>
        </p:grpSpPr>
        <p:sp>
          <p:nvSpPr>
            <p:cNvPr id="53" name="TextovéPole 52"/>
            <p:cNvSpPr txBox="1">
              <a:spLocks noChangeAspect="1"/>
            </p:cNvSpPr>
            <p:nvPr/>
          </p:nvSpPr>
          <p:spPr>
            <a:xfrm>
              <a:off x="3500430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54" name="TextovéPole 53"/>
            <p:cNvSpPr txBox="1">
              <a:spLocks noChangeAspect="1"/>
            </p:cNvSpPr>
            <p:nvPr/>
          </p:nvSpPr>
          <p:spPr>
            <a:xfrm>
              <a:off x="3500430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55" name="TextovéPole 54"/>
            <p:cNvSpPr txBox="1">
              <a:spLocks noChangeAspect="1"/>
            </p:cNvSpPr>
            <p:nvPr/>
          </p:nvSpPr>
          <p:spPr>
            <a:xfrm>
              <a:off x="4143372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56" name="TextovéPole 55"/>
            <p:cNvSpPr txBox="1">
              <a:spLocks noChangeAspect="1"/>
            </p:cNvSpPr>
            <p:nvPr/>
          </p:nvSpPr>
          <p:spPr>
            <a:xfrm>
              <a:off x="2857488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57" name="TextovéPole 56"/>
            <p:cNvSpPr txBox="1">
              <a:spLocks noChangeAspect="1"/>
            </p:cNvSpPr>
            <p:nvPr/>
          </p:nvSpPr>
          <p:spPr>
            <a:xfrm>
              <a:off x="4786314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b="1" dirty="0" smtClean="0"/>
                <a:t>K</a:t>
              </a:r>
              <a:endParaRPr lang="cs-CZ" sz="3600" b="1" dirty="0"/>
            </a:p>
          </p:txBody>
        </p:sp>
        <p:sp>
          <p:nvSpPr>
            <p:cNvPr id="60" name="TextovéPole 59"/>
            <p:cNvSpPr txBox="1">
              <a:spLocks noChangeAspect="1"/>
            </p:cNvSpPr>
            <p:nvPr/>
          </p:nvSpPr>
          <p:spPr>
            <a:xfrm>
              <a:off x="4143372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1" name="TextovéPole 60"/>
            <p:cNvSpPr txBox="1">
              <a:spLocks noChangeAspect="1"/>
            </p:cNvSpPr>
            <p:nvPr/>
          </p:nvSpPr>
          <p:spPr>
            <a:xfrm>
              <a:off x="4786314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2" name="TextovéPole 61"/>
            <p:cNvSpPr txBox="1">
              <a:spLocks noChangeAspect="1"/>
            </p:cNvSpPr>
            <p:nvPr/>
          </p:nvSpPr>
          <p:spPr>
            <a:xfrm>
              <a:off x="2857488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3" name="TextovéPole 62"/>
            <p:cNvSpPr txBox="1">
              <a:spLocks noChangeAspect="1"/>
            </p:cNvSpPr>
            <p:nvPr/>
          </p:nvSpPr>
          <p:spPr>
            <a:xfrm>
              <a:off x="3500430" y="271462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5" name="TextovéPole 64"/>
            <p:cNvSpPr txBox="1">
              <a:spLocks noChangeAspect="1"/>
            </p:cNvSpPr>
            <p:nvPr/>
          </p:nvSpPr>
          <p:spPr>
            <a:xfrm>
              <a:off x="4786314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6" name="TextovéPole 65"/>
            <p:cNvSpPr txBox="1">
              <a:spLocks noChangeAspect="1"/>
            </p:cNvSpPr>
            <p:nvPr/>
          </p:nvSpPr>
          <p:spPr>
            <a:xfrm>
              <a:off x="4143372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7" name="TextovéPole 66"/>
            <p:cNvSpPr txBox="1">
              <a:spLocks noChangeAspect="1"/>
            </p:cNvSpPr>
            <p:nvPr/>
          </p:nvSpPr>
          <p:spPr>
            <a:xfrm>
              <a:off x="3500430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68" name="TextovéPole 67"/>
            <p:cNvSpPr txBox="1">
              <a:spLocks noChangeAspect="1"/>
            </p:cNvSpPr>
            <p:nvPr/>
          </p:nvSpPr>
          <p:spPr>
            <a:xfrm>
              <a:off x="2857488" y="271462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0" name="TextovéPole 69"/>
            <p:cNvSpPr txBox="1">
              <a:spLocks noChangeAspect="1"/>
            </p:cNvSpPr>
            <p:nvPr/>
          </p:nvSpPr>
          <p:spPr>
            <a:xfrm>
              <a:off x="5429256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1" name="TextovéPole 70"/>
            <p:cNvSpPr txBox="1">
              <a:spLocks noChangeAspect="1"/>
            </p:cNvSpPr>
            <p:nvPr/>
          </p:nvSpPr>
          <p:spPr>
            <a:xfrm>
              <a:off x="3500430" y="78579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2" name="TextovéPole 71"/>
            <p:cNvSpPr txBox="1">
              <a:spLocks noChangeAspect="1"/>
            </p:cNvSpPr>
            <p:nvPr/>
          </p:nvSpPr>
          <p:spPr>
            <a:xfrm>
              <a:off x="4143372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3" name="TextovéPole 72"/>
            <p:cNvSpPr txBox="1">
              <a:spLocks noChangeAspect="1"/>
            </p:cNvSpPr>
            <p:nvPr/>
          </p:nvSpPr>
          <p:spPr>
            <a:xfrm>
              <a:off x="2214546" y="271462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5" name="TextovéPole 74"/>
            <p:cNvSpPr txBox="1">
              <a:spLocks noChangeAspect="1"/>
            </p:cNvSpPr>
            <p:nvPr/>
          </p:nvSpPr>
          <p:spPr>
            <a:xfrm>
              <a:off x="6072198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6" name="TextovéPole 75"/>
            <p:cNvSpPr txBox="1">
              <a:spLocks noChangeAspect="1"/>
            </p:cNvSpPr>
            <p:nvPr/>
          </p:nvSpPr>
          <p:spPr>
            <a:xfrm>
              <a:off x="4143372" y="78579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7" name="TextovéPole 76"/>
            <p:cNvSpPr txBox="1">
              <a:spLocks noChangeAspect="1"/>
            </p:cNvSpPr>
            <p:nvPr/>
          </p:nvSpPr>
          <p:spPr>
            <a:xfrm>
              <a:off x="5429256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78" name="TextovéPole 77"/>
            <p:cNvSpPr txBox="1">
              <a:spLocks noChangeAspect="1"/>
            </p:cNvSpPr>
            <p:nvPr/>
          </p:nvSpPr>
          <p:spPr>
            <a:xfrm>
              <a:off x="4143372" y="271462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0" name="TextovéPole 79"/>
            <p:cNvSpPr txBox="1">
              <a:spLocks noChangeAspect="1"/>
            </p:cNvSpPr>
            <p:nvPr/>
          </p:nvSpPr>
          <p:spPr>
            <a:xfrm>
              <a:off x="6715140" y="14285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1" name="TextovéPole 80"/>
            <p:cNvSpPr txBox="1">
              <a:spLocks noChangeAspect="1"/>
            </p:cNvSpPr>
            <p:nvPr/>
          </p:nvSpPr>
          <p:spPr>
            <a:xfrm>
              <a:off x="4786314" y="78579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2" name="TextovéPole 81"/>
            <p:cNvSpPr txBox="1">
              <a:spLocks noChangeAspect="1"/>
            </p:cNvSpPr>
            <p:nvPr/>
          </p:nvSpPr>
          <p:spPr>
            <a:xfrm>
              <a:off x="6072198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3" name="TextovéPole 82"/>
            <p:cNvSpPr txBox="1">
              <a:spLocks noChangeAspect="1"/>
            </p:cNvSpPr>
            <p:nvPr/>
          </p:nvSpPr>
          <p:spPr>
            <a:xfrm>
              <a:off x="4786314" y="271462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b="1" dirty="0" smtClean="0"/>
                <a:t>C</a:t>
              </a:r>
              <a:endParaRPr lang="cs-CZ" sz="3600" b="1" dirty="0"/>
            </a:p>
          </p:txBody>
        </p:sp>
        <p:sp>
          <p:nvSpPr>
            <p:cNvPr id="85" name="TextovéPole 84"/>
            <p:cNvSpPr txBox="1">
              <a:spLocks noChangeAspect="1"/>
            </p:cNvSpPr>
            <p:nvPr/>
          </p:nvSpPr>
          <p:spPr>
            <a:xfrm>
              <a:off x="5429256" y="78579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6" name="TextovéPole 85"/>
            <p:cNvSpPr txBox="1">
              <a:spLocks noChangeAspect="1"/>
            </p:cNvSpPr>
            <p:nvPr/>
          </p:nvSpPr>
          <p:spPr>
            <a:xfrm>
              <a:off x="5429256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87" name="TextovéPole 86"/>
            <p:cNvSpPr txBox="1">
              <a:spLocks noChangeAspect="1"/>
            </p:cNvSpPr>
            <p:nvPr/>
          </p:nvSpPr>
          <p:spPr>
            <a:xfrm>
              <a:off x="5429256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90" name="TextovéPole 89"/>
            <p:cNvSpPr txBox="1">
              <a:spLocks noChangeAspect="1"/>
            </p:cNvSpPr>
            <p:nvPr/>
          </p:nvSpPr>
          <p:spPr>
            <a:xfrm>
              <a:off x="6072198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91" name="TextovéPole 90"/>
            <p:cNvSpPr txBox="1">
              <a:spLocks noChangeAspect="1"/>
            </p:cNvSpPr>
            <p:nvPr/>
          </p:nvSpPr>
          <p:spPr>
            <a:xfrm>
              <a:off x="4786314" y="207167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92" name="TextovéPole 91"/>
            <p:cNvSpPr txBox="1">
              <a:spLocks noChangeAspect="1"/>
            </p:cNvSpPr>
            <p:nvPr/>
          </p:nvSpPr>
          <p:spPr>
            <a:xfrm>
              <a:off x="6072198" y="335756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  <p:sp>
          <p:nvSpPr>
            <p:cNvPr id="95" name="TextovéPole 94"/>
            <p:cNvSpPr txBox="1">
              <a:spLocks noChangeAspect="1"/>
            </p:cNvSpPr>
            <p:nvPr/>
          </p:nvSpPr>
          <p:spPr>
            <a:xfrm>
              <a:off x="6715140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b="1" dirty="0"/>
                <a:t>C</a:t>
              </a:r>
            </a:p>
          </p:txBody>
        </p:sp>
        <p:sp>
          <p:nvSpPr>
            <p:cNvPr id="96" name="TextovéPole 95"/>
            <p:cNvSpPr txBox="1">
              <a:spLocks noChangeAspect="1"/>
            </p:cNvSpPr>
            <p:nvPr/>
          </p:nvSpPr>
          <p:spPr>
            <a:xfrm>
              <a:off x="7358082" y="142873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endParaRPr lang="cs-CZ" dirty="0"/>
            </a:p>
          </p:txBody>
        </p:sp>
      </p:grpSp>
      <p:sp>
        <p:nvSpPr>
          <p:cNvPr id="102" name="Zástupný symbol pro obsah 101"/>
          <p:cNvSpPr>
            <a:spLocks noGrp="1"/>
          </p:cNvSpPr>
          <p:nvPr>
            <p:ph idx="1"/>
          </p:nvPr>
        </p:nvSpPr>
        <p:spPr>
          <a:xfrm>
            <a:off x="87683" y="179195"/>
            <a:ext cx="5996486" cy="2325849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1.Co  je to Slunce?</a:t>
            </a:r>
          </a:p>
          <a:p>
            <a:pPr>
              <a:buNone/>
            </a:pPr>
            <a:r>
              <a:rPr lang="cs-CZ" dirty="0" smtClean="0"/>
              <a:t>2.Jak se jmenuje </a:t>
            </a:r>
            <a:r>
              <a:rPr lang="cs-CZ" dirty="0" smtClean="0"/>
              <a:t>planeta, </a:t>
            </a:r>
            <a:r>
              <a:rPr lang="cs-CZ" dirty="0" smtClean="0"/>
              <a:t>na které žijeme?</a:t>
            </a:r>
          </a:p>
          <a:p>
            <a:pPr>
              <a:buNone/>
            </a:pPr>
            <a:r>
              <a:rPr lang="cs-CZ" dirty="0" smtClean="0"/>
              <a:t>3.Co nám dává světlo a teplo?    </a:t>
            </a:r>
          </a:p>
          <a:p>
            <a:pPr>
              <a:buNone/>
            </a:pPr>
            <a:r>
              <a:rPr lang="cs-CZ" dirty="0" smtClean="0"/>
              <a:t>4. Jedna z planet ze sluneční soustavy?   </a:t>
            </a:r>
          </a:p>
          <a:p>
            <a:pPr>
              <a:buNone/>
            </a:pPr>
            <a:r>
              <a:rPr lang="cs-CZ" dirty="0" smtClean="0"/>
              <a:t>5. </a:t>
            </a:r>
            <a:r>
              <a:rPr lang="cs-CZ" dirty="0" smtClean="0"/>
              <a:t>Těleso, </a:t>
            </a:r>
            <a:r>
              <a:rPr lang="cs-CZ" dirty="0" smtClean="0"/>
              <a:t>na kterém přistáli  lidé?</a:t>
            </a:r>
          </a:p>
          <a:p>
            <a:pPr>
              <a:buNone/>
            </a:pPr>
            <a:r>
              <a:rPr lang="cs-CZ" dirty="0" smtClean="0"/>
              <a:t>6.Nejbližší planeta ke slunci?                   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40655" y="1628800"/>
            <a:ext cx="5786478" cy="3857652"/>
            <a:chOff x="2214546" y="214290"/>
            <a:chExt cx="5786478" cy="3857652"/>
          </a:xfrm>
        </p:grpSpPr>
        <p:sp>
          <p:nvSpPr>
            <p:cNvPr id="4" name="TextovéPole 3"/>
            <p:cNvSpPr txBox="1">
              <a:spLocks noChangeAspect="1"/>
            </p:cNvSpPr>
            <p:nvPr/>
          </p:nvSpPr>
          <p:spPr>
            <a:xfrm>
              <a:off x="3500430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H</a:t>
              </a:r>
              <a:endParaRPr lang="cs-CZ" sz="3600" dirty="0"/>
            </a:p>
          </p:txBody>
        </p:sp>
        <p:sp>
          <p:nvSpPr>
            <p:cNvPr id="5" name="TextovéPole 4"/>
            <p:cNvSpPr txBox="1">
              <a:spLocks noChangeAspect="1"/>
            </p:cNvSpPr>
            <p:nvPr/>
          </p:nvSpPr>
          <p:spPr>
            <a:xfrm>
              <a:off x="3500430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E</a:t>
              </a:r>
              <a:endParaRPr lang="cs-CZ" sz="3600" dirty="0"/>
            </a:p>
          </p:txBody>
        </p:sp>
        <p:sp>
          <p:nvSpPr>
            <p:cNvPr id="6" name="TextovéPole 5"/>
            <p:cNvSpPr txBox="1">
              <a:spLocks noChangeAspect="1"/>
            </p:cNvSpPr>
            <p:nvPr/>
          </p:nvSpPr>
          <p:spPr>
            <a:xfrm>
              <a:off x="4143372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R</a:t>
              </a:r>
              <a:endParaRPr lang="cs-CZ" sz="3600" dirty="0"/>
            </a:p>
          </p:txBody>
        </p:sp>
        <p:sp>
          <p:nvSpPr>
            <p:cNvPr id="7" name="TextovéPole 6"/>
            <p:cNvSpPr txBox="1">
              <a:spLocks noChangeAspect="1"/>
            </p:cNvSpPr>
            <p:nvPr/>
          </p:nvSpPr>
          <p:spPr>
            <a:xfrm>
              <a:off x="2857488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M</a:t>
              </a:r>
              <a:endParaRPr lang="cs-CZ" sz="3600" dirty="0"/>
            </a:p>
          </p:txBody>
        </p:sp>
        <p:sp>
          <p:nvSpPr>
            <p:cNvPr id="8" name="TextovéPole 7"/>
            <p:cNvSpPr txBox="1">
              <a:spLocks noChangeAspect="1"/>
            </p:cNvSpPr>
            <p:nvPr/>
          </p:nvSpPr>
          <p:spPr>
            <a:xfrm>
              <a:off x="4786314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K</a:t>
              </a:r>
              <a:endParaRPr lang="cs-CZ" sz="3600" dirty="0"/>
            </a:p>
          </p:txBody>
        </p:sp>
        <p:sp>
          <p:nvSpPr>
            <p:cNvPr id="9" name="TextovéPole 8"/>
            <p:cNvSpPr txBox="1">
              <a:spLocks noChangeAspect="1"/>
            </p:cNvSpPr>
            <p:nvPr/>
          </p:nvSpPr>
          <p:spPr>
            <a:xfrm>
              <a:off x="4143372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V</a:t>
              </a:r>
              <a:endParaRPr lang="cs-CZ" sz="3600" dirty="0"/>
            </a:p>
          </p:txBody>
        </p:sp>
        <p:sp>
          <p:nvSpPr>
            <p:cNvPr id="10" name="TextovéPole 9"/>
            <p:cNvSpPr txBox="1">
              <a:spLocks noChangeAspect="1"/>
            </p:cNvSpPr>
            <p:nvPr/>
          </p:nvSpPr>
          <p:spPr>
            <a:xfrm>
              <a:off x="4786314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L</a:t>
              </a:r>
              <a:endParaRPr lang="cs-CZ" sz="3600" dirty="0"/>
            </a:p>
          </p:txBody>
        </p:sp>
        <p:sp>
          <p:nvSpPr>
            <p:cNvPr id="12" name="TextovéPole 11"/>
            <p:cNvSpPr txBox="1">
              <a:spLocks noChangeAspect="1"/>
            </p:cNvSpPr>
            <p:nvPr/>
          </p:nvSpPr>
          <p:spPr>
            <a:xfrm>
              <a:off x="3500430" y="278605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S</a:t>
              </a:r>
              <a:endParaRPr lang="cs-CZ" sz="3600" dirty="0"/>
            </a:p>
          </p:txBody>
        </p:sp>
        <p:sp>
          <p:nvSpPr>
            <p:cNvPr id="13" name="TextovéPole 12"/>
            <p:cNvSpPr txBox="1">
              <a:spLocks noChangeAspect="1"/>
            </p:cNvSpPr>
            <p:nvPr/>
          </p:nvSpPr>
          <p:spPr>
            <a:xfrm>
              <a:off x="4786314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Ě</a:t>
              </a:r>
              <a:endParaRPr lang="cs-CZ" sz="3600" dirty="0"/>
            </a:p>
          </p:txBody>
        </p:sp>
        <p:sp>
          <p:nvSpPr>
            <p:cNvPr id="14" name="TextovéPole 13"/>
            <p:cNvSpPr txBox="1">
              <a:spLocks noChangeAspect="1"/>
            </p:cNvSpPr>
            <p:nvPr/>
          </p:nvSpPr>
          <p:spPr>
            <a:xfrm>
              <a:off x="4143372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S</a:t>
              </a:r>
              <a:endParaRPr lang="cs-CZ" sz="3600" dirty="0"/>
            </a:p>
          </p:txBody>
        </p:sp>
        <p:sp>
          <p:nvSpPr>
            <p:cNvPr id="16" name="TextovéPole 15"/>
            <p:cNvSpPr txBox="1">
              <a:spLocks noChangeAspect="1"/>
            </p:cNvSpPr>
            <p:nvPr/>
          </p:nvSpPr>
          <p:spPr>
            <a:xfrm>
              <a:off x="2857488" y="278605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Ě</a:t>
              </a:r>
              <a:endParaRPr lang="cs-CZ" sz="3600" dirty="0"/>
            </a:p>
          </p:txBody>
        </p:sp>
        <p:sp>
          <p:nvSpPr>
            <p:cNvPr id="17" name="TextovéPole 16"/>
            <p:cNvSpPr txBox="1">
              <a:spLocks noChangeAspect="1"/>
            </p:cNvSpPr>
            <p:nvPr/>
          </p:nvSpPr>
          <p:spPr>
            <a:xfrm>
              <a:off x="5429256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Z</a:t>
              </a:r>
              <a:endParaRPr lang="cs-CZ" sz="3600" dirty="0"/>
            </a:p>
          </p:txBody>
        </p:sp>
        <p:sp>
          <p:nvSpPr>
            <p:cNvPr id="18" name="TextovéPole 17"/>
            <p:cNvSpPr txBox="1">
              <a:spLocks noChangeAspect="1"/>
            </p:cNvSpPr>
            <p:nvPr/>
          </p:nvSpPr>
          <p:spPr>
            <a:xfrm>
              <a:off x="3500430" y="85723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Z</a:t>
              </a:r>
              <a:endParaRPr lang="cs-CZ" sz="3600" dirty="0"/>
            </a:p>
          </p:txBody>
        </p:sp>
        <p:sp>
          <p:nvSpPr>
            <p:cNvPr id="19" name="TextovéPole 18"/>
            <p:cNvSpPr txBox="1">
              <a:spLocks noChangeAspect="1"/>
            </p:cNvSpPr>
            <p:nvPr/>
          </p:nvSpPr>
          <p:spPr>
            <a:xfrm>
              <a:off x="4143372" y="214311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M</a:t>
              </a:r>
              <a:endParaRPr lang="cs-CZ" sz="3600" dirty="0"/>
            </a:p>
          </p:txBody>
        </p:sp>
        <p:sp>
          <p:nvSpPr>
            <p:cNvPr id="20" name="TextovéPole 19"/>
            <p:cNvSpPr txBox="1">
              <a:spLocks noChangeAspect="1"/>
            </p:cNvSpPr>
            <p:nvPr/>
          </p:nvSpPr>
          <p:spPr>
            <a:xfrm>
              <a:off x="2214546" y="278605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M</a:t>
              </a:r>
              <a:endParaRPr lang="cs-CZ" sz="3600" dirty="0"/>
            </a:p>
          </p:txBody>
        </p:sp>
        <p:sp>
          <p:nvSpPr>
            <p:cNvPr id="21" name="TextovéPole 20"/>
            <p:cNvSpPr txBox="1">
              <a:spLocks noChangeAspect="1"/>
            </p:cNvSpPr>
            <p:nvPr/>
          </p:nvSpPr>
          <p:spPr>
            <a:xfrm>
              <a:off x="6072198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D</a:t>
              </a:r>
              <a:endParaRPr lang="cs-CZ" sz="3600" dirty="0"/>
            </a:p>
          </p:txBody>
        </p:sp>
        <p:sp>
          <p:nvSpPr>
            <p:cNvPr id="22" name="TextovéPole 21"/>
            <p:cNvSpPr txBox="1">
              <a:spLocks noChangeAspect="1"/>
            </p:cNvSpPr>
            <p:nvPr/>
          </p:nvSpPr>
          <p:spPr>
            <a:xfrm>
              <a:off x="4143372" y="85723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E</a:t>
              </a:r>
              <a:endParaRPr lang="cs-CZ" sz="3600" dirty="0"/>
            </a:p>
          </p:txBody>
        </p:sp>
        <p:sp>
          <p:nvSpPr>
            <p:cNvPr id="23" name="TextovéPole 22"/>
            <p:cNvSpPr txBox="1">
              <a:spLocks noChangeAspect="1"/>
            </p:cNvSpPr>
            <p:nvPr/>
          </p:nvSpPr>
          <p:spPr>
            <a:xfrm>
              <a:off x="5429256" y="214311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R</a:t>
              </a:r>
              <a:endParaRPr lang="cs-CZ" sz="3600" dirty="0"/>
            </a:p>
          </p:txBody>
        </p:sp>
        <p:sp>
          <p:nvSpPr>
            <p:cNvPr id="24" name="TextovéPole 23"/>
            <p:cNvSpPr txBox="1">
              <a:spLocks noChangeAspect="1"/>
            </p:cNvSpPr>
            <p:nvPr/>
          </p:nvSpPr>
          <p:spPr>
            <a:xfrm>
              <a:off x="4143372" y="278605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Í</a:t>
              </a:r>
              <a:endParaRPr lang="cs-CZ" sz="3600" dirty="0"/>
            </a:p>
          </p:txBody>
        </p:sp>
        <p:sp>
          <p:nvSpPr>
            <p:cNvPr id="25" name="TextovéPole 24"/>
            <p:cNvSpPr txBox="1">
              <a:spLocks noChangeAspect="1"/>
            </p:cNvSpPr>
            <p:nvPr/>
          </p:nvSpPr>
          <p:spPr>
            <a:xfrm>
              <a:off x="6715140" y="21429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A</a:t>
              </a:r>
              <a:endParaRPr lang="cs-CZ" sz="3600" dirty="0"/>
            </a:p>
          </p:txBody>
        </p:sp>
        <p:sp>
          <p:nvSpPr>
            <p:cNvPr id="26" name="TextovéPole 25"/>
            <p:cNvSpPr txBox="1">
              <a:spLocks noChangeAspect="1"/>
            </p:cNvSpPr>
            <p:nvPr/>
          </p:nvSpPr>
          <p:spPr>
            <a:xfrm>
              <a:off x="4786314" y="85723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M</a:t>
              </a:r>
              <a:endParaRPr lang="cs-CZ" sz="3600" dirty="0"/>
            </a:p>
          </p:txBody>
        </p:sp>
        <p:sp>
          <p:nvSpPr>
            <p:cNvPr id="27" name="TextovéPole 26"/>
            <p:cNvSpPr txBox="1">
              <a:spLocks noChangeAspect="1"/>
            </p:cNvSpPr>
            <p:nvPr/>
          </p:nvSpPr>
          <p:spPr>
            <a:xfrm>
              <a:off x="6072198" y="214311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S</a:t>
              </a:r>
              <a:endParaRPr lang="cs-CZ" sz="3600" dirty="0"/>
            </a:p>
          </p:txBody>
        </p:sp>
        <p:sp>
          <p:nvSpPr>
            <p:cNvPr id="28" name="TextovéPole 27"/>
            <p:cNvSpPr txBox="1">
              <a:spLocks noChangeAspect="1"/>
            </p:cNvSpPr>
            <p:nvPr/>
          </p:nvSpPr>
          <p:spPr>
            <a:xfrm>
              <a:off x="4786314" y="2786058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C</a:t>
              </a:r>
              <a:endParaRPr lang="cs-CZ" sz="3600" dirty="0"/>
            </a:p>
          </p:txBody>
        </p:sp>
        <p:sp>
          <p:nvSpPr>
            <p:cNvPr id="29" name="TextovéPole 28"/>
            <p:cNvSpPr txBox="1">
              <a:spLocks noChangeAspect="1"/>
            </p:cNvSpPr>
            <p:nvPr/>
          </p:nvSpPr>
          <p:spPr>
            <a:xfrm>
              <a:off x="5429256" y="857232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Ě</a:t>
              </a:r>
              <a:endParaRPr lang="cs-CZ" sz="3600" dirty="0"/>
            </a:p>
          </p:txBody>
        </p:sp>
        <p:sp>
          <p:nvSpPr>
            <p:cNvPr id="30" name="TextovéPole 29"/>
            <p:cNvSpPr txBox="1">
              <a:spLocks noChangeAspect="1"/>
            </p:cNvSpPr>
            <p:nvPr/>
          </p:nvSpPr>
          <p:spPr>
            <a:xfrm>
              <a:off x="5429256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U</a:t>
              </a:r>
              <a:endParaRPr lang="cs-CZ" sz="3600" dirty="0"/>
            </a:p>
          </p:txBody>
        </p:sp>
        <p:sp>
          <p:nvSpPr>
            <p:cNvPr id="31" name="TextovéPole 30"/>
            <p:cNvSpPr txBox="1">
              <a:spLocks noChangeAspect="1"/>
            </p:cNvSpPr>
            <p:nvPr/>
          </p:nvSpPr>
          <p:spPr>
            <a:xfrm>
              <a:off x="5429256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U</a:t>
              </a:r>
              <a:endParaRPr lang="cs-CZ" sz="3600" dirty="0"/>
            </a:p>
          </p:txBody>
        </p:sp>
        <p:sp>
          <p:nvSpPr>
            <p:cNvPr id="32" name="TextovéPole 31"/>
            <p:cNvSpPr txBox="1">
              <a:spLocks noChangeAspect="1"/>
            </p:cNvSpPr>
            <p:nvPr/>
          </p:nvSpPr>
          <p:spPr>
            <a:xfrm>
              <a:off x="6072198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N</a:t>
              </a:r>
              <a:endParaRPr lang="cs-CZ" sz="3600" dirty="0"/>
            </a:p>
          </p:txBody>
        </p:sp>
        <p:sp>
          <p:nvSpPr>
            <p:cNvPr id="33" name="TextovéPole 32"/>
            <p:cNvSpPr txBox="1">
              <a:spLocks noChangeAspect="1"/>
            </p:cNvSpPr>
            <p:nvPr/>
          </p:nvSpPr>
          <p:spPr>
            <a:xfrm>
              <a:off x="4786314" y="2143116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A</a:t>
              </a:r>
              <a:endParaRPr lang="cs-CZ" sz="3600" dirty="0"/>
            </a:p>
          </p:txBody>
        </p:sp>
        <p:sp>
          <p:nvSpPr>
            <p:cNvPr id="34" name="TextovéPole 33"/>
            <p:cNvSpPr txBox="1">
              <a:spLocks noChangeAspect="1"/>
            </p:cNvSpPr>
            <p:nvPr/>
          </p:nvSpPr>
          <p:spPr>
            <a:xfrm>
              <a:off x="6072198" y="3429000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R</a:t>
              </a:r>
              <a:endParaRPr lang="cs-CZ" sz="3600" dirty="0"/>
            </a:p>
          </p:txBody>
        </p:sp>
        <p:sp>
          <p:nvSpPr>
            <p:cNvPr id="35" name="TextovéPole 34"/>
            <p:cNvSpPr txBox="1">
              <a:spLocks noChangeAspect="1"/>
            </p:cNvSpPr>
            <p:nvPr/>
          </p:nvSpPr>
          <p:spPr>
            <a:xfrm>
              <a:off x="6715140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C</a:t>
              </a:r>
              <a:endParaRPr lang="cs-CZ" sz="3600" dirty="0"/>
            </a:p>
          </p:txBody>
        </p:sp>
        <p:sp>
          <p:nvSpPr>
            <p:cNvPr id="36" name="TextovéPole 35"/>
            <p:cNvSpPr txBox="1">
              <a:spLocks noChangeAspect="1"/>
            </p:cNvSpPr>
            <p:nvPr/>
          </p:nvSpPr>
          <p:spPr>
            <a:xfrm>
              <a:off x="7358082" y="1500174"/>
              <a:ext cx="642942" cy="642942"/>
            </a:xfrm>
            <a:prstGeom prst="rect">
              <a:avLst/>
            </a:prstGeom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square" tIns="90000" bIns="90000" rtlCol="0">
              <a:noAutofit/>
            </a:bodyPr>
            <a:lstStyle/>
            <a:p>
              <a:r>
                <a:rPr lang="cs-CZ" sz="3600" dirty="0" smtClean="0"/>
                <a:t>E</a:t>
              </a:r>
              <a:endParaRPr lang="cs-CZ" sz="3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Soubor:Solar</a:t>
            </a:r>
            <a:r>
              <a:rPr lang="cs-CZ" sz="2000" dirty="0"/>
              <a:t> planets.jpg.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28.8.2006 [cit. 2011-10-28]. Dostupné z WWW: &lt;http://cs.wikipedia.org/wiki/</a:t>
            </a:r>
            <a:r>
              <a:rPr lang="cs-CZ" sz="2000" dirty="0" err="1"/>
              <a:t>Soubor:Solar_planets.jpg</a:t>
            </a:r>
            <a:r>
              <a:rPr lang="cs-CZ" sz="2000" dirty="0" smtClean="0"/>
              <a:t>&gt;.</a:t>
            </a:r>
            <a:r>
              <a:rPr lang="cs-CZ" sz="2000" dirty="0"/>
              <a:t> </a:t>
            </a:r>
            <a:endParaRPr lang="cs-CZ" sz="2000" dirty="0" smtClean="0"/>
          </a:p>
          <a:p>
            <a:r>
              <a:rPr lang="cs-CZ" sz="2000" dirty="0" err="1" smtClean="0"/>
              <a:t>Soubor:Sun</a:t>
            </a:r>
            <a:r>
              <a:rPr lang="cs-CZ" sz="2000" dirty="0" smtClean="0"/>
              <a:t> </a:t>
            </a:r>
            <a:r>
              <a:rPr lang="cs-CZ" sz="2000" dirty="0"/>
              <a:t>in X-Ray.png.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11.2.2006 [cit. 2011-10-28]. Dostupné z WWW: &lt;http://cs.wikipedia.org/wiki/</a:t>
            </a:r>
            <a:r>
              <a:rPr lang="cs-CZ" sz="2000" dirty="0" err="1"/>
              <a:t>Soubor:Sun_in_X-Ray.png</a:t>
            </a:r>
            <a:r>
              <a:rPr lang="cs-CZ" sz="2000" smtClean="0"/>
              <a:t>&gt;.</a:t>
            </a:r>
            <a:r>
              <a:rPr lang="cs-CZ" sz="2000"/>
              <a:t> </a:t>
            </a:r>
            <a:endParaRPr lang="cs-CZ" sz="2000" smtClean="0"/>
          </a:p>
          <a:p>
            <a:r>
              <a:rPr lang="cs-CZ" sz="2000" smtClean="0"/>
              <a:t>Soubor:Full</a:t>
            </a:r>
            <a:r>
              <a:rPr lang="cs-CZ" sz="2000" dirty="0" smtClean="0"/>
              <a:t> </a:t>
            </a:r>
            <a:r>
              <a:rPr lang="cs-CZ" sz="2000" dirty="0" err="1"/>
              <a:t>Moon</a:t>
            </a:r>
            <a:r>
              <a:rPr lang="cs-CZ" sz="2000" dirty="0"/>
              <a:t> </a:t>
            </a:r>
            <a:r>
              <a:rPr lang="cs-CZ" sz="2000" dirty="0" err="1"/>
              <a:t>Luc</a:t>
            </a:r>
            <a:r>
              <a:rPr lang="cs-CZ" sz="2000" dirty="0"/>
              <a:t> Viatour.jpg.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7.10.2006 [cit. 2011-10-28]. Dostupné z WWW: &lt;http://cs.wikipedia.org/wiki/</a:t>
            </a:r>
            <a:r>
              <a:rPr lang="cs-CZ" sz="2000" dirty="0" err="1"/>
              <a:t>Soubor:Full_Moon_Luc_Viatour.jpg</a:t>
            </a:r>
            <a:r>
              <a:rPr lang="cs-CZ" sz="2000" dirty="0"/>
              <a:t>&gt;.</a:t>
            </a: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163</TotalTime>
  <Words>377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Snímek 1</vt:lpstr>
      <vt:lpstr>Anotace</vt:lpstr>
      <vt:lpstr>VESMÍR</vt:lpstr>
      <vt:lpstr>SLUNCE</vt:lpstr>
      <vt:lpstr>MĚSÍC</vt:lpstr>
      <vt:lpstr>DOPLŇOVÁNÍ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32</cp:revision>
  <dcterms:created xsi:type="dcterms:W3CDTF">2011-08-21T15:31:45Z</dcterms:created>
  <dcterms:modified xsi:type="dcterms:W3CDTF">2013-03-05T13:58:22Z</dcterms:modified>
</cp:coreProperties>
</file>